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 id="2147483675" r:id="rId3"/>
  </p:sldMasterIdLst>
  <p:notesMasterIdLst>
    <p:notesMasterId r:id="rId9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353" r:id="rId16"/>
    <p:sldId id="268" r:id="rId17"/>
    <p:sldId id="354" r:id="rId18"/>
    <p:sldId id="355" r:id="rId19"/>
    <p:sldId id="269" r:id="rId20"/>
    <p:sldId id="270" r:id="rId21"/>
    <p:sldId id="271" r:id="rId22"/>
    <p:sldId id="272" r:id="rId23"/>
    <p:sldId id="356" r:id="rId24"/>
    <p:sldId id="273" r:id="rId25"/>
    <p:sldId id="274" r:id="rId26"/>
    <p:sldId id="275" r:id="rId27"/>
    <p:sldId id="345" r:id="rId28"/>
    <p:sldId id="346" r:id="rId29"/>
    <p:sldId id="347"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348" r:id="rId45"/>
    <p:sldId id="349" r:id="rId46"/>
    <p:sldId id="350" r:id="rId47"/>
    <p:sldId id="351" r:id="rId48"/>
    <p:sldId id="352"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15" r:id="rId69"/>
    <p:sldId id="316"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Lst>
  <p:sldSz cx="9144000" cy="5143500" type="screen16x9"/>
  <p:notesSz cx="6858000" cy="9144000"/>
  <p:embeddedFontLst>
    <p:embeddedFont>
      <p:font typeface="Montserrat" panose="020B0604020202020204" charset="-94"/>
      <p:regular r:id="rId99"/>
      <p:bold r:id="rId100"/>
      <p:italic r:id="rId101"/>
      <p:boldItalic r:id="rId102"/>
    </p:embeddedFont>
    <p:embeddedFont>
      <p:font typeface="Roboto Mono" panose="020B0604020202020204" charset="0"/>
      <p:regular r:id="rId103"/>
      <p:bold r:id="rId104"/>
      <p:italic r:id="rId105"/>
      <p:boldItalic r:id="rId106"/>
    </p:embeddedFont>
    <p:embeddedFont>
      <p:font typeface="Nunito Sans" panose="020B0604020202020204" charset="-94"/>
      <p:regular r:id="rId107"/>
      <p:bold r:id="rId108"/>
      <p:italic r:id="rId109"/>
      <p:boldItalic r:id="rId110"/>
    </p:embeddedFont>
    <p:embeddedFont>
      <p:font typeface="Proxima Nova Semibold" panose="020B0604020202020204" charset="0"/>
      <p:regular r:id="rId111"/>
      <p:bold r:id="rId112"/>
      <p:boldItalic r:id="rId113"/>
    </p:embeddedFont>
    <p:embeddedFont>
      <p:font typeface="Amatic SC" panose="020B0604020202020204" charset="-79"/>
      <p:regular r:id="rId114"/>
      <p:bold r:id="rId115"/>
    </p:embeddedFont>
    <p:embeddedFont>
      <p:font typeface="Proxima Nova" panose="020B0604020202020204" charset="0"/>
      <p:regular r:id="rId116"/>
      <p:bold r:id="rId117"/>
      <p:italic r:id="rId118"/>
      <p:boldItalic r:id="rId119"/>
    </p:embeddedFont>
    <p:embeddedFont>
      <p:font typeface="Economica" panose="020B0604020202020204" charset="0"/>
      <p:regular r:id="rId120"/>
      <p:bold r:id="rId121"/>
      <p:italic r:id="rId122"/>
      <p:boldItalic r:id="rId123"/>
    </p:embeddedFont>
    <p:embeddedFont>
      <p:font typeface="Lato" panose="020B0604020202020204" charset="-94"/>
      <p:regular r:id="rId124"/>
      <p:bold r:id="rId125"/>
      <p:italic r:id="rId126"/>
      <p:boldItalic r:id="rId127"/>
    </p:embeddedFont>
    <p:embeddedFont>
      <p:font typeface="Roboto" panose="020B0604020202020204" charset="0"/>
      <p:regular r:id="rId128"/>
      <p:bold r:id="rId129"/>
      <p:italic r:id="rId130"/>
      <p:boldItalic r:id="rId131"/>
    </p:embeddedFont>
    <p:embeddedFont>
      <p:font typeface="Roboto Mono Light" panose="020B0604020202020204" charset="0"/>
      <p:regular r:id="rId132"/>
      <p:bold r:id="rId133"/>
      <p:italic r:id="rId134"/>
      <p:boldItalic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9" autoAdjust="0"/>
    <p:restoredTop sz="67289" autoAdjust="0"/>
  </p:normalViewPr>
  <p:slideViewPr>
    <p:cSldViewPr snapToGrid="0">
      <p:cViewPr varScale="1">
        <p:scale>
          <a:sx n="77" d="100"/>
          <a:sy n="77" d="100"/>
        </p:scale>
        <p:origin x="1421"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9.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font" Target="fonts/font9.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4.fntdata"/><Relationship Id="rId123" Type="http://schemas.openxmlformats.org/officeDocument/2006/relationships/font" Target="fonts/font25.fntdata"/><Relationship Id="rId128" Type="http://schemas.openxmlformats.org/officeDocument/2006/relationships/font" Target="fonts/font30.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5.fntdata"/><Relationship Id="rId118" Type="http://schemas.openxmlformats.org/officeDocument/2006/relationships/font" Target="fonts/font20.fntdata"/><Relationship Id="rId134" Type="http://schemas.openxmlformats.org/officeDocument/2006/relationships/font" Target="fonts/font36.fntdata"/><Relationship Id="rId139"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5.fntdata"/><Relationship Id="rId108" Type="http://schemas.openxmlformats.org/officeDocument/2006/relationships/font" Target="fonts/font10.fntdata"/><Relationship Id="rId124" Type="http://schemas.openxmlformats.org/officeDocument/2006/relationships/font" Target="fonts/font26.fntdata"/><Relationship Id="rId129" Type="http://schemas.openxmlformats.org/officeDocument/2006/relationships/font" Target="fonts/font31.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6.fntdata"/><Relationship Id="rId119" Type="http://schemas.openxmlformats.org/officeDocument/2006/relationships/font" Target="fonts/font21.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2.fntdata"/><Relationship Id="rId135" Type="http://schemas.openxmlformats.org/officeDocument/2006/relationships/font" Target="fonts/font37.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6.fntdata"/><Relationship Id="rId120" Type="http://schemas.openxmlformats.org/officeDocument/2006/relationships/font" Target="fonts/font22.fntdata"/><Relationship Id="rId125" Type="http://schemas.openxmlformats.org/officeDocument/2006/relationships/font" Target="fonts/font27.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2.fntdata"/><Relationship Id="rId115" Type="http://schemas.openxmlformats.org/officeDocument/2006/relationships/font" Target="fonts/font17.fntdata"/><Relationship Id="rId131" Type="http://schemas.openxmlformats.org/officeDocument/2006/relationships/font" Target="fonts/font33.fntdata"/><Relationship Id="rId136"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2.fntdata"/><Relationship Id="rId105" Type="http://schemas.openxmlformats.org/officeDocument/2006/relationships/font" Target="fonts/font7.fntdata"/><Relationship Id="rId126" Type="http://schemas.openxmlformats.org/officeDocument/2006/relationships/font" Target="fonts/font28.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121" Type="http://schemas.openxmlformats.org/officeDocument/2006/relationships/font" Target="fonts/font23.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8.fntdata"/><Relationship Id="rId13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3.fntdata"/><Relationship Id="rId132" Type="http://schemas.openxmlformats.org/officeDocument/2006/relationships/font" Target="fonts/font34.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8.fntdata"/><Relationship Id="rId127" Type="http://schemas.openxmlformats.org/officeDocument/2006/relationships/font" Target="fonts/font29.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font" Target="fonts/font1.fntdata"/><Relationship Id="rId101" Type="http://schemas.openxmlformats.org/officeDocument/2006/relationships/font" Target="fonts/font3.fntdata"/><Relationship Id="rId122" Type="http://schemas.openxmlformats.org/officeDocument/2006/relationships/font" Target="fonts/font24.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4.fntdata"/><Relationship Id="rId133"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cademy.binance.com/tr/articles/what-is-public-key-cryptograph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blog.cloudflare.com/a-relatively-easy-to-understand-primer-on-elliptic-curve-cryptography/"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1ece917f3_1_4: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41ece917f3_1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125" name="Google Shape;125;g41ece917f3_1_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Lato"/>
              <a:buNone/>
            </a:pPr>
            <a:fld id="{00000000-1234-1234-1234-123412341234}" type="slidenum">
              <a:rPr lang="en" sz="1200" b="0" i="0" u="none" strike="noStrike" cap="none">
                <a:solidFill>
                  <a:schemeClr val="dk1"/>
                </a:solidFill>
                <a:latin typeface="Lato"/>
                <a:ea typeface="Lato"/>
                <a:cs typeface="Lato"/>
                <a:sym typeface="Lato"/>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1ece917f3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sz="1200" dirty="0" smtClean="0"/>
              <a:t>İkinci ön görüntü direnci, bazı x girdileri verildiğinde, iki karmanın aynı değerde olacağı şekilde farklı bir x' girişi bulmanın zor olacağı anlamına gelir. Başka bir deyişle, diyelim ki ilk parmak izi İşte bu yüzden bir </a:t>
            </a:r>
            <a:r>
              <a:rPr lang="tr-TR" sz="1200" dirty="0" err="1" smtClean="0"/>
              <a:t>kriptografik</a:t>
            </a:r>
            <a:r>
              <a:rPr lang="tr-TR" sz="1200" dirty="0" smtClean="0"/>
              <a:t> </a:t>
            </a:r>
            <a:r>
              <a:rPr lang="tr-TR" sz="1200" dirty="0" err="1" smtClean="0"/>
              <a:t>hash</a:t>
            </a:r>
            <a:r>
              <a:rPr lang="tr-TR" sz="1200" dirty="0" smtClean="0"/>
              <a:t> fonksiyonunun ikinci ön imaj direncine sahip olmaması sorunlu olacaktır. Eğer x işlemimin, işlem geçmişine dahil olan bir miktar H(x) </a:t>
            </a:r>
            <a:r>
              <a:rPr lang="tr-TR" sz="1200" dirty="0" err="1" smtClean="0"/>
              <a:t>hash'i</a:t>
            </a:r>
            <a:r>
              <a:rPr lang="tr-TR" sz="1200" dirty="0" smtClean="0"/>
              <a:t> olduğunu söylersem, başka kimsenin kendi işleminin, işlemimin </a:t>
            </a:r>
            <a:r>
              <a:rPr lang="tr-TR" sz="1200" dirty="0" err="1" smtClean="0"/>
              <a:t>hash'i</a:t>
            </a:r>
            <a:r>
              <a:rPr lang="tr-TR" sz="1200" dirty="0" smtClean="0"/>
              <a:t> ile temsil edildiğini iddia etmesini istemiyorum. Bir çok karma daha sonra kullanılmak üzere yer tutucudur, bir şeyin var olduğunun kanıtıdır. Girdiyi daha sonra ortaya çıkararak ve bu </a:t>
            </a:r>
            <a:r>
              <a:rPr lang="tr-TR" sz="1200" dirty="0" err="1" smtClean="0"/>
              <a:t>hash'i</a:t>
            </a:r>
            <a:r>
              <a:rPr lang="tr-TR" sz="1200" dirty="0" smtClean="0"/>
              <a:t> ürettiğini göstererek kanıtlıyoruz. Bir başkası girdilerini alır ve benim </a:t>
            </a:r>
            <a:r>
              <a:rPr lang="tr-TR" sz="1200" dirty="0" err="1" smtClean="0"/>
              <a:t>hashimi</a:t>
            </a:r>
            <a:r>
              <a:rPr lang="tr-TR" sz="1200" dirty="0" smtClean="0"/>
              <a:t> üretirse, tartışmamın bir yolu yok. Başka kimsenin telefonunuza girmesi için parmak izini kullanmasını istememenizle aynı nedenle, ikinci ön görüntü direnci de karmaların yalnızca onları oluşturan girdilere karşılık gelmesini sağlamak için çok önemlidir.</a:t>
            </a:r>
            <a:endParaRPr sz="1200" dirty="0"/>
          </a:p>
        </p:txBody>
      </p:sp>
      <p:sp>
        <p:nvSpPr>
          <p:cNvPr id="258" name="Google Shape;258;g41ece917f3_1_119: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e706a0be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sz="1200" dirty="0" smtClean="0"/>
              <a:t>Çarpışma direnci, </a:t>
            </a:r>
            <a:r>
              <a:rPr lang="tr-TR" sz="1200" dirty="0" err="1" smtClean="0"/>
              <a:t>hash</a:t>
            </a:r>
            <a:r>
              <a:rPr lang="tr-TR" sz="1200" dirty="0" smtClean="0"/>
              <a:t> değerleri aynı olacak şekilde iki x ve y girdisini bulmanın hesaplama açısından zor olduğu anlamına gelir. Çarpışmaların var olduğunu biliyoruz: karma işlevler keyfi uzunluktaki verileri alır ve onu sabit bir miktara dönüştürür. Çıktılardan daha fazla olası girdi olduğundan, çarpışmalar mevcuttur. Bu gerçeğe bakılmaksızın, sağlamak istediğimiz şey, bu çarpışmaları bulmanın dayanılmaz derecede zor olmasıdır. İki girdi aynı işleve sahipse, karmalar artık güvenilir bir tanımlayıcı olarak hizmet etmeyecektir. Makul düzeyde benzersiz değilse ve taklit edilmesi zor değilse, dağıtılmış güvenlik için işe yaramaz.</a:t>
            </a:r>
            <a:endParaRPr sz="1200" dirty="0"/>
          </a:p>
        </p:txBody>
      </p:sp>
      <p:sp>
        <p:nvSpPr>
          <p:cNvPr id="269" name="Google Shape;269;g7e706a0be9_0_0: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1ece917f3_1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dirty="0"/>
              <a:t>The avalanche effect alludes back to the first slide, where I mentioned that even very similar inputs produce remarkably different outputs. The avalanche effect states that a small change in the input produces a pseudorandom change in the output. In other words, if someone is trying to guess the input that produces the output of some particualr hash, they can’t play hot and cold by examining the changes in the output. There should be no correlation between the change of the input and the change of the output.</a:t>
            </a:r>
            <a:endParaRPr sz="1200" b="0" i="0" u="none" strike="noStrike" cap="none" dirty="0">
              <a:solidFill>
                <a:schemeClr val="dk1"/>
              </a:solidFill>
              <a:latin typeface="Lato"/>
              <a:ea typeface="Lato"/>
              <a:cs typeface="Lato"/>
              <a:sym typeface="Lato"/>
            </a:endParaRPr>
          </a:p>
        </p:txBody>
      </p:sp>
      <p:sp>
        <p:nvSpPr>
          <p:cNvPr id="280" name="Google Shape;280;g41ece917f3_1_139: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1ece917f3_1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a:t>The particular hash function that Bitcoin decided to use is SHA-256, a cryptographic hash function designed by the NSA which always produces an output of 256 bits.</a:t>
            </a:r>
            <a:endParaRPr sz="1200" b="0" i="0" u="none" strike="noStrike" cap="none">
              <a:solidFill>
                <a:schemeClr val="dk1"/>
              </a:solidFill>
              <a:latin typeface="Lato"/>
              <a:ea typeface="Lato"/>
              <a:cs typeface="Lato"/>
              <a:sym typeface="Lato"/>
            </a:endParaRPr>
          </a:p>
        </p:txBody>
      </p:sp>
      <p:sp>
        <p:nvSpPr>
          <p:cNvPr id="290" name="Google Shape;290;g41ece917f3_1_14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1ece917f3_1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301" name="Google Shape;301;g41ece917f3_1_165: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1ece917f3_1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sz="1200" dirty="0" smtClean="0"/>
              <a:t>İşte </a:t>
            </a:r>
            <a:r>
              <a:rPr lang="tr-TR" sz="1200" dirty="0" err="1" smtClean="0"/>
              <a:t>Bitcoin'in</a:t>
            </a:r>
            <a:r>
              <a:rPr lang="tr-TR" sz="1200" dirty="0" smtClean="0"/>
              <a:t> teknik düzeyde çalışmasını sağlayan şey. Bu bloğun bu farklı bileşenlerinin her biri, blok başlığı denilen şeyi oluşturur. Protokol için gerekli olmadıkları için dahil etmediğim bazı küçük alanlar var. Bu üç kısım tek başına üst düzey genel bakışın tartıştığı her şeyi uygular. Önceki Blok </a:t>
            </a:r>
            <a:r>
              <a:rPr lang="tr-TR" sz="1200" dirty="0" err="1" smtClean="0"/>
              <a:t>Hash</a:t>
            </a:r>
            <a:r>
              <a:rPr lang="tr-TR" sz="1200" dirty="0" smtClean="0"/>
              <a:t>, önceki bloğa işaretçidir, </a:t>
            </a:r>
            <a:r>
              <a:rPr lang="tr-TR" sz="1200" dirty="0" err="1" smtClean="0"/>
              <a:t>Merkle</a:t>
            </a:r>
            <a:r>
              <a:rPr lang="tr-TR" sz="1200" dirty="0" smtClean="0"/>
              <a:t> </a:t>
            </a:r>
            <a:r>
              <a:rPr lang="tr-TR" sz="1200" dirty="0" err="1" smtClean="0"/>
              <a:t>Root</a:t>
            </a:r>
            <a:r>
              <a:rPr lang="tr-TR" sz="1200" dirty="0" smtClean="0"/>
              <a:t>, işlemlerin bir özetidir ve </a:t>
            </a:r>
            <a:r>
              <a:rPr lang="tr-TR" sz="1200" dirty="0" err="1" smtClean="0"/>
              <a:t>nonce</a:t>
            </a:r>
            <a:r>
              <a:rPr lang="tr-TR" sz="1200" dirty="0" smtClean="0"/>
              <a:t>, çalışmanın kanıtıdır. Her birini birazdan derinlemesine tartışacağız.</a:t>
            </a:r>
            <a:endParaRPr sz="1200" b="0" i="0" u="none" strike="noStrike" cap="none" dirty="0">
              <a:solidFill>
                <a:schemeClr val="dk1"/>
              </a:solidFill>
              <a:latin typeface="Lato"/>
              <a:ea typeface="Lato"/>
              <a:cs typeface="Lato"/>
              <a:sym typeface="Lato"/>
            </a:endParaRPr>
          </a:p>
        </p:txBody>
      </p:sp>
      <p:sp>
        <p:nvSpPr>
          <p:cNvPr id="314" name="Google Shape;314;g41ece917f3_1_177: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1ece917f3_1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tr-TR" sz="1100" b="0" i="0" u="none" strike="noStrike" cap="none" dirty="0" smtClean="0">
                <a:solidFill>
                  <a:srgbClr val="000000"/>
                </a:solidFill>
                <a:effectLst/>
                <a:latin typeface="Arial"/>
                <a:ea typeface="Arial"/>
                <a:cs typeface="Arial"/>
                <a:sym typeface="Arial"/>
              </a:rPr>
              <a:t>Blok başlığı tüm bileşenleri ifade eder, blok karması veya blok kimliği, birleştirilmiş bileşenlerin karmasını ifade eder</a:t>
            </a:r>
          </a:p>
          <a:p>
            <a:r>
              <a:rPr lang="tr-TR" sz="1100" b="0" i="0" u="none" strike="noStrike" cap="none" dirty="0" smtClean="0">
                <a:solidFill>
                  <a:srgbClr val="000000"/>
                </a:solidFill>
                <a:effectLst/>
                <a:latin typeface="Arial"/>
                <a:ea typeface="Arial"/>
                <a:cs typeface="Arial"/>
                <a:sym typeface="Arial"/>
              </a:rPr>
              <a:t/>
            </a:r>
            <a:br>
              <a:rPr lang="tr-TR" sz="1100" b="0" i="0" u="none" strike="noStrike" cap="none" dirty="0" smtClean="0">
                <a:solidFill>
                  <a:srgbClr val="000000"/>
                </a:solidFill>
                <a:effectLst/>
                <a:latin typeface="Arial"/>
                <a:ea typeface="Arial"/>
                <a:cs typeface="Arial"/>
                <a:sym typeface="Arial"/>
              </a:rPr>
            </a:br>
            <a:endParaRPr sz="1200" b="0" i="0" u="none" strike="noStrike" cap="none" dirty="0">
              <a:solidFill>
                <a:schemeClr val="dk1"/>
              </a:solidFill>
              <a:latin typeface="Lato"/>
              <a:ea typeface="Lato"/>
              <a:cs typeface="Lato"/>
              <a:sym typeface="Lato"/>
            </a:endParaRPr>
          </a:p>
        </p:txBody>
      </p:sp>
      <p:sp>
        <p:nvSpPr>
          <p:cNvPr id="326" name="Google Shape;326;g41ece917f3_1_188: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41ece917f3_1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sz="1100" b="0" i="0" u="none" strike="noStrike" cap="none" dirty="0" err="1" smtClean="0">
                <a:solidFill>
                  <a:srgbClr val="000000"/>
                </a:solidFill>
                <a:effectLst/>
                <a:latin typeface="Arial"/>
                <a:ea typeface="Arial"/>
                <a:cs typeface="Arial"/>
                <a:sym typeface="Arial"/>
              </a:rPr>
              <a:t>Merkle</a:t>
            </a:r>
            <a:r>
              <a:rPr lang="tr-TR" sz="1100" b="0" i="0" u="none" strike="noStrike" cap="none" dirty="0" smtClean="0">
                <a:solidFill>
                  <a:srgbClr val="000000"/>
                </a:solidFill>
                <a:effectLst/>
                <a:latin typeface="Arial"/>
                <a:ea typeface="Arial"/>
                <a:cs typeface="Arial"/>
                <a:sym typeface="Arial"/>
              </a:rPr>
              <a:t> ağacı kavramı, </a:t>
            </a:r>
            <a:r>
              <a:rPr lang="tr-TR" sz="1100" b="0" i="0" u="sng" strike="noStrike" cap="none" dirty="0" smtClean="0">
                <a:solidFill>
                  <a:srgbClr val="000000"/>
                </a:solidFill>
                <a:effectLst/>
                <a:latin typeface="Arial"/>
                <a:ea typeface="Arial"/>
                <a:cs typeface="Arial"/>
                <a:sym typeface="Arial"/>
                <a:hlinkClick r:id="rId3"/>
              </a:rPr>
              <a:t>açık anahtar </a:t>
            </a:r>
            <a:r>
              <a:rPr lang="tr-TR" sz="1100" b="0" i="0" u="sng" strike="noStrike" cap="none" dirty="0" err="1" smtClean="0">
                <a:solidFill>
                  <a:srgbClr val="000000"/>
                </a:solidFill>
                <a:effectLst/>
                <a:latin typeface="Arial"/>
                <a:ea typeface="Arial"/>
                <a:cs typeface="Arial"/>
                <a:sym typeface="Arial"/>
                <a:hlinkClick r:id="rId3"/>
              </a:rPr>
              <a:t>kriptografisi</a:t>
            </a:r>
            <a:r>
              <a:rPr lang="tr-TR" sz="1100" b="0" i="0" u="none" strike="noStrike" cap="none" dirty="0" smtClean="0">
                <a:solidFill>
                  <a:srgbClr val="000000"/>
                </a:solidFill>
                <a:effectLst/>
                <a:latin typeface="Arial"/>
                <a:ea typeface="Arial"/>
                <a:cs typeface="Arial"/>
                <a:sym typeface="Arial"/>
              </a:rPr>
              <a:t> üzerine çalışmalarıyla tanınan bilgisayar mühendisi </a:t>
            </a:r>
            <a:r>
              <a:rPr lang="tr-TR" sz="1100" b="0" i="0" u="none" strike="noStrike" cap="none" dirty="0" err="1" smtClean="0">
                <a:solidFill>
                  <a:srgbClr val="000000"/>
                </a:solidFill>
                <a:effectLst/>
                <a:latin typeface="Arial"/>
                <a:ea typeface="Arial"/>
                <a:cs typeface="Arial"/>
                <a:sym typeface="Arial"/>
              </a:rPr>
              <a:t>Ralph</a:t>
            </a:r>
            <a:r>
              <a:rPr lang="tr-TR" sz="1100" b="0" i="0" u="none" strike="noStrike" cap="none" dirty="0" smtClean="0">
                <a:solidFill>
                  <a:srgbClr val="000000"/>
                </a:solidFill>
                <a:effectLst/>
                <a:latin typeface="Arial"/>
                <a:ea typeface="Arial"/>
                <a:cs typeface="Arial"/>
                <a:sym typeface="Arial"/>
              </a:rPr>
              <a:t> </a:t>
            </a:r>
            <a:r>
              <a:rPr lang="tr-TR" sz="1100" b="0" i="0" u="none" strike="noStrike" cap="none" dirty="0" err="1" smtClean="0">
                <a:solidFill>
                  <a:srgbClr val="000000"/>
                </a:solidFill>
                <a:effectLst/>
                <a:latin typeface="Arial"/>
                <a:ea typeface="Arial"/>
                <a:cs typeface="Arial"/>
                <a:sym typeface="Arial"/>
              </a:rPr>
              <a:t>Merkle</a:t>
            </a:r>
            <a:r>
              <a:rPr lang="tr-TR" sz="1100" b="0" i="0" u="none" strike="noStrike" cap="none" dirty="0" smtClean="0">
                <a:solidFill>
                  <a:srgbClr val="000000"/>
                </a:solidFill>
                <a:effectLst/>
                <a:latin typeface="Arial"/>
                <a:ea typeface="Arial"/>
                <a:cs typeface="Arial"/>
                <a:sym typeface="Arial"/>
              </a:rPr>
              <a:t> tarafından 80'lerin başında ortaya atılmıştır.</a:t>
            </a:r>
          </a:p>
          <a:p>
            <a:pPr marL="0" marR="0" lvl="0" indent="0" algn="l" rtl="0">
              <a:spcBef>
                <a:spcPts val="0"/>
              </a:spcBef>
              <a:spcAft>
                <a:spcPts val="0"/>
              </a:spcAft>
              <a:buClr>
                <a:schemeClr val="dk1"/>
              </a:buClr>
              <a:buFont typeface="Lato"/>
              <a:buNone/>
            </a:pPr>
            <a:endParaRPr sz="1200" b="0" i="0" u="none" strike="noStrike" cap="none" dirty="0">
              <a:solidFill>
                <a:schemeClr val="dk1"/>
              </a:solidFill>
              <a:latin typeface="Lato"/>
              <a:ea typeface="Lato"/>
              <a:cs typeface="Lato"/>
              <a:sym typeface="Lato"/>
            </a:endParaRPr>
          </a:p>
        </p:txBody>
      </p:sp>
      <p:sp>
        <p:nvSpPr>
          <p:cNvPr id="339" name="Google Shape;339;g41ece917f3_1_200: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41ece917f3_1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sz="1200" dirty="0" err="1" smtClean="0"/>
              <a:t>Merkle</a:t>
            </a:r>
            <a:r>
              <a:rPr lang="tr-TR" sz="1200" dirty="0" smtClean="0"/>
              <a:t> ağacı: Verimli taahhüt mekanizması</a:t>
            </a:r>
          </a:p>
          <a:p>
            <a:pPr marL="0" marR="0" lvl="0" indent="0" algn="l" rtl="0">
              <a:spcBef>
                <a:spcPts val="0"/>
              </a:spcBef>
              <a:spcAft>
                <a:spcPts val="0"/>
              </a:spcAft>
              <a:buClr>
                <a:schemeClr val="dk1"/>
              </a:buClr>
              <a:buFont typeface="Lato"/>
              <a:buNone/>
            </a:pPr>
            <a:endParaRPr lang="tr-TR" sz="1200" dirty="0" smtClean="0"/>
          </a:p>
          <a:p>
            <a:pPr marL="0" marR="0" lvl="0" indent="0" algn="l" rtl="0">
              <a:spcBef>
                <a:spcPts val="0"/>
              </a:spcBef>
              <a:spcAft>
                <a:spcPts val="0"/>
              </a:spcAft>
              <a:buClr>
                <a:schemeClr val="dk1"/>
              </a:buClr>
              <a:buFont typeface="Lato"/>
              <a:buNone/>
            </a:pPr>
            <a:r>
              <a:rPr lang="tr-TR" sz="1200" dirty="0" err="1" smtClean="0"/>
              <a:t>Merkle</a:t>
            </a:r>
            <a:r>
              <a:rPr lang="tr-TR" sz="1200" dirty="0" smtClean="0"/>
              <a:t> kökü: işlemlerin özeti, işlemlerin içeriğindeki değişiklikler</a:t>
            </a:r>
            <a:endParaRPr sz="1200" dirty="0"/>
          </a:p>
        </p:txBody>
      </p:sp>
      <p:sp>
        <p:nvSpPr>
          <p:cNvPr id="351" name="Google Shape;351;g41ece917f3_1_211: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1ece917f3_1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380" name="Google Shape;380;g41ece917f3_1_239: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1ece917f3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en" sz="1200"/>
              <a:t>Notes here</a:t>
            </a:r>
            <a:endParaRPr/>
          </a:p>
        </p:txBody>
      </p:sp>
      <p:sp>
        <p:nvSpPr>
          <p:cNvPr id="135" name="Google Shape;135;g41ece917f3_1_15: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41ece917f3_1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a:p>
        </p:txBody>
      </p:sp>
      <p:sp>
        <p:nvSpPr>
          <p:cNvPr id="408" name="Google Shape;408;g41ece917f3_1_267: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41ece917f3_1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440" name="Google Shape;440;g41ece917f3_1_305: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41ece917f3_1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452" name="Google Shape;452;g41ece917f3_1_31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1ece917f3_1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a:p>
        </p:txBody>
      </p:sp>
      <p:sp>
        <p:nvSpPr>
          <p:cNvPr id="464" name="Google Shape;464;g41ece917f3_1_327: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41ece917f3_1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a:t>REJECTION by the network due to difference</a:t>
            </a:r>
            <a:endParaRPr sz="1200" b="0" i="0" u="none" strike="noStrike" cap="none">
              <a:solidFill>
                <a:schemeClr val="dk1"/>
              </a:solidFill>
              <a:latin typeface="Lato"/>
              <a:ea typeface="Lato"/>
              <a:cs typeface="Lato"/>
              <a:sym typeface="Lato"/>
            </a:endParaRPr>
          </a:p>
        </p:txBody>
      </p:sp>
      <p:sp>
        <p:nvSpPr>
          <p:cNvPr id="491" name="Google Shape;491;g41ece917f3_1_353: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41ece917f3_1_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518" name="Google Shape;518;g41ece917f3_1_38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1ece917f3_1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200" b="0" i="0" u="none" strike="noStrike" cap="none">
              <a:solidFill>
                <a:schemeClr val="dk1"/>
              </a:solidFill>
              <a:latin typeface="Lato"/>
              <a:ea typeface="Lato"/>
              <a:cs typeface="Lato"/>
              <a:sym typeface="Lato"/>
            </a:endParaRPr>
          </a:p>
        </p:txBody>
      </p:sp>
      <p:sp>
        <p:nvSpPr>
          <p:cNvPr id="530" name="Google Shape;530;g41ece917f3_1_397: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41ece917f3_1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85750" algn="l" rtl="0">
              <a:spcBef>
                <a:spcPts val="0"/>
              </a:spcBef>
              <a:spcAft>
                <a:spcPts val="0"/>
              </a:spcAft>
              <a:buSzPts val="900"/>
              <a:buAutoNum type="arabicPeriod"/>
            </a:pPr>
            <a:r>
              <a:rPr lang="en" sz="900" dirty="0"/>
              <a:t>Computationally difficult:</a:t>
            </a:r>
            <a:endParaRPr sz="900" dirty="0"/>
          </a:p>
          <a:p>
            <a:pPr marL="914400" marR="0" lvl="1" indent="-285750" algn="l" rtl="0">
              <a:spcBef>
                <a:spcPts val="0"/>
              </a:spcBef>
              <a:spcAft>
                <a:spcPts val="0"/>
              </a:spcAft>
              <a:buSzPts val="900"/>
              <a:buAutoNum type="alphaLcPeriod"/>
            </a:pPr>
            <a:r>
              <a:rPr lang="en" sz="900" dirty="0"/>
              <a:t>If finding the proof-of-work requires little work, what’s the point?</a:t>
            </a:r>
            <a:endParaRPr sz="900" dirty="0"/>
          </a:p>
          <a:p>
            <a:pPr marL="457200" marR="0" lvl="0" indent="-285750" algn="l" rtl="0">
              <a:spcBef>
                <a:spcPts val="0"/>
              </a:spcBef>
              <a:spcAft>
                <a:spcPts val="0"/>
              </a:spcAft>
              <a:buSzPts val="900"/>
              <a:buAutoNum type="arabicPeriod"/>
            </a:pPr>
            <a:r>
              <a:rPr lang="en" sz="900" dirty="0"/>
              <a:t>Parameterizable (variable) cost:</a:t>
            </a:r>
            <a:endParaRPr sz="900" dirty="0"/>
          </a:p>
          <a:p>
            <a:pPr marL="914400" marR="0" lvl="1" indent="-285750" algn="l" rtl="0">
              <a:spcBef>
                <a:spcPts val="0"/>
              </a:spcBef>
              <a:spcAft>
                <a:spcPts val="0"/>
              </a:spcAft>
              <a:buSzPts val="900"/>
              <a:buAutoNum type="alphaLcPeriod"/>
            </a:pPr>
            <a:r>
              <a:rPr lang="en" sz="900" dirty="0"/>
              <a:t>Allows for adjustments with global hash power changes</a:t>
            </a:r>
            <a:endParaRPr sz="900" dirty="0"/>
          </a:p>
          <a:p>
            <a:pPr marL="457200" marR="0" lvl="0" indent="-285750" algn="l" rtl="0">
              <a:spcBef>
                <a:spcPts val="0"/>
              </a:spcBef>
              <a:spcAft>
                <a:spcPts val="0"/>
              </a:spcAft>
              <a:buSzPts val="900"/>
              <a:buAutoNum type="arabicPeriod"/>
            </a:pPr>
            <a:r>
              <a:rPr lang="en" sz="900" dirty="0"/>
              <a:t>Easily verifiable</a:t>
            </a:r>
            <a:endParaRPr sz="900" dirty="0"/>
          </a:p>
          <a:p>
            <a:pPr marL="914400" marR="0" lvl="1" indent="-285750" algn="l" rtl="0">
              <a:spcBef>
                <a:spcPts val="0"/>
              </a:spcBef>
              <a:spcAft>
                <a:spcPts val="0"/>
              </a:spcAft>
              <a:buSzPts val="900"/>
              <a:buAutoNum type="alphaLcPeriod"/>
            </a:pPr>
            <a:r>
              <a:rPr lang="en" sz="900" dirty="0"/>
              <a:t>Should not need a central authority to verify nonce validity, should be inexpensive for other miners to confirm the validity of a hash</a:t>
            </a:r>
            <a:endParaRPr sz="900" dirty="0"/>
          </a:p>
        </p:txBody>
      </p:sp>
      <p:sp>
        <p:nvSpPr>
          <p:cNvPr id="542" name="Google Shape;542;g41ece917f3_1_408: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41f4495d67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85750" algn="l" rtl="0">
              <a:spcBef>
                <a:spcPts val="0"/>
              </a:spcBef>
              <a:spcAft>
                <a:spcPts val="0"/>
              </a:spcAft>
              <a:buSzPts val="900"/>
              <a:buAutoNum type="arabicPeriod"/>
            </a:pPr>
            <a:r>
              <a:rPr lang="en" sz="900"/>
              <a:t>Computationally difficult:</a:t>
            </a:r>
            <a:endParaRPr sz="900"/>
          </a:p>
          <a:p>
            <a:pPr marL="914400" marR="0" lvl="1" indent="-285750" algn="l" rtl="0">
              <a:spcBef>
                <a:spcPts val="0"/>
              </a:spcBef>
              <a:spcAft>
                <a:spcPts val="0"/>
              </a:spcAft>
              <a:buSzPts val="900"/>
              <a:buAutoNum type="alphaLcPeriod"/>
            </a:pPr>
            <a:r>
              <a:rPr lang="en" sz="900"/>
              <a:t>If finding the proof-of-work requires little work, what’s the point?</a:t>
            </a:r>
            <a:endParaRPr sz="900"/>
          </a:p>
          <a:p>
            <a:pPr marL="457200" marR="0" lvl="0" indent="-285750" algn="l" rtl="0">
              <a:spcBef>
                <a:spcPts val="0"/>
              </a:spcBef>
              <a:spcAft>
                <a:spcPts val="0"/>
              </a:spcAft>
              <a:buSzPts val="900"/>
              <a:buAutoNum type="arabicPeriod"/>
            </a:pPr>
            <a:r>
              <a:rPr lang="en" sz="900"/>
              <a:t>Parameterizable (variable) cost:</a:t>
            </a:r>
            <a:endParaRPr sz="900"/>
          </a:p>
          <a:p>
            <a:pPr marL="914400" marR="0" lvl="1" indent="-285750" algn="l" rtl="0">
              <a:spcBef>
                <a:spcPts val="0"/>
              </a:spcBef>
              <a:spcAft>
                <a:spcPts val="0"/>
              </a:spcAft>
              <a:buSzPts val="900"/>
              <a:buAutoNum type="alphaLcPeriod"/>
            </a:pPr>
            <a:r>
              <a:rPr lang="en" sz="900"/>
              <a:t>Allows for adjustments with global hash power changes</a:t>
            </a:r>
            <a:endParaRPr sz="900"/>
          </a:p>
          <a:p>
            <a:pPr marL="457200" marR="0" lvl="0" indent="-285750" algn="l" rtl="0">
              <a:spcBef>
                <a:spcPts val="0"/>
              </a:spcBef>
              <a:spcAft>
                <a:spcPts val="0"/>
              </a:spcAft>
              <a:buSzPts val="900"/>
              <a:buAutoNum type="arabicPeriod"/>
            </a:pPr>
            <a:r>
              <a:rPr lang="en" sz="900"/>
              <a:t>Easily verifiable</a:t>
            </a:r>
            <a:endParaRPr sz="900"/>
          </a:p>
          <a:p>
            <a:pPr marL="914400" marR="0" lvl="1" indent="-285750" algn="l" rtl="0">
              <a:spcBef>
                <a:spcPts val="0"/>
              </a:spcBef>
              <a:spcAft>
                <a:spcPts val="0"/>
              </a:spcAft>
              <a:buSzPts val="900"/>
              <a:buAutoNum type="alphaLcPeriod"/>
            </a:pPr>
            <a:r>
              <a:rPr lang="en" sz="900"/>
              <a:t>Should not need a central authority to verify nonce validity, should be inexpensive for other miners to confirm the validity of a hash</a:t>
            </a:r>
            <a:endParaRPr sz="900"/>
          </a:p>
        </p:txBody>
      </p:sp>
      <p:sp>
        <p:nvSpPr>
          <p:cNvPr id="551" name="Google Shape;551;g41f4495d67_1_21: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474bf0d9e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85750" algn="l" rtl="0">
              <a:spcBef>
                <a:spcPts val="0"/>
              </a:spcBef>
              <a:spcAft>
                <a:spcPts val="0"/>
              </a:spcAft>
              <a:buSzPts val="900"/>
              <a:buAutoNum type="arabicPeriod"/>
            </a:pPr>
            <a:r>
              <a:rPr lang="en" sz="900"/>
              <a:t>Computationally difficult:</a:t>
            </a:r>
            <a:endParaRPr sz="900"/>
          </a:p>
          <a:p>
            <a:pPr marL="914400" marR="0" lvl="1" indent="-285750" algn="l" rtl="0">
              <a:spcBef>
                <a:spcPts val="0"/>
              </a:spcBef>
              <a:spcAft>
                <a:spcPts val="0"/>
              </a:spcAft>
              <a:buSzPts val="900"/>
              <a:buAutoNum type="alphaLcPeriod"/>
            </a:pPr>
            <a:r>
              <a:rPr lang="en" sz="900"/>
              <a:t>If finding the proof-of-work requires little work, what’s the point?</a:t>
            </a:r>
            <a:endParaRPr sz="900"/>
          </a:p>
          <a:p>
            <a:pPr marL="457200" marR="0" lvl="0" indent="-285750" algn="l" rtl="0">
              <a:spcBef>
                <a:spcPts val="0"/>
              </a:spcBef>
              <a:spcAft>
                <a:spcPts val="0"/>
              </a:spcAft>
              <a:buSzPts val="900"/>
              <a:buAutoNum type="arabicPeriod"/>
            </a:pPr>
            <a:r>
              <a:rPr lang="en" sz="900"/>
              <a:t>Parameterizable (variable) cost:</a:t>
            </a:r>
            <a:endParaRPr sz="900"/>
          </a:p>
          <a:p>
            <a:pPr marL="914400" marR="0" lvl="1" indent="-285750" algn="l" rtl="0">
              <a:spcBef>
                <a:spcPts val="0"/>
              </a:spcBef>
              <a:spcAft>
                <a:spcPts val="0"/>
              </a:spcAft>
              <a:buSzPts val="900"/>
              <a:buAutoNum type="alphaLcPeriod"/>
            </a:pPr>
            <a:r>
              <a:rPr lang="en" sz="900"/>
              <a:t>Allows for adjustments with global hash power changes</a:t>
            </a:r>
            <a:endParaRPr sz="900"/>
          </a:p>
          <a:p>
            <a:pPr marL="457200" marR="0" lvl="0" indent="-285750" algn="l" rtl="0">
              <a:spcBef>
                <a:spcPts val="0"/>
              </a:spcBef>
              <a:spcAft>
                <a:spcPts val="0"/>
              </a:spcAft>
              <a:buSzPts val="900"/>
              <a:buAutoNum type="arabicPeriod"/>
            </a:pPr>
            <a:r>
              <a:rPr lang="en" sz="900"/>
              <a:t>Easily verifiable</a:t>
            </a:r>
            <a:endParaRPr sz="900"/>
          </a:p>
          <a:p>
            <a:pPr marL="914400" marR="0" lvl="1" indent="-285750" algn="l" rtl="0">
              <a:spcBef>
                <a:spcPts val="0"/>
              </a:spcBef>
              <a:spcAft>
                <a:spcPts val="0"/>
              </a:spcAft>
              <a:buSzPts val="900"/>
              <a:buAutoNum type="alphaLcPeriod"/>
            </a:pPr>
            <a:r>
              <a:rPr lang="en" sz="900"/>
              <a:t>Should not need a central authority to verify nonce validity, should be inexpensive for other miners to confirm the validity of a hash</a:t>
            </a:r>
            <a:endParaRPr sz="900"/>
          </a:p>
        </p:txBody>
      </p:sp>
      <p:sp>
        <p:nvSpPr>
          <p:cNvPr id="560" name="Google Shape;560;g6474bf0d9e_0_4: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1ece917f3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162" name="Google Shape;162;g41ece917f3_1_41: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474bf0d9e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85750" algn="l" rtl="0">
              <a:spcBef>
                <a:spcPts val="0"/>
              </a:spcBef>
              <a:spcAft>
                <a:spcPts val="0"/>
              </a:spcAft>
              <a:buSzPts val="900"/>
              <a:buAutoNum type="arabicPeriod"/>
            </a:pPr>
            <a:r>
              <a:rPr lang="en" sz="900"/>
              <a:t>Computationally difficult:</a:t>
            </a:r>
            <a:endParaRPr sz="900"/>
          </a:p>
          <a:p>
            <a:pPr marL="914400" marR="0" lvl="1" indent="-285750" algn="l" rtl="0">
              <a:spcBef>
                <a:spcPts val="0"/>
              </a:spcBef>
              <a:spcAft>
                <a:spcPts val="0"/>
              </a:spcAft>
              <a:buSzPts val="900"/>
              <a:buAutoNum type="alphaLcPeriod"/>
            </a:pPr>
            <a:r>
              <a:rPr lang="en" sz="900"/>
              <a:t>If finding the proof-of-work requires little work, what’s the point?</a:t>
            </a:r>
            <a:endParaRPr sz="900"/>
          </a:p>
          <a:p>
            <a:pPr marL="457200" marR="0" lvl="0" indent="-285750" algn="l" rtl="0">
              <a:spcBef>
                <a:spcPts val="0"/>
              </a:spcBef>
              <a:spcAft>
                <a:spcPts val="0"/>
              </a:spcAft>
              <a:buSzPts val="900"/>
              <a:buAutoNum type="arabicPeriod"/>
            </a:pPr>
            <a:r>
              <a:rPr lang="en" sz="900"/>
              <a:t>Parameterizable (variable) cost:</a:t>
            </a:r>
            <a:endParaRPr sz="900"/>
          </a:p>
          <a:p>
            <a:pPr marL="914400" marR="0" lvl="1" indent="-285750" algn="l" rtl="0">
              <a:spcBef>
                <a:spcPts val="0"/>
              </a:spcBef>
              <a:spcAft>
                <a:spcPts val="0"/>
              </a:spcAft>
              <a:buSzPts val="900"/>
              <a:buAutoNum type="alphaLcPeriod"/>
            </a:pPr>
            <a:r>
              <a:rPr lang="en" sz="900"/>
              <a:t>Allows for adjustments with global hash power changes</a:t>
            </a:r>
            <a:endParaRPr sz="900"/>
          </a:p>
          <a:p>
            <a:pPr marL="457200" marR="0" lvl="0" indent="-285750" algn="l" rtl="0">
              <a:spcBef>
                <a:spcPts val="0"/>
              </a:spcBef>
              <a:spcAft>
                <a:spcPts val="0"/>
              </a:spcAft>
              <a:buSzPts val="900"/>
              <a:buAutoNum type="arabicPeriod"/>
            </a:pPr>
            <a:r>
              <a:rPr lang="en" sz="900"/>
              <a:t>Easily verifiable</a:t>
            </a:r>
            <a:endParaRPr sz="900"/>
          </a:p>
          <a:p>
            <a:pPr marL="914400" marR="0" lvl="1" indent="-285750" algn="l" rtl="0">
              <a:spcBef>
                <a:spcPts val="0"/>
              </a:spcBef>
              <a:spcAft>
                <a:spcPts val="0"/>
              </a:spcAft>
              <a:buSzPts val="900"/>
              <a:buAutoNum type="alphaLcPeriod"/>
            </a:pPr>
            <a:r>
              <a:rPr lang="en" sz="900"/>
              <a:t>Should not need a central authority to verify nonce validity, should be inexpensive for other miners to confirm the validity of a hash</a:t>
            </a:r>
            <a:endParaRPr sz="900"/>
          </a:p>
        </p:txBody>
      </p:sp>
      <p:sp>
        <p:nvSpPr>
          <p:cNvPr id="569" name="Google Shape;569;g6474bf0d9e_0_17: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6474bf0d9e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85750" algn="l" rtl="0">
              <a:spcBef>
                <a:spcPts val="0"/>
              </a:spcBef>
              <a:spcAft>
                <a:spcPts val="0"/>
              </a:spcAft>
              <a:buSzPts val="900"/>
              <a:buAutoNum type="arabicPeriod"/>
            </a:pPr>
            <a:r>
              <a:rPr lang="en" sz="900"/>
              <a:t>Computationally difficult:</a:t>
            </a:r>
            <a:endParaRPr sz="900"/>
          </a:p>
          <a:p>
            <a:pPr marL="914400" marR="0" lvl="1" indent="-285750" algn="l" rtl="0">
              <a:spcBef>
                <a:spcPts val="0"/>
              </a:spcBef>
              <a:spcAft>
                <a:spcPts val="0"/>
              </a:spcAft>
              <a:buSzPts val="900"/>
              <a:buAutoNum type="alphaLcPeriod"/>
            </a:pPr>
            <a:r>
              <a:rPr lang="en" sz="900"/>
              <a:t>If finding the proof-of-work requires little work, what’s the point?</a:t>
            </a:r>
            <a:endParaRPr sz="900"/>
          </a:p>
          <a:p>
            <a:pPr marL="457200" marR="0" lvl="0" indent="-285750" algn="l" rtl="0">
              <a:spcBef>
                <a:spcPts val="0"/>
              </a:spcBef>
              <a:spcAft>
                <a:spcPts val="0"/>
              </a:spcAft>
              <a:buSzPts val="900"/>
              <a:buAutoNum type="arabicPeriod"/>
            </a:pPr>
            <a:r>
              <a:rPr lang="en" sz="900"/>
              <a:t>Parameterizable (variable) cost:</a:t>
            </a:r>
            <a:endParaRPr sz="900"/>
          </a:p>
          <a:p>
            <a:pPr marL="914400" marR="0" lvl="1" indent="-285750" algn="l" rtl="0">
              <a:spcBef>
                <a:spcPts val="0"/>
              </a:spcBef>
              <a:spcAft>
                <a:spcPts val="0"/>
              </a:spcAft>
              <a:buSzPts val="900"/>
              <a:buAutoNum type="alphaLcPeriod"/>
            </a:pPr>
            <a:r>
              <a:rPr lang="en" sz="900"/>
              <a:t>Allows for adjustments with global hash power changes</a:t>
            </a:r>
            <a:endParaRPr sz="900"/>
          </a:p>
          <a:p>
            <a:pPr marL="457200" marR="0" lvl="0" indent="-285750" algn="l" rtl="0">
              <a:spcBef>
                <a:spcPts val="0"/>
              </a:spcBef>
              <a:spcAft>
                <a:spcPts val="0"/>
              </a:spcAft>
              <a:buSzPts val="900"/>
              <a:buAutoNum type="arabicPeriod"/>
            </a:pPr>
            <a:r>
              <a:rPr lang="en" sz="900"/>
              <a:t>Easily verifiable</a:t>
            </a:r>
            <a:endParaRPr sz="900"/>
          </a:p>
          <a:p>
            <a:pPr marL="914400" marR="0" lvl="1" indent="-285750" algn="l" rtl="0">
              <a:spcBef>
                <a:spcPts val="0"/>
              </a:spcBef>
              <a:spcAft>
                <a:spcPts val="0"/>
              </a:spcAft>
              <a:buSzPts val="900"/>
              <a:buAutoNum type="alphaLcPeriod"/>
            </a:pPr>
            <a:r>
              <a:rPr lang="en" sz="900"/>
              <a:t>Should not need a central authority to verify nonce validity, should be inexpensive for other miners to confirm the validity of a hash</a:t>
            </a:r>
            <a:endParaRPr sz="900"/>
          </a:p>
        </p:txBody>
      </p:sp>
      <p:sp>
        <p:nvSpPr>
          <p:cNvPr id="581" name="Google Shape;581;g6474bf0d9e_0_49: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6474bf0d9e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900"/>
          </a:p>
        </p:txBody>
      </p:sp>
      <p:sp>
        <p:nvSpPr>
          <p:cNvPr id="593" name="Google Shape;593;g6474bf0d9e_0_6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41ece917f3_1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a:t>Mining is the process of solving this partial preimage hash puzzle.</a:t>
            </a:r>
            <a:endParaRPr sz="1200"/>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r>
              <a:rPr lang="en" sz="1200"/>
              <a:t>Mining, for those of you who love analogies like myself, is like throwing darts at a target while blindfolded:</a:t>
            </a:r>
            <a:endParaRPr sz="1200"/>
          </a:p>
          <a:p>
            <a:pPr marL="457200" marR="0" lvl="0" indent="-304800" algn="l" rtl="0">
              <a:spcBef>
                <a:spcPts val="0"/>
              </a:spcBef>
              <a:spcAft>
                <a:spcPts val="0"/>
              </a:spcAft>
              <a:buSzPts val="1200"/>
              <a:buChar char="-"/>
            </a:pPr>
            <a:r>
              <a:rPr lang="en" sz="1200"/>
              <a:t>Equal likelihood of hitting any ring</a:t>
            </a:r>
            <a:endParaRPr sz="1200"/>
          </a:p>
          <a:p>
            <a:pPr marL="457200" marR="0" lvl="0" indent="-304800" algn="l" rtl="0">
              <a:spcBef>
                <a:spcPts val="0"/>
              </a:spcBef>
              <a:spcAft>
                <a:spcPts val="0"/>
              </a:spcAft>
              <a:buSzPts val="1200"/>
              <a:buChar char="-"/>
            </a:pPr>
            <a:r>
              <a:rPr lang="en" sz="1200"/>
              <a:t>Faster throwers ⇒ more hits / second</a:t>
            </a:r>
            <a:endParaRPr sz="1200"/>
          </a:p>
          <a:p>
            <a:pPr marL="457200" marR="0" lvl="0" indent="-304800" algn="l" rtl="0">
              <a:spcBef>
                <a:spcPts val="0"/>
              </a:spcBef>
              <a:spcAft>
                <a:spcPts val="0"/>
              </a:spcAft>
              <a:buSzPts val="1200"/>
              <a:buChar char="-"/>
            </a:pPr>
            <a:r>
              <a:rPr lang="en" sz="1200"/>
              <a:t>Difficulty inversely proportional to green ring size</a:t>
            </a:r>
            <a:endParaRPr sz="1200"/>
          </a:p>
          <a:p>
            <a:pPr marL="914400" marR="0" lvl="1" indent="-304800" algn="l" rtl="0">
              <a:spcBef>
                <a:spcPts val="0"/>
              </a:spcBef>
              <a:spcAft>
                <a:spcPts val="0"/>
              </a:spcAft>
              <a:buSzPts val="1200"/>
              <a:buChar char="-"/>
            </a:pPr>
            <a:r>
              <a:rPr lang="en" sz="1200"/>
              <a:t>Green ring adjusts depending on average time to produce valid result</a:t>
            </a:r>
            <a:endParaRPr sz="1200"/>
          </a:p>
          <a:p>
            <a:pPr marL="457200" marR="0" lvl="0" indent="-304800" algn="l" rtl="0">
              <a:spcBef>
                <a:spcPts val="0"/>
              </a:spcBef>
              <a:spcAft>
                <a:spcPts val="0"/>
              </a:spcAft>
              <a:buSzPts val="1200"/>
              <a:buChar char="-"/>
            </a:pPr>
            <a:r>
              <a:rPr lang="en" sz="1200"/>
              <a:t>If people get better at throwing darts, green circle needs to get smaller</a:t>
            </a:r>
            <a:endParaRPr sz="1200"/>
          </a:p>
        </p:txBody>
      </p:sp>
      <p:sp>
        <p:nvSpPr>
          <p:cNvPr id="605" name="Google Shape;605;g41ece917f3_1_41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41ece917f3_1_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Difficulty: A way to adjust the problem </a:t>
            </a:r>
            <a:endParaRPr sz="2400">
              <a:solidFill>
                <a:schemeClr val="dk1"/>
              </a:solidFill>
              <a:latin typeface="Lato"/>
              <a:ea typeface="Lato"/>
              <a:cs typeface="Lato"/>
              <a:sym typeface="Lato"/>
            </a:endParaRPr>
          </a:p>
        </p:txBody>
      </p:sp>
      <p:sp>
        <p:nvSpPr>
          <p:cNvPr id="621" name="Google Shape;621;g41ece917f3_1_431: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6474bf0d9e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85750" algn="l" rtl="0">
              <a:spcBef>
                <a:spcPts val="0"/>
              </a:spcBef>
              <a:spcAft>
                <a:spcPts val="0"/>
              </a:spcAft>
              <a:buSzPts val="900"/>
              <a:buAutoNum type="arabicPeriod"/>
            </a:pPr>
            <a:r>
              <a:rPr lang="en" sz="900"/>
              <a:t>Computationally difficult:</a:t>
            </a:r>
            <a:endParaRPr sz="900"/>
          </a:p>
          <a:p>
            <a:pPr marL="914400" marR="0" lvl="1" indent="-285750" algn="l" rtl="0">
              <a:spcBef>
                <a:spcPts val="0"/>
              </a:spcBef>
              <a:spcAft>
                <a:spcPts val="0"/>
              </a:spcAft>
              <a:buSzPts val="900"/>
              <a:buAutoNum type="alphaLcPeriod"/>
            </a:pPr>
            <a:r>
              <a:rPr lang="en" sz="900"/>
              <a:t>If finding the proof-of-work requires little work, what’s the point?</a:t>
            </a:r>
            <a:endParaRPr sz="900"/>
          </a:p>
          <a:p>
            <a:pPr marL="457200" marR="0" lvl="0" indent="-285750" algn="l" rtl="0">
              <a:spcBef>
                <a:spcPts val="0"/>
              </a:spcBef>
              <a:spcAft>
                <a:spcPts val="0"/>
              </a:spcAft>
              <a:buSzPts val="900"/>
              <a:buAutoNum type="arabicPeriod"/>
            </a:pPr>
            <a:r>
              <a:rPr lang="en" sz="900"/>
              <a:t>Parameterizable (variable) cost:</a:t>
            </a:r>
            <a:endParaRPr sz="900"/>
          </a:p>
          <a:p>
            <a:pPr marL="914400" marR="0" lvl="1" indent="-285750" algn="l" rtl="0">
              <a:spcBef>
                <a:spcPts val="0"/>
              </a:spcBef>
              <a:spcAft>
                <a:spcPts val="0"/>
              </a:spcAft>
              <a:buSzPts val="900"/>
              <a:buAutoNum type="alphaLcPeriod"/>
            </a:pPr>
            <a:r>
              <a:rPr lang="en" sz="900"/>
              <a:t>Allows for adjustments with global hash power changes</a:t>
            </a:r>
            <a:endParaRPr sz="900"/>
          </a:p>
          <a:p>
            <a:pPr marL="457200" marR="0" lvl="0" indent="-285750" algn="l" rtl="0">
              <a:spcBef>
                <a:spcPts val="0"/>
              </a:spcBef>
              <a:spcAft>
                <a:spcPts val="0"/>
              </a:spcAft>
              <a:buSzPts val="900"/>
              <a:buAutoNum type="arabicPeriod"/>
            </a:pPr>
            <a:r>
              <a:rPr lang="en" sz="900"/>
              <a:t>Easily verifiable</a:t>
            </a:r>
            <a:endParaRPr sz="900"/>
          </a:p>
          <a:p>
            <a:pPr marL="914400" marR="0" lvl="1" indent="-285750" algn="l" rtl="0">
              <a:spcBef>
                <a:spcPts val="0"/>
              </a:spcBef>
              <a:spcAft>
                <a:spcPts val="0"/>
              </a:spcAft>
              <a:buSzPts val="900"/>
              <a:buAutoNum type="alphaLcPeriod"/>
            </a:pPr>
            <a:r>
              <a:rPr lang="en" sz="900"/>
              <a:t>Should not need a central authority to verify nonce validity, should be inexpensive for other miners to confirm the validity of a hash</a:t>
            </a:r>
            <a:endParaRPr sz="900"/>
          </a:p>
        </p:txBody>
      </p:sp>
      <p:sp>
        <p:nvSpPr>
          <p:cNvPr id="638" name="Google Shape;638;g6474bf0d9e_0_91: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41ece917f3_1_5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“partial preimage hash puzzle”</a:t>
            </a:r>
            <a:endParaRPr sz="2400">
              <a:solidFill>
                <a:schemeClr val="dk1"/>
              </a:solidFill>
              <a:latin typeface="Lato"/>
              <a:ea typeface="Lato"/>
              <a:cs typeface="Lato"/>
              <a:sym typeface="Lato"/>
            </a:endParaRPr>
          </a:p>
        </p:txBody>
      </p:sp>
      <p:sp>
        <p:nvSpPr>
          <p:cNvPr id="647" name="Google Shape;647;g41ece917f3_1_543: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1ece917f3_1_5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a:t>The first transaction in a block must be a coinbase transaction which should collect and spend any transaction fees paid by transactions included in this block.</a:t>
            </a:r>
            <a:endParaRPr sz="1200"/>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r>
              <a:rPr lang="en" sz="1200"/>
              <a:t>All blocks with a block height less than 6,930,000 are entitled to receive a block subsidy of newly created bitcoin value, which also should be spent in the coinbase transaction. (The block subsidy started at 50 bitcoins and is being halved every 210,000 blocks—approximately once every four years. As of November 2014, it’s 25 bitcoins.)</a:t>
            </a:r>
            <a:endParaRPr sz="1200"/>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r>
              <a:rPr lang="en" sz="1200"/>
              <a:t>Together, the transaction fees and block subsidy are called the block reward. A coinbase transaction is invalid if it tries to spend more value than is available from the block reward.</a:t>
            </a:r>
            <a:endParaRPr sz="1200"/>
          </a:p>
        </p:txBody>
      </p:sp>
      <p:sp>
        <p:nvSpPr>
          <p:cNvPr id="657" name="Google Shape;657;g41ece917f3_1_552: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1ece917f3_1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“partial preimage hash puzzle”</a:t>
            </a:r>
            <a:endParaRPr sz="2400">
              <a:solidFill>
                <a:schemeClr val="dk1"/>
              </a:solidFill>
              <a:latin typeface="Lato"/>
              <a:ea typeface="Lato"/>
              <a:cs typeface="Lato"/>
              <a:sym typeface="Lato"/>
            </a:endParaRPr>
          </a:p>
        </p:txBody>
      </p:sp>
      <p:sp>
        <p:nvSpPr>
          <p:cNvPr id="687" name="Google Shape;687;g41ece917f3_1_581: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1ece917f3_1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697" name="Google Shape;697;g41ece917f3_1_597: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1ece917f3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tr-TR" sz="1200" dirty="0" smtClean="0"/>
              <a:t>Daha önce de belirtildiği gibi </a:t>
            </a:r>
            <a:r>
              <a:rPr lang="tr-TR" sz="1200" dirty="0" err="1" smtClean="0"/>
              <a:t>Bitcoin</a:t>
            </a:r>
            <a:r>
              <a:rPr lang="tr-TR" sz="1200" dirty="0" smtClean="0"/>
              <a:t>, güvenmediğiniz eş bağlantılarla dolu, güvenilmez bir ortamdır. </a:t>
            </a:r>
            <a:r>
              <a:rPr lang="tr-TR" sz="1200" dirty="0" err="1" smtClean="0"/>
              <a:t>Proof</a:t>
            </a:r>
            <a:r>
              <a:rPr lang="tr-TR" sz="1200" dirty="0" smtClean="0"/>
              <a:t>-of-</a:t>
            </a:r>
            <a:r>
              <a:rPr lang="tr-TR" sz="1200" dirty="0" err="1" smtClean="0"/>
              <a:t>Work</a:t>
            </a:r>
            <a:r>
              <a:rPr lang="tr-TR" sz="1200" dirty="0" smtClean="0"/>
              <a:t> protokolünün nasıl çalıştığını biliyoruz, şimdi bu yüksek seviyeli analizi nasıl gerçeğe dönüştüreceğimizi keşfedeceğiz. </a:t>
            </a:r>
          </a:p>
          <a:p>
            <a:pPr marL="0" lvl="0" indent="0" algn="l" rtl="0">
              <a:spcBef>
                <a:spcPts val="0"/>
              </a:spcBef>
              <a:spcAft>
                <a:spcPts val="0"/>
              </a:spcAft>
              <a:buClr>
                <a:schemeClr val="dk1"/>
              </a:buClr>
              <a:buFont typeface="Lato"/>
              <a:buNone/>
            </a:pPr>
            <a:r>
              <a:rPr lang="tr-TR" sz="1200" dirty="0" smtClean="0"/>
              <a:t>Tüm bilgiler yalnızca dijital verilerdir, 0'lar ve 1'ler ve bu veriler herhangi bir zamanda manipüle edilebilir. Örneğin, </a:t>
            </a:r>
            <a:r>
              <a:rPr lang="tr-TR" sz="1200" dirty="0" err="1" smtClean="0"/>
              <a:t>Aparna'ya</a:t>
            </a:r>
            <a:r>
              <a:rPr lang="tr-TR" sz="1200" dirty="0" smtClean="0"/>
              <a:t> </a:t>
            </a:r>
            <a:r>
              <a:rPr lang="tr-TR" sz="1200" dirty="0" err="1" smtClean="0"/>
              <a:t>Gloria</a:t>
            </a:r>
            <a:r>
              <a:rPr lang="tr-TR" sz="1200" dirty="0" smtClean="0"/>
              <a:t> aracılığıyla bazı bilgiler gönderirsem, verileri iletmeden önce onu altüst etmekten ne alıkoyacak? İster geçmişten alınan bilgiler, isterse şu anda iletilen bilgiler olsun, bilgilerin ne zaman kurcalandığını tespit edecek bir şeye ihtiyacımız var. </a:t>
            </a:r>
            <a:r>
              <a:rPr lang="tr-TR" sz="1200" dirty="0" err="1" smtClean="0"/>
              <a:t>Kriptografik</a:t>
            </a:r>
            <a:r>
              <a:rPr lang="tr-TR" sz="1200" dirty="0" smtClean="0"/>
              <a:t> </a:t>
            </a:r>
            <a:r>
              <a:rPr lang="tr-TR" sz="1200" dirty="0" err="1" smtClean="0"/>
              <a:t>hash</a:t>
            </a:r>
            <a:r>
              <a:rPr lang="tr-TR" sz="1200" dirty="0" smtClean="0"/>
              <a:t> işlevlerinin kullanımıyla, her bir bilgi parçasına, temsil ettiği bilgilere dayalı olarak bir parmak izi verebiliyoruz. Neyse ki (ya da ne yazık ki banka soyguncuları için) her insan, sizi tanımlamak için kullanılabilecek kendilerine özgü 10 parmak izine sahiptir. Bankalar, DMV, telefonunuz, aşağıdakilerin tümü sizi yalnızca parmak izinize göre tanımlar. Sadece sende olan bir şey. En azından, olasılığa göre. Benzer şekilde, işlevler bir bilgiye benzersiz bir tanımlayıcı vermek için tasarlanmıştır.</a:t>
            </a:r>
            <a:endParaRPr sz="1200" dirty="0"/>
          </a:p>
        </p:txBody>
      </p:sp>
      <p:sp>
        <p:nvSpPr>
          <p:cNvPr id="175" name="Google Shape;175;g41ece917f3_1_53: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1ece917f3_1_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dirty="0"/>
              <a:t>So this next section will be more about how Bitcoin goes about authenticating identity in the psuedonymous network. We will start with a general example to, quote Sahai, gain an intuition as to why we need the information that we do and how we would go about using those tools to authenticate identity.</a:t>
            </a:r>
            <a:endParaRPr sz="1400" dirty="0"/>
          </a:p>
        </p:txBody>
      </p:sp>
      <p:sp>
        <p:nvSpPr>
          <p:cNvPr id="705" name="Google Shape;705;g41ece917f3_1_604: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41ece917f3_1_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dirty="0" smtClean="0"/>
              <a:t>Hangi araçları kullandığımıza ve bunları </a:t>
            </a:r>
            <a:r>
              <a:rPr lang="tr-TR" dirty="0" err="1" smtClean="0"/>
              <a:t>Bitcoin</a:t>
            </a:r>
            <a:r>
              <a:rPr lang="tr-TR" dirty="0" smtClean="0"/>
              <a:t> ağındaki kimliği doğrulamak için nasıl kullandığımıza dair genel bir anlayış kazanmak için dijital imza şemalarını kullanacağız. Bu, mutlaka </a:t>
            </a:r>
            <a:r>
              <a:rPr lang="tr-TR" dirty="0" err="1" smtClean="0"/>
              <a:t>Bitcoin'in</a:t>
            </a:r>
            <a:r>
              <a:rPr lang="tr-TR" dirty="0" smtClean="0"/>
              <a:t> yaptığıyla aynı şey değildir, ancak hey, bu, </a:t>
            </a:r>
            <a:r>
              <a:rPr lang="tr-TR" dirty="0" err="1" smtClean="0"/>
              <a:t>Bitcoin</a:t>
            </a:r>
            <a:r>
              <a:rPr lang="tr-TR" dirty="0" smtClean="0"/>
              <a:t> ağında işlemlerin teknik düzeyde nasıl kolaylaştırıldığını anlamada oldukça faydalı bir benzetmedir.</a:t>
            </a:r>
            <a:endParaRPr dirty="0"/>
          </a:p>
          <a:p>
            <a:pPr marL="0" marR="0" lvl="0" indent="0" algn="l" rtl="0">
              <a:spcBef>
                <a:spcPts val="0"/>
              </a:spcBef>
              <a:spcAft>
                <a:spcPts val="0"/>
              </a:spcAft>
              <a:buClr>
                <a:schemeClr val="dk1"/>
              </a:buClr>
              <a:buFont typeface="Lato"/>
              <a:buNone/>
            </a:pPr>
            <a:endParaRPr lang="tr-TR" dirty="0" smtClean="0"/>
          </a:p>
          <a:p>
            <a:pPr marL="0" marR="0" lvl="0" indent="0" algn="l" rtl="0">
              <a:spcBef>
                <a:spcPts val="0"/>
              </a:spcBef>
              <a:spcAft>
                <a:spcPts val="0"/>
              </a:spcAft>
              <a:buClr>
                <a:schemeClr val="dk1"/>
              </a:buClr>
              <a:buFont typeface="Lato"/>
              <a:buNone/>
            </a:pPr>
            <a:r>
              <a:rPr lang="tr-TR" dirty="0" smtClean="0"/>
              <a:t>Bir örnekle başlayacağız. Örneği Alice'in bakış açısından inceleyeceğiz, böylece Alice'in özel anahtarının ne olduğunu biliyoruz. Hedef: Bir şekilde, bir mesajın yalnızca bir kişiden gelebileceğini bilmeniz için kimliği doğrulamak için bir araç geliştirmek istiyoruz. Ancak, tarafların </a:t>
            </a:r>
            <a:r>
              <a:rPr lang="tr-TR" dirty="0" err="1" smtClean="0"/>
              <a:t>anonimliklerini</a:t>
            </a:r>
            <a:r>
              <a:rPr lang="tr-TR" dirty="0" smtClean="0"/>
              <a:t> korumaları da çok önemlidir.</a:t>
            </a:r>
            <a:endParaRPr sz="2400" b="0" i="0" u="none" strike="noStrike" cap="none" dirty="0">
              <a:solidFill>
                <a:schemeClr val="dk1"/>
              </a:solidFill>
              <a:latin typeface="Lato"/>
              <a:ea typeface="Lato"/>
              <a:cs typeface="Lato"/>
              <a:sym typeface="Lato"/>
            </a:endParaRPr>
          </a:p>
        </p:txBody>
      </p:sp>
      <p:sp>
        <p:nvSpPr>
          <p:cNvPr id="718" name="Google Shape;718;g41ece917f3_1_61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41ece917f3_1_6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dirty="0" smtClean="0"/>
              <a:t>Bob'un Alice'den bir mesaj geldiğinden emin olması için Alice'in açık anahtarına ihtiyacı vardır. Bir genel anahtarın herkese açık olduğunu hatırlayın: bu bir e-posta adresi gibidir</a:t>
            </a:r>
            <a:endParaRPr sz="2400" b="0" i="0" u="none" strike="noStrike" cap="none" dirty="0">
              <a:solidFill>
                <a:schemeClr val="dk1"/>
              </a:solidFill>
              <a:latin typeface="Lato"/>
              <a:ea typeface="Lato"/>
              <a:cs typeface="Lato"/>
              <a:sym typeface="Lato"/>
            </a:endParaRPr>
          </a:p>
        </p:txBody>
      </p:sp>
      <p:sp>
        <p:nvSpPr>
          <p:cNvPr id="737" name="Google Shape;737;g41ece917f3_1_634: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41ece917f3_1_6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dirty="0" smtClean="0"/>
              <a:t>Mesajın, gönderen olarak Alice ile ilişkilendirilmesi için mesajı “imzalayacağız”. Alice, bu imzayı oluşturmak için hem özel anahtarını hem de mesajın kendisini kullanacaktır.</a:t>
            </a:r>
            <a:endParaRPr sz="2400" b="0" i="0" u="none" strike="noStrike" cap="none" dirty="0">
              <a:solidFill>
                <a:schemeClr val="dk1"/>
              </a:solidFill>
              <a:latin typeface="Lato"/>
              <a:ea typeface="Lato"/>
              <a:cs typeface="Lato"/>
              <a:sym typeface="Lato"/>
            </a:endParaRPr>
          </a:p>
        </p:txBody>
      </p:sp>
      <p:sp>
        <p:nvSpPr>
          <p:cNvPr id="759" name="Google Shape;759;g41ece917f3_1_655: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1ece917f3_1_6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dirty="0" smtClean="0"/>
              <a:t>Mesajını ve imzasını gönderiyor</a:t>
            </a:r>
            <a:endParaRPr sz="2400" b="0" i="0" u="none" strike="noStrike" cap="none" dirty="0">
              <a:solidFill>
                <a:schemeClr val="dk1"/>
              </a:solidFill>
              <a:latin typeface="Lato"/>
              <a:ea typeface="Lato"/>
              <a:cs typeface="Lato"/>
              <a:sym typeface="Lato"/>
            </a:endParaRPr>
          </a:p>
        </p:txBody>
      </p:sp>
      <p:sp>
        <p:nvSpPr>
          <p:cNvPr id="791" name="Google Shape;791;g41ece917f3_1_68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41ece917f3_1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dirty="0" err="1" smtClean="0"/>
              <a:t>Bob</a:t>
            </a:r>
            <a:r>
              <a:rPr lang="tr-TR" dirty="0" smtClean="0"/>
              <a:t>, Alice'in genel anahtarını kullanarak imzanın yalnızca Alice tarafından oluşturulmuş olabileceğini doğrulayabilir.</a:t>
            </a:r>
            <a:endParaRPr sz="2400" b="0" i="0" u="none" strike="noStrike" cap="none" dirty="0">
              <a:solidFill>
                <a:schemeClr val="dk1"/>
              </a:solidFill>
              <a:latin typeface="Lato"/>
              <a:ea typeface="Lato"/>
              <a:cs typeface="Lato"/>
              <a:sym typeface="Lato"/>
            </a:endParaRPr>
          </a:p>
        </p:txBody>
      </p:sp>
      <p:sp>
        <p:nvSpPr>
          <p:cNvPr id="820" name="Google Shape;820;g41ece917f3_1_714: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41ece917f3_1_7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dirty="0" err="1" smtClean="0"/>
              <a:t>Bob</a:t>
            </a:r>
            <a:r>
              <a:rPr lang="tr-TR" dirty="0" smtClean="0"/>
              <a:t>, Alice'in açık anahtarına sahip olduğundan, mesajın Alice'den geldiğini kolayca doğrulayabilir. Ve bu çok önemli bir nokta: </a:t>
            </a:r>
            <a:r>
              <a:rPr lang="tr-TR" dirty="0" err="1" smtClean="0"/>
              <a:t>Bob</a:t>
            </a:r>
            <a:r>
              <a:rPr lang="tr-TR" dirty="0" smtClean="0"/>
              <a:t>, Alice'in açık anahtarı ve imzasıyla bile, Alice'in özel anahtarının ne olduğunu kolayca tahmin edemez. Genel anahtar, esasen özel anahtarın bir özetidir ve </a:t>
            </a:r>
            <a:r>
              <a:rPr lang="tr-TR" dirty="0" err="1" smtClean="0"/>
              <a:t>kriptografik</a:t>
            </a:r>
            <a:r>
              <a:rPr lang="tr-TR" dirty="0" smtClean="0"/>
              <a:t> özet işlevleri, ön görüntü direncine sahiptir. Aynı mantık imza için de geçerlidir. İmzanın da </a:t>
            </a:r>
            <a:r>
              <a:rPr lang="tr-TR" dirty="0" err="1" smtClean="0"/>
              <a:t>hash</a:t>
            </a:r>
            <a:r>
              <a:rPr lang="tr-TR" dirty="0" smtClean="0"/>
              <a:t> işlemi yapılmış olabilir.</a:t>
            </a:r>
            <a:endParaRPr dirty="0"/>
          </a:p>
        </p:txBody>
      </p:sp>
      <p:sp>
        <p:nvSpPr>
          <p:cNvPr id="853" name="Google Shape;853;g41ece917f3_1_74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41ece917f3_1_7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Truth Table: private key + message = signature</a:t>
            </a:r>
            <a:endParaRPr/>
          </a:p>
          <a:p>
            <a:pPr marL="0" marR="0" lvl="0" indent="0" algn="l" rtl="0">
              <a:spcBef>
                <a:spcPts val="0"/>
              </a:spcBef>
              <a:spcAft>
                <a:spcPts val="0"/>
              </a:spcAft>
              <a:buClr>
                <a:schemeClr val="dk1"/>
              </a:buClr>
              <a:buFont typeface="Lato"/>
              <a:buNone/>
            </a:pPr>
            <a:r>
              <a:rPr lang="en"/>
              <a:t>A’s public key + A’ signature = message again </a:t>
            </a:r>
            <a:endParaRPr/>
          </a:p>
        </p:txBody>
      </p:sp>
      <p:sp>
        <p:nvSpPr>
          <p:cNvPr id="886" name="Google Shape;886;g41ece917f3_1_778: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41ece917f3_1_8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dirty="0"/>
              <a:t>Truth Table: private key + message = signature</a:t>
            </a:r>
            <a:endParaRPr dirty="0"/>
          </a:p>
          <a:p>
            <a:pPr marL="0" marR="0" lvl="0" indent="0" algn="l" rtl="0">
              <a:spcBef>
                <a:spcPts val="0"/>
              </a:spcBef>
              <a:spcAft>
                <a:spcPts val="0"/>
              </a:spcAft>
              <a:buClr>
                <a:schemeClr val="dk1"/>
              </a:buClr>
              <a:buFont typeface="Lato"/>
              <a:buNone/>
            </a:pPr>
            <a:r>
              <a:rPr lang="en" dirty="0"/>
              <a:t>A’s public key + A’ signature = message again </a:t>
            </a:r>
            <a:endParaRPr dirty="0"/>
          </a:p>
        </p:txBody>
      </p:sp>
      <p:sp>
        <p:nvSpPr>
          <p:cNvPr id="927" name="Google Shape;927;g41ece917f3_1_818: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41ece917f3_1_8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dirty="0"/>
              <a:t>confidentiality, authentication, integrity</a:t>
            </a:r>
            <a:endParaRPr dirty="0"/>
          </a:p>
          <a:p>
            <a:pPr marL="0" marR="0" lvl="0" indent="0" algn="l" rtl="0">
              <a:spcBef>
                <a:spcPts val="0"/>
              </a:spcBef>
              <a:spcAft>
                <a:spcPts val="0"/>
              </a:spcAft>
              <a:buClr>
                <a:schemeClr val="dk1"/>
              </a:buClr>
              <a:buFont typeface="Lato"/>
              <a:buNone/>
            </a:pPr>
            <a:r>
              <a:rPr lang="en" sz="1400" dirty="0"/>
              <a:t>signature proves that owner of the private key (aka also the funds) has AUTHORIZED SPENDING of the funds</a:t>
            </a:r>
            <a:endParaRPr sz="1400" dirty="0"/>
          </a:p>
          <a:p>
            <a:pPr marL="0" marR="0" lvl="0" indent="0" algn="l" rtl="0">
              <a:spcBef>
                <a:spcPts val="0"/>
              </a:spcBef>
              <a:spcAft>
                <a:spcPts val="0"/>
              </a:spcAft>
              <a:buClr>
                <a:schemeClr val="dk1"/>
              </a:buClr>
              <a:buFont typeface="Lato"/>
              <a:buNone/>
            </a:pPr>
            <a:r>
              <a:rPr lang="en" sz="1400" dirty="0"/>
              <a:t>proof of authorization is UNDENIABLE, non-repudiation</a:t>
            </a:r>
            <a:endParaRPr sz="1400" dirty="0"/>
          </a:p>
          <a:p>
            <a:pPr marL="0" marR="0" lvl="0" indent="0" algn="l" rtl="0">
              <a:spcBef>
                <a:spcPts val="0"/>
              </a:spcBef>
              <a:spcAft>
                <a:spcPts val="0"/>
              </a:spcAft>
              <a:buClr>
                <a:schemeClr val="dk1"/>
              </a:buClr>
              <a:buFont typeface="Lato"/>
              <a:buNone/>
            </a:pPr>
            <a:r>
              <a:rPr lang="en" sz="1400" dirty="0"/>
              <a:t>message integrity: signature proves that transaction CANNOT BE MODIFIED by anyone after signing</a:t>
            </a:r>
            <a:endParaRPr sz="1400" dirty="0"/>
          </a:p>
        </p:txBody>
      </p:sp>
      <p:sp>
        <p:nvSpPr>
          <p:cNvPr id="972" name="Google Shape;972;g41ece917f3_1_86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1ece917f3_1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tr-TR" sz="1200" dirty="0" smtClean="0"/>
              <a:t>Daha önce de belirtildiği gibi </a:t>
            </a:r>
            <a:r>
              <a:rPr lang="tr-TR" sz="1200" dirty="0" err="1" smtClean="0"/>
              <a:t>Bitcoin</a:t>
            </a:r>
            <a:r>
              <a:rPr lang="tr-TR" sz="1200" dirty="0" smtClean="0"/>
              <a:t>, güvenmediğiniz eş bağlantılarla dolu, güvenilmez bir ortamdır. </a:t>
            </a:r>
            <a:r>
              <a:rPr lang="tr-TR" sz="1200" dirty="0" err="1" smtClean="0"/>
              <a:t>Proof</a:t>
            </a:r>
            <a:r>
              <a:rPr lang="tr-TR" sz="1200" dirty="0" smtClean="0"/>
              <a:t>-of-</a:t>
            </a:r>
            <a:r>
              <a:rPr lang="tr-TR" sz="1200" dirty="0" err="1" smtClean="0"/>
              <a:t>Work</a:t>
            </a:r>
            <a:r>
              <a:rPr lang="tr-TR" sz="1200" dirty="0" smtClean="0"/>
              <a:t> protokolünün nasıl çalıştığını biliyoruz, şimdi bu yüksek seviyeli analizi nasıl gerçeğe dönüştüreceğimizi keşfedeceğiz. </a:t>
            </a:r>
          </a:p>
          <a:p>
            <a:pPr marL="0" lvl="0" indent="0" algn="l" rtl="0">
              <a:spcBef>
                <a:spcPts val="0"/>
              </a:spcBef>
              <a:spcAft>
                <a:spcPts val="0"/>
              </a:spcAft>
              <a:buClr>
                <a:schemeClr val="dk1"/>
              </a:buClr>
              <a:buFont typeface="Lato"/>
              <a:buNone/>
            </a:pPr>
            <a:r>
              <a:rPr lang="tr-TR" sz="1200" dirty="0" smtClean="0"/>
              <a:t>Tüm bilgiler yalnızca dijital verilerdir, 0'lar ve 1'ler ve bu veriler herhangi bir zamanda manipüle edilebilir. Örneğin, </a:t>
            </a:r>
            <a:r>
              <a:rPr lang="tr-TR" sz="1200" dirty="0" err="1" smtClean="0"/>
              <a:t>Aparna'ya</a:t>
            </a:r>
            <a:r>
              <a:rPr lang="tr-TR" sz="1200" dirty="0" smtClean="0"/>
              <a:t> </a:t>
            </a:r>
            <a:r>
              <a:rPr lang="tr-TR" sz="1200" dirty="0" err="1" smtClean="0"/>
              <a:t>Gloria</a:t>
            </a:r>
            <a:r>
              <a:rPr lang="tr-TR" sz="1200" dirty="0" smtClean="0"/>
              <a:t> aracılığıyla bazı bilgiler gönderirsem, verileri iletmeden önce onu altüst etmekten ne alıkoyacak? İster geçmişten alınan bilgiler, isterse şu anda iletilen bilgiler olsun, bilgilerin ne zaman kurcalandığını tespit edecek bir şeye ihtiyacımız var. </a:t>
            </a:r>
            <a:r>
              <a:rPr lang="tr-TR" sz="1200" dirty="0" err="1" smtClean="0"/>
              <a:t>Kriptografik</a:t>
            </a:r>
            <a:r>
              <a:rPr lang="tr-TR" sz="1200" dirty="0" smtClean="0"/>
              <a:t> </a:t>
            </a:r>
            <a:r>
              <a:rPr lang="tr-TR" sz="1200" dirty="0" err="1" smtClean="0"/>
              <a:t>hash</a:t>
            </a:r>
            <a:r>
              <a:rPr lang="tr-TR" sz="1200" dirty="0" smtClean="0"/>
              <a:t> işlevlerinin kullanımıyla, her bir bilgi parçasına, temsil ettiği bilgilere dayalı olarak bir parmak izi verebiliyoruz. Neyse ki (ya da ne yazık ki banka soyguncuları için) her insan, sizi tanımlamak için kullanılabilecek kendilerine özgü 10 parmak izine sahiptir. Bankalar, DMV, telefonunuz, aşağıdakilerin tümü sizi yalnızca parmak izinize göre tanımlar. Sadece sende olan bir şey. En azından, olasılığa göre. Benzer şekilde, işlevler bir bilgiye benzersiz bir tanımlayıcı vermek için tasarlanmıştır.</a:t>
            </a:r>
            <a:endParaRPr lang="tr-TR" sz="1200" dirty="0"/>
          </a:p>
        </p:txBody>
      </p:sp>
      <p:sp>
        <p:nvSpPr>
          <p:cNvPr id="186" name="Google Shape;186;g41ece917f3_1_63: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1c2fc90cf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tr-TR" sz="1100" b="0" i="0" u="none" strike="noStrike" cap="none" dirty="0" smtClean="0">
                <a:solidFill>
                  <a:srgbClr val="000000"/>
                </a:solidFill>
                <a:effectLst/>
                <a:latin typeface="Arial"/>
                <a:ea typeface="Arial"/>
                <a:cs typeface="Arial"/>
                <a:sym typeface="Arial"/>
              </a:rPr>
              <a:t>Kimliği doğrulamak için ihtiyaç duyacağımız en önemli bilgi parçası özel anahtardır. Sonraki bölümde, </a:t>
            </a:r>
            <a:r>
              <a:rPr lang="tr-TR" sz="1100" b="0" i="0" u="none" strike="noStrike" cap="none" dirty="0" err="1" smtClean="0">
                <a:solidFill>
                  <a:srgbClr val="000000"/>
                </a:solidFill>
                <a:effectLst/>
                <a:latin typeface="Arial"/>
                <a:ea typeface="Arial"/>
                <a:cs typeface="Arial"/>
                <a:sym typeface="Arial"/>
              </a:rPr>
              <a:t>Bitcoin'in</a:t>
            </a:r>
            <a:r>
              <a:rPr lang="tr-TR" sz="1100" b="0" i="0" u="none" strike="noStrike" cap="none" dirty="0" smtClean="0">
                <a:solidFill>
                  <a:srgbClr val="000000"/>
                </a:solidFill>
                <a:effectLst/>
                <a:latin typeface="Arial"/>
                <a:ea typeface="Arial"/>
                <a:cs typeface="Arial"/>
                <a:sym typeface="Arial"/>
              </a:rPr>
              <a:t> anahtarlar ve </a:t>
            </a:r>
            <a:r>
              <a:rPr lang="tr-TR" sz="1100" b="0" i="0" u="none" strike="noStrike" cap="none" dirty="0" err="1" smtClean="0">
                <a:solidFill>
                  <a:srgbClr val="000000"/>
                </a:solidFill>
                <a:effectLst/>
                <a:latin typeface="Arial"/>
                <a:ea typeface="Arial"/>
                <a:cs typeface="Arial"/>
                <a:sym typeface="Arial"/>
              </a:rPr>
              <a:t>Bitcoin</a:t>
            </a:r>
            <a:r>
              <a:rPr lang="tr-TR" sz="1100" b="0" i="0" u="none" strike="noStrike" cap="none" dirty="0" smtClean="0">
                <a:solidFill>
                  <a:srgbClr val="000000"/>
                </a:solidFill>
                <a:effectLst/>
                <a:latin typeface="Arial"/>
                <a:ea typeface="Arial"/>
                <a:cs typeface="Arial"/>
                <a:sym typeface="Arial"/>
              </a:rPr>
              <a:t> adresleri gibi gerekli bilgi parçalarını nasıl ürettiğini ele alacağız, böylece son bölümde ağda işlemlerin nasıl gerçekleştiğinden daha teknik olarak bahsedebiliriz.</a:t>
            </a:r>
          </a:p>
          <a:p>
            <a:r>
              <a:rPr lang="tr-TR" sz="1100" b="0" i="0" u="none" strike="noStrike" cap="none" dirty="0" smtClean="0">
                <a:solidFill>
                  <a:srgbClr val="000000"/>
                </a:solidFill>
                <a:effectLst/>
                <a:latin typeface="Arial"/>
                <a:ea typeface="Arial"/>
                <a:cs typeface="Arial"/>
                <a:sym typeface="Arial"/>
              </a:rPr>
              <a:t/>
            </a:r>
            <a:br>
              <a:rPr lang="tr-TR" sz="1100" b="0" i="0" u="none" strike="noStrike" cap="none" dirty="0" smtClean="0">
                <a:solidFill>
                  <a:srgbClr val="000000"/>
                </a:solidFill>
                <a:effectLst/>
                <a:latin typeface="Arial"/>
                <a:ea typeface="Arial"/>
                <a:cs typeface="Arial"/>
                <a:sym typeface="Arial"/>
              </a:rPr>
            </a:br>
            <a:endParaRPr dirty="0"/>
          </a:p>
        </p:txBody>
      </p:sp>
      <p:sp>
        <p:nvSpPr>
          <p:cNvPr id="981" name="Google Shape;981;g61c2fc90cf_0_113: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6f2c66591a_2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1400"/>
          </a:p>
        </p:txBody>
      </p:sp>
      <p:sp>
        <p:nvSpPr>
          <p:cNvPr id="1001" name="Google Shape;1001;g6f2c66591a_2_4: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1ece917f3_1_8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sz="1200" dirty="0"/>
              <a:t>bitcoin uses ECDSA, which stands for Elliptic Curve Digital Signature Algorithm to find its private and public key pairs</a:t>
            </a:r>
            <a:endParaRPr sz="1200" dirty="0"/>
          </a:p>
          <a:p>
            <a:pPr marL="0" marR="0" lvl="0" indent="0" algn="l" rtl="0">
              <a:spcBef>
                <a:spcPts val="0"/>
              </a:spcBef>
              <a:spcAft>
                <a:spcPts val="0"/>
              </a:spcAft>
              <a:buClr>
                <a:schemeClr val="dk1"/>
              </a:buClr>
              <a:buFont typeface="Lato"/>
              <a:buNone/>
            </a:pPr>
            <a:r>
              <a:rPr lang="en" sz="1200" dirty="0"/>
              <a:t>the mathematical definition for Elliptic curve cryptography: it defines a finite abelian group that you can pose the discrete logarithm problem on</a:t>
            </a:r>
            <a:endParaRPr sz="1200" dirty="0"/>
          </a:p>
          <a:p>
            <a:pPr marL="0" lvl="0" indent="0" algn="l" rtl="0">
              <a:spcBef>
                <a:spcPts val="0"/>
              </a:spcBef>
              <a:spcAft>
                <a:spcPts val="0"/>
              </a:spcAft>
              <a:buClr>
                <a:schemeClr val="dk1"/>
              </a:buClr>
              <a:buFont typeface="Lato"/>
              <a:buNone/>
            </a:pPr>
            <a:r>
              <a:rPr lang="en" sz="1200" dirty="0"/>
              <a:t>in English: defines a mathematical function using a curve like this, in order to create a trapdoor function</a:t>
            </a:r>
            <a:endParaRPr sz="1200" dirty="0"/>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r>
              <a:rPr lang="en" sz="1200" dirty="0"/>
              <a:t>secp256k1 was constructed in a special non-random way which allows for especially efficient computation (30% faster than others)</a:t>
            </a:r>
            <a:endParaRPr sz="1200" dirty="0"/>
          </a:p>
          <a:p>
            <a:pPr marL="0" marR="0" lvl="0" indent="0" algn="l" rtl="0">
              <a:spcBef>
                <a:spcPts val="0"/>
              </a:spcBef>
              <a:spcAft>
                <a:spcPts val="0"/>
              </a:spcAft>
              <a:buClr>
                <a:schemeClr val="dk1"/>
              </a:buClr>
              <a:buFont typeface="Lato"/>
              <a:buNone/>
            </a:pPr>
            <a:r>
              <a:rPr lang="en" sz="1200" dirty="0"/>
              <a:t>for those of you who want to know the math, it’s y2 = x3 + 7 over finite field of prime order p</a:t>
            </a:r>
            <a:endParaRPr sz="1200" dirty="0"/>
          </a:p>
          <a:p>
            <a:pPr marL="0" marR="0" lvl="0" indent="0" algn="l" rtl="0">
              <a:spcBef>
                <a:spcPts val="0"/>
              </a:spcBef>
              <a:spcAft>
                <a:spcPts val="0"/>
              </a:spcAft>
              <a:buClr>
                <a:schemeClr val="dk1"/>
              </a:buClr>
              <a:buFont typeface="Lato"/>
              <a:buNone/>
            </a:pPr>
            <a:endParaRPr sz="1200" dirty="0"/>
          </a:p>
          <a:p>
            <a:pPr marL="0" marR="0" lvl="0" indent="0" algn="l" rtl="0">
              <a:spcBef>
                <a:spcPts val="0"/>
              </a:spcBef>
              <a:spcAft>
                <a:spcPts val="0"/>
              </a:spcAft>
              <a:buClr>
                <a:schemeClr val="dk1"/>
              </a:buClr>
              <a:buFont typeface="Lato"/>
              <a:buNone/>
            </a:pPr>
            <a:r>
              <a:rPr lang="en" sz="1200" dirty="0"/>
              <a:t>“To visualize how much harder it is to break, Lenstra recently introduced the concept of "Global Security." You can compute how much energy is needed to break a cryptographic algorithm, and compare that with how much water that energy could boil. This is a kind of cryptographic carbon footprint. </a:t>
            </a:r>
            <a:r>
              <a:rPr lang="en" sz="1200" b="1" dirty="0"/>
              <a:t>By this measure, breaking a 228-bit RSA key requires less energy to than it takes to boil a teaspoon of water. Comparatively, breaking a 228-bit elliptic curve key requires enough energy to boil all the water on earth. For this level of security with RSA, you'd need a key with 2,380-bits.</a:t>
            </a:r>
            <a:r>
              <a:rPr lang="en" sz="1200" dirty="0"/>
              <a:t>” (from </a:t>
            </a:r>
            <a:r>
              <a:rPr lang="en" sz="1100" u="sng" dirty="0">
                <a:solidFill>
                  <a:schemeClr val="hlink"/>
                </a:solidFill>
                <a:hlinkClick r:id="rId3"/>
              </a:rPr>
              <a:t>https://blog.cloudflare.com/a-relatively-easy-to-understand-primer-on-elliptic-curve-cryptography/</a:t>
            </a:r>
            <a:r>
              <a:rPr lang="en" sz="1200" dirty="0"/>
              <a:t>)</a:t>
            </a:r>
            <a:endParaRPr sz="1200" dirty="0"/>
          </a:p>
        </p:txBody>
      </p:sp>
      <p:sp>
        <p:nvSpPr>
          <p:cNvPr id="1032" name="Google Shape;1032;g41ece917f3_1_885: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41ece917f3_1_8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000000"/>
              </a:buClr>
              <a:buSzPts val="1200"/>
              <a:buFont typeface="Proxima Nova"/>
              <a:buChar char="●"/>
            </a:pPr>
            <a:r>
              <a:rPr lang="tr-TR" sz="1200" dirty="0" smtClean="0"/>
              <a:t>P ve Q olmak üzere iki farklı eliptik eğri noktası verildiğinde, P × </a:t>
            </a:r>
            <a:r>
              <a:rPr lang="tr-TR" sz="1200" dirty="0" err="1" smtClean="0"/>
              <a:t>Q'yu</a:t>
            </a:r>
            <a:r>
              <a:rPr lang="tr-TR" sz="1200" dirty="0" smtClean="0"/>
              <a:t> şu şekilde tanımlarız: </a:t>
            </a:r>
          </a:p>
          <a:p>
            <a:pPr marL="457200" lvl="0" indent="-304800" algn="l" rtl="0">
              <a:lnSpc>
                <a:spcPct val="115000"/>
              </a:lnSpc>
              <a:spcBef>
                <a:spcPts val="0"/>
              </a:spcBef>
              <a:spcAft>
                <a:spcPts val="0"/>
              </a:spcAft>
              <a:buClr>
                <a:srgbClr val="000000"/>
              </a:buClr>
              <a:buSzPts val="1200"/>
              <a:buFont typeface="Proxima Nova"/>
              <a:buChar char="●"/>
            </a:pPr>
            <a:r>
              <a:rPr lang="tr-TR" sz="1200" dirty="0" smtClean="0"/>
              <a:t>Son noktayı bulmak için P ve </a:t>
            </a:r>
            <a:r>
              <a:rPr lang="tr-TR" sz="1200" dirty="0" err="1" smtClean="0"/>
              <a:t>Q'yu</a:t>
            </a:r>
            <a:r>
              <a:rPr lang="tr-TR" sz="1200" dirty="0" smtClean="0"/>
              <a:t> kesen çizgiyi kullanarak, R </a:t>
            </a:r>
          </a:p>
          <a:p>
            <a:pPr marL="457200" lvl="0" indent="-304800" algn="l" rtl="0">
              <a:lnSpc>
                <a:spcPct val="115000"/>
              </a:lnSpc>
              <a:spcBef>
                <a:spcPts val="0"/>
              </a:spcBef>
              <a:spcAft>
                <a:spcPts val="0"/>
              </a:spcAft>
              <a:buClr>
                <a:srgbClr val="000000"/>
              </a:buClr>
              <a:buSzPts val="1200"/>
              <a:buFont typeface="Proxima Nova"/>
              <a:buChar char="●"/>
            </a:pPr>
            <a:r>
              <a:rPr lang="tr-TR" sz="1200" dirty="0" smtClean="0"/>
              <a:t>P × Q olarak tanımlanan başka bir nokta elde etmek için R'yi x ekseni boyunca yansıtmak </a:t>
            </a:r>
          </a:p>
          <a:p>
            <a:pPr marL="457200" lvl="0" indent="-304800" algn="l" rtl="0">
              <a:lnSpc>
                <a:spcPct val="115000"/>
              </a:lnSpc>
              <a:spcBef>
                <a:spcPts val="0"/>
              </a:spcBef>
              <a:spcAft>
                <a:spcPts val="0"/>
              </a:spcAft>
              <a:buClr>
                <a:srgbClr val="000000"/>
              </a:buClr>
              <a:buSzPts val="1200"/>
              <a:buFont typeface="Proxima Nova"/>
              <a:buChar char="●"/>
            </a:pPr>
            <a:r>
              <a:rPr lang="tr-TR" sz="1200" dirty="0" smtClean="0"/>
              <a:t>Bunu m (çok büyük) kez yapıyoruz: m*P = P + P + P + … + P Bu işlemin ters çevrilmesinin zor olmasının nedeni, yalnızca sonuçtan puan toplamaya dahil olan noktaları belirlemenin zor olmasıdır.</a:t>
            </a:r>
            <a:endParaRPr sz="1400" dirty="0"/>
          </a:p>
        </p:txBody>
      </p:sp>
      <p:sp>
        <p:nvSpPr>
          <p:cNvPr id="1042" name="Google Shape;1042;g41ece917f3_1_89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41ece917f3_1_94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41ece917f3_1_9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dirty="0" smtClean="0"/>
              <a:t>genel anahtarları maruz kalmaya karşı koruyun Kuantum bilgisayarlar varsa, onları genel anahtarı kırmak için kullanabiliriz, ancak genel anahtar karmasını kıramazlar. Tüm bilgiler yalnızca dijital verilerdir, 0'lar ve 1'ler ve bu veriler herhangi bir zamanda manipüle edilebilir. Örneğin, </a:t>
            </a:r>
            <a:r>
              <a:rPr lang="tr-TR" dirty="0" err="1" smtClean="0"/>
              <a:t>Brian'a</a:t>
            </a:r>
            <a:r>
              <a:rPr lang="tr-TR" dirty="0" smtClean="0"/>
              <a:t> Nadir aracılığıyla bazı bilgiler gönderirsem, verileri iletmeden önce onu mahvetmesini ne engelleyebilir? İster geçmişten alınan bilgiler, isterse şu anda iletilen bilgiler olsun, bilgilerin ne zaman kurcalandığını tespit edecek bir şeye ihtiyacımız var. KURCALAMA </a:t>
            </a:r>
            <a:r>
              <a:rPr lang="tr-TR" dirty="0" err="1" smtClean="0"/>
              <a:t>Kriptografik</a:t>
            </a:r>
            <a:r>
              <a:rPr lang="tr-TR" dirty="0" smtClean="0"/>
              <a:t> </a:t>
            </a:r>
            <a:r>
              <a:rPr lang="tr-TR" dirty="0" err="1" smtClean="0"/>
              <a:t>hash</a:t>
            </a:r>
            <a:r>
              <a:rPr lang="tr-TR" dirty="0" smtClean="0"/>
              <a:t> fonksiyonları ile her bir bilgi parçasına temsil ettiği bilgiye dayalı bir parmak izi veriyoruz. Neyse ki (ya da ne yazık ki banka soyguncuları için) her insan, sizi tanımlamak için kullanılabilecek kendilerine özgü 10 parmak izine sahiptir. Bankalar, DMV, telefonunuz, aşağıdakilerin tümü sizi yalnızca parmak izinize göre tanımlar. Sadece sende olan bir şey. En azından, olasılığa göre. Benzer şekilde, işlevler bir bilgiye benzersiz bir tanımlayıcı vermek üzere tasarlanmıştır, böylece bir mesajın değişip değişmediğini hızlı bir şekilde anlayabiliriz.</a:t>
            </a:r>
          </a:p>
          <a:p>
            <a:pPr marL="0" lvl="0" indent="0" algn="l" rtl="0">
              <a:spcBef>
                <a:spcPts val="0"/>
              </a:spcBef>
              <a:spcAft>
                <a:spcPts val="0"/>
              </a:spcAft>
              <a:buNone/>
            </a:pPr>
            <a:r>
              <a:rPr lang="en" dirty="0" smtClean="0"/>
              <a:t>ripemd </a:t>
            </a:r>
            <a:r>
              <a:rPr lang="en" dirty="0"/>
              <a:t>-&gt; makes it smaller -&gt; less memory expensive</a:t>
            </a:r>
            <a:endParaRPr dirty="0"/>
          </a:p>
          <a:p>
            <a:pPr marL="0" lvl="0" indent="0" algn="l" rtl="0">
              <a:spcBef>
                <a:spcPts val="0"/>
              </a:spcBef>
              <a:spcAft>
                <a:spcPts val="0"/>
              </a:spcAft>
              <a:buNone/>
            </a:pPr>
            <a:endParaRPr dirty="0"/>
          </a:p>
        </p:txBody>
      </p:sp>
      <p:sp>
        <p:nvSpPr>
          <p:cNvPr id="1136" name="Google Shape;1136;g41ece917f3_1_946:notes"/>
          <p:cNvSpPr txBox="1">
            <a:spLocks noGrp="1"/>
          </p:cNvSpPr>
          <p:nvPr>
            <p:ph type="sldNum" idx="12"/>
          </p:nvPr>
        </p:nvSpPr>
        <p:spPr>
          <a:xfrm>
            <a:off x="3884612"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Lato"/>
              <a:buNone/>
            </a:pPr>
            <a:fld id="{00000000-1234-1234-1234-123412341234}" type="slidenum">
              <a:rPr lang="en"/>
              <a:t>66</a:t>
            </a:fld>
            <a:endParaRPr sz="1400">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1ece917f3_1_96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41ece917f3_1_9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readability -&gt; Base 58Check Encode</a:t>
            </a:r>
            <a:endParaRPr dirty="0"/>
          </a:p>
          <a:p>
            <a:pPr marL="0" lvl="0" indent="0" algn="l" rtl="0">
              <a:spcBef>
                <a:spcPts val="0"/>
              </a:spcBef>
              <a:spcAft>
                <a:spcPts val="0"/>
              </a:spcAft>
              <a:buNone/>
            </a:pPr>
            <a:r>
              <a:rPr lang="en" dirty="0"/>
              <a:t>Checksum</a:t>
            </a:r>
            <a:endParaRPr dirty="0"/>
          </a:p>
          <a:p>
            <a:pPr marL="0" lvl="0" indent="0" algn="l" rtl="0">
              <a:lnSpc>
                <a:spcPct val="115000"/>
              </a:lnSpc>
              <a:spcBef>
                <a:spcPts val="0"/>
              </a:spcBef>
              <a:spcAft>
                <a:spcPts val="0"/>
              </a:spcAft>
              <a:buNone/>
            </a:pPr>
            <a:r>
              <a:rPr lang="en" sz="1100" dirty="0">
                <a:solidFill>
                  <a:srgbClr val="000000"/>
                </a:solidFill>
                <a:latin typeface="Proxima Nova"/>
                <a:ea typeface="Proxima Nova"/>
                <a:cs typeface="Proxima Nova"/>
                <a:sym typeface="Proxima Nova"/>
              </a:rPr>
              <a:t>Decoding software uses checksum to validate address</a:t>
            </a:r>
            <a:endParaRPr sz="1100" dirty="0">
              <a:solidFill>
                <a:srgbClr val="000000"/>
              </a:solidFill>
            </a:endParaRPr>
          </a:p>
        </p:txBody>
      </p:sp>
      <p:sp>
        <p:nvSpPr>
          <p:cNvPr id="1159" name="Google Shape;1159;g41ece917f3_1_968:notes"/>
          <p:cNvSpPr txBox="1">
            <a:spLocks noGrp="1"/>
          </p:cNvSpPr>
          <p:nvPr>
            <p:ph type="sldNum" idx="12"/>
          </p:nvPr>
        </p:nvSpPr>
        <p:spPr>
          <a:xfrm>
            <a:off x="3884612"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67</a:t>
            </a:fld>
            <a:endParaRPr sz="1400">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41ece917f3_1_9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Take a two minute breather</a:t>
            </a:r>
            <a:endParaRPr sz="2400" b="0" i="0" u="none" strike="noStrike" cap="none">
              <a:solidFill>
                <a:schemeClr val="dk1"/>
              </a:solidFill>
              <a:latin typeface="Lato"/>
              <a:ea typeface="Lato"/>
              <a:cs typeface="Lato"/>
              <a:sym typeface="Lato"/>
            </a:endParaRPr>
          </a:p>
        </p:txBody>
      </p:sp>
      <p:sp>
        <p:nvSpPr>
          <p:cNvPr id="1193" name="Google Shape;1193;g41ece917f3_1_99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41ece917f3_1_10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dirty="0"/>
              <a:t>Talk to each other lmao, refresh each other</a:t>
            </a:r>
            <a:endParaRPr dirty="0"/>
          </a:p>
          <a:p>
            <a:pPr marL="0" marR="0" lvl="0" indent="0" algn="l" rtl="0">
              <a:spcBef>
                <a:spcPts val="0"/>
              </a:spcBef>
              <a:spcAft>
                <a:spcPts val="0"/>
              </a:spcAft>
              <a:buClr>
                <a:schemeClr val="dk1"/>
              </a:buClr>
              <a:buFont typeface="Lato"/>
              <a:buNone/>
            </a:pPr>
            <a:r>
              <a:rPr lang="en" sz="1400" dirty="0"/>
              <a:t>quick recap on the transaction model: you can think of each transaction as inputs (or outputs scripts from other transactions) to outputs</a:t>
            </a:r>
            <a:endParaRPr sz="1400" dirty="0"/>
          </a:p>
          <a:p>
            <a:pPr marL="0" marR="0" lvl="0" indent="0" algn="l" rtl="0">
              <a:spcBef>
                <a:spcPts val="0"/>
              </a:spcBef>
              <a:spcAft>
                <a:spcPts val="0"/>
              </a:spcAft>
              <a:buClr>
                <a:schemeClr val="dk1"/>
              </a:buClr>
              <a:buFont typeface="Lato"/>
              <a:buNone/>
            </a:pPr>
            <a:r>
              <a:rPr lang="en" sz="1400" dirty="0"/>
              <a:t>now i’m going to zoom in and show you the actual structure of a transaction. </a:t>
            </a:r>
            <a:endParaRPr sz="1400" dirty="0"/>
          </a:p>
          <a:p>
            <a:pPr marL="0" marR="0" lvl="0" indent="0" algn="l" rtl="0">
              <a:spcBef>
                <a:spcPts val="0"/>
              </a:spcBef>
              <a:spcAft>
                <a:spcPts val="0"/>
              </a:spcAft>
              <a:buClr>
                <a:schemeClr val="dk1"/>
              </a:buClr>
              <a:buFont typeface="Lato"/>
              <a:buNone/>
            </a:pPr>
            <a:endParaRPr sz="1400" dirty="0"/>
          </a:p>
          <a:p>
            <a:pPr marL="0" marR="0" lvl="0" indent="0" algn="l" rtl="0">
              <a:spcBef>
                <a:spcPts val="0"/>
              </a:spcBef>
              <a:spcAft>
                <a:spcPts val="0"/>
              </a:spcAft>
              <a:buClr>
                <a:schemeClr val="dk1"/>
              </a:buClr>
              <a:buFont typeface="Lato"/>
              <a:buNone/>
            </a:pPr>
            <a:r>
              <a:rPr lang="en" sz="1400" dirty="0"/>
              <a:t>Read, but then most importantly the last one. Spending bitcoin is redeeming </a:t>
            </a:r>
            <a:endParaRPr sz="1400" dirty="0"/>
          </a:p>
          <a:p>
            <a:pPr marL="0" marR="0" lvl="0" indent="0" algn="l" rtl="0">
              <a:spcBef>
                <a:spcPts val="0"/>
              </a:spcBef>
              <a:spcAft>
                <a:spcPts val="0"/>
              </a:spcAft>
              <a:buClr>
                <a:schemeClr val="dk1"/>
              </a:buClr>
              <a:buFont typeface="Lato"/>
              <a:buNone/>
            </a:pPr>
            <a:r>
              <a:rPr lang="en" sz="1400" dirty="0"/>
              <a:t>That is, we specify who can redeem some transaction. For example, if I send Brian some Bitcoin, then in that transaction it’s encoded that only Brian will be able to redeem it. </a:t>
            </a:r>
            <a:endParaRPr sz="1400" dirty="0"/>
          </a:p>
          <a:p>
            <a:pPr marL="0" marR="0" lvl="0" indent="0" algn="l" rtl="0">
              <a:spcBef>
                <a:spcPts val="0"/>
              </a:spcBef>
              <a:spcAft>
                <a:spcPts val="0"/>
              </a:spcAft>
              <a:buClr>
                <a:schemeClr val="dk1"/>
              </a:buClr>
              <a:buFont typeface="Lato"/>
              <a:buNone/>
            </a:pPr>
            <a:endParaRPr sz="1400" dirty="0"/>
          </a:p>
          <a:p>
            <a:pPr marL="0" marR="0" lvl="0" indent="0" algn="l" rtl="0">
              <a:spcBef>
                <a:spcPts val="0"/>
              </a:spcBef>
              <a:spcAft>
                <a:spcPts val="0"/>
              </a:spcAft>
              <a:buClr>
                <a:schemeClr val="dk1"/>
              </a:buClr>
              <a:buFont typeface="Lato"/>
              <a:buNone/>
            </a:pPr>
            <a:r>
              <a:rPr lang="en" sz="1400" dirty="0"/>
              <a:t>So I need more information than just inputs and outputs, to make sure we have valid transactions</a:t>
            </a:r>
            <a:endParaRPr sz="1400" dirty="0"/>
          </a:p>
        </p:txBody>
      </p:sp>
      <p:sp>
        <p:nvSpPr>
          <p:cNvPr id="1206" name="Google Shape;1206;g41ece917f3_1_100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41ece917f3_1_10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This is very close to the actual representation of a Bitcoin transaction, it's not just not byte-encoded</a:t>
            </a:r>
            <a:r>
              <a:rPr lang="en" sz="1300" dirty="0"/>
              <a:t> (it hasn’t been turned into 1s and 0s so that a machine can read it)</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dirty="0"/>
          </a:p>
          <a:p>
            <a:pPr marL="0" marR="0" lvl="0" indent="0" algn="l" rtl="0">
              <a:spcBef>
                <a:spcPts val="0"/>
              </a:spcBef>
              <a:spcAft>
                <a:spcPts val="0"/>
              </a:spcAft>
              <a:buClr>
                <a:schemeClr val="dk2"/>
              </a:buClr>
              <a:buSzPts val="1100"/>
              <a:buFont typeface="Arial"/>
              <a:buNone/>
            </a:pPr>
            <a:r>
              <a:rPr lang="en" sz="1300" dirty="0"/>
              <a:t>ScriptSig is input, hash is reference to previous output</a:t>
            </a:r>
            <a:endParaRPr sz="1300" dirty="0"/>
          </a:p>
          <a:p>
            <a:pPr marL="0" marR="0" lvl="0" indent="0" algn="l" rtl="0">
              <a:spcBef>
                <a:spcPts val="0"/>
              </a:spcBef>
              <a:spcAft>
                <a:spcPts val="0"/>
              </a:spcAft>
              <a:buClr>
                <a:schemeClr val="dk2"/>
              </a:buClr>
              <a:buSzPts val="1100"/>
              <a:buFont typeface="Arial"/>
              <a:buNone/>
            </a:pPr>
            <a:endParaRPr sz="1300" dirty="0"/>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There's some metadata, inputs, and outputs</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In </a:t>
            </a:r>
            <a:r>
              <a:rPr lang="en" sz="1300" dirty="0" smtClean="0">
                <a:solidFill>
                  <a:schemeClr val="dk1"/>
                </a:solidFill>
                <a:latin typeface="Lato"/>
                <a:ea typeface="Lato"/>
                <a:cs typeface="Lato"/>
                <a:sym typeface="Lato"/>
              </a:rPr>
              <a:t>the. outputs, we have a value, and a Bitcoin script</a:t>
            </a:r>
            <a:endParaRPr sz="1300" dirty="0">
              <a:solidFill>
                <a:schemeClr val="dk1"/>
              </a:solidFill>
              <a:latin typeface="Lato"/>
              <a:ea typeface="Lato"/>
              <a:cs typeface="Lato"/>
              <a:sym typeface="Lato"/>
            </a:endParaRPr>
          </a:p>
        </p:txBody>
      </p:sp>
      <p:sp>
        <p:nvSpPr>
          <p:cNvPr id="1242" name="Google Shape;1242;g41ece917f3_1_101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41ece917f3_1_10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249" name="Google Shape;1249;g41ece917f3_1_1024: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1ece917f3_1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tr-TR" sz="1200" dirty="0" smtClean="0"/>
              <a:t>Daha önce de belirtildiği gibi </a:t>
            </a:r>
            <a:r>
              <a:rPr lang="tr-TR" sz="1200" dirty="0" err="1" smtClean="0"/>
              <a:t>Bitcoin</a:t>
            </a:r>
            <a:r>
              <a:rPr lang="tr-TR" sz="1200" dirty="0" smtClean="0"/>
              <a:t>, güvenmediğiniz eş bağlantılarla dolu, güvenilmez bir ortamdır. </a:t>
            </a:r>
            <a:r>
              <a:rPr lang="tr-TR" sz="1200" dirty="0" err="1" smtClean="0"/>
              <a:t>Proof</a:t>
            </a:r>
            <a:r>
              <a:rPr lang="tr-TR" sz="1200" dirty="0" smtClean="0"/>
              <a:t>-of-</a:t>
            </a:r>
            <a:r>
              <a:rPr lang="tr-TR" sz="1200" dirty="0" err="1" smtClean="0"/>
              <a:t>Work</a:t>
            </a:r>
            <a:r>
              <a:rPr lang="tr-TR" sz="1200" dirty="0" smtClean="0"/>
              <a:t> protokolünün nasıl çalıştığını biliyoruz, şimdi bu yüksek seviyeli analizi nasıl gerçeğe dönüştüreceğimizi keşfedeceğiz. </a:t>
            </a:r>
          </a:p>
          <a:p>
            <a:pPr marL="0" lvl="0" indent="0" algn="l" rtl="0">
              <a:spcBef>
                <a:spcPts val="0"/>
              </a:spcBef>
              <a:spcAft>
                <a:spcPts val="0"/>
              </a:spcAft>
              <a:buClr>
                <a:schemeClr val="dk1"/>
              </a:buClr>
              <a:buFont typeface="Lato"/>
              <a:buNone/>
            </a:pPr>
            <a:r>
              <a:rPr lang="tr-TR" sz="1200" dirty="0" smtClean="0"/>
              <a:t>Tüm bilgiler yalnızca dijital verilerdir, 0'lar ve 1'ler ve bu veriler herhangi bir zamanda manipüle edilebilir. Örneğin, </a:t>
            </a:r>
            <a:r>
              <a:rPr lang="tr-TR" sz="1200" dirty="0" err="1" smtClean="0"/>
              <a:t>Aparna'ya</a:t>
            </a:r>
            <a:r>
              <a:rPr lang="tr-TR" sz="1200" dirty="0" smtClean="0"/>
              <a:t> </a:t>
            </a:r>
            <a:r>
              <a:rPr lang="tr-TR" sz="1200" dirty="0" err="1" smtClean="0"/>
              <a:t>Gloria</a:t>
            </a:r>
            <a:r>
              <a:rPr lang="tr-TR" sz="1200" dirty="0" smtClean="0"/>
              <a:t> aracılığıyla bazı bilgiler gönderirsem, verileri iletmeden önce onu altüst etmekten ne alıkoyacak? İster geçmişten alınan bilgiler, isterse şu anda iletilen bilgiler olsun, bilgilerin ne zaman kurcalandığını tespit edecek bir şeye ihtiyacımız var. </a:t>
            </a:r>
            <a:r>
              <a:rPr lang="tr-TR" sz="1200" dirty="0" err="1" smtClean="0"/>
              <a:t>Kriptografik</a:t>
            </a:r>
            <a:r>
              <a:rPr lang="tr-TR" sz="1200" dirty="0" smtClean="0"/>
              <a:t> </a:t>
            </a:r>
            <a:r>
              <a:rPr lang="tr-TR" sz="1200" dirty="0" err="1" smtClean="0"/>
              <a:t>hash</a:t>
            </a:r>
            <a:r>
              <a:rPr lang="tr-TR" sz="1200" dirty="0" smtClean="0"/>
              <a:t> işlevlerinin kullanımıyla, her bir bilgi parçasına, temsil ettiği bilgilere dayalı olarak bir parmak izi verebiliyoruz. Neyse ki (ya da ne yazık ki banka soyguncuları için) her insan, sizi tanımlamak için kullanılabilecek kendilerine özgü 10 parmak izine sahiptir. Bankalar, DMV, telefonunuz, aşağıdakilerin tümü sizi yalnızca parmak izinize göre tanımlar. Sadece sende olan bir şey. En azından, olasılığa göre. Benzer şekilde, işlevler bir bilgiye benzersiz bir tanımlayıcı vermek için tasarlanmıştır.</a:t>
            </a:r>
            <a:endParaRPr lang="tr-TR" sz="1200" dirty="0"/>
          </a:p>
        </p:txBody>
      </p:sp>
      <p:sp>
        <p:nvSpPr>
          <p:cNvPr id="205" name="Google Shape;205;g41ece917f3_1_81: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41ece917f3_1_10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260" name="Google Shape;1260;g41ece917f3_1_1034: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41ece917f3_1_10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specialized, r</a:t>
            </a:r>
            <a:r>
              <a:rPr lang="en" sz="1300"/>
              <a:t>arely used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275" name="Google Shape;1275;g41ece917f3_1_1048: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41ece917f3_1_10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296" name="Google Shape;1296;g41ece917f3_1_1068: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41ece917f3_1_10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309" name="Google Shape;1309;g41ece917f3_1_1080: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41ece917f3_1_10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327" name="Google Shape;1327;g41ece917f3_1_1097: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41ece917f3_1_1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There's some metadata, inputs, and outputs</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a:solidFill>
                  <a:schemeClr val="dk1"/>
                </a:solidFill>
                <a:latin typeface="Lato"/>
                <a:ea typeface="Lato"/>
                <a:cs typeface="Lato"/>
                <a:sym typeface="Lato"/>
              </a:rPr>
              <a:t>- In the outputs, we have a value, and a Bitcoin script.</a:t>
            </a:r>
            <a:endParaRPr sz="1300">
              <a:solidFill>
                <a:schemeClr val="dk1"/>
              </a:solidFill>
              <a:latin typeface="Lato"/>
              <a:ea typeface="Lato"/>
              <a:cs typeface="Lato"/>
              <a:sym typeface="Lato"/>
            </a:endParaRPr>
          </a:p>
        </p:txBody>
      </p:sp>
      <p:sp>
        <p:nvSpPr>
          <p:cNvPr id="1346" name="Google Shape;1346;g41ece917f3_1_1115: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41ece917f3_1_1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So let's take an even closer look at what transactions are. This is very close to the actual representation of a Bitcoin transaction, it's not just not byte-encoded.</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There's some metadata, inputs, and outputs</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In the metadata, there's some housekeeping data (ver, vin_sz, vout_sz), hash (serves as unique ID of the transaction), and locktime, which is useful for bitcoin scripting. We'll talk more about locktime in our scalability lecture</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In the inputs, we have the transaction id (which is the hash of the referenced transaction), and the index of the output in the previous transaction. We also have scriptSig, which is the signature used to redeem the previous transaction output.</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In the outputs, we have a value, and a Bitcoin script.</a:t>
            </a:r>
            <a:endParaRPr sz="1300" dirty="0">
              <a:solidFill>
                <a:schemeClr val="dk1"/>
              </a:solidFill>
              <a:latin typeface="Lato"/>
              <a:ea typeface="Lato"/>
              <a:cs typeface="Lato"/>
              <a:sym typeface="Lato"/>
            </a:endParaRPr>
          </a:p>
        </p:txBody>
      </p:sp>
      <p:sp>
        <p:nvSpPr>
          <p:cNvPr id="1366" name="Google Shape;1366;g41ece917f3_1_113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41ece917f3_1_1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300" dirty="0"/>
              <a:t>So it should be clear by now that the outputs are pretty important. More specifically, it’s really important you make sure a transaction can only be redeemed by the person you want to be able to. </a:t>
            </a:r>
            <a:endParaRPr sz="1300" dirty="0"/>
          </a:p>
          <a:p>
            <a:pPr marL="0" marR="0" lvl="0" indent="0" algn="l" rtl="0">
              <a:spcBef>
                <a:spcPts val="0"/>
              </a:spcBef>
              <a:spcAft>
                <a:spcPts val="0"/>
              </a:spcAft>
              <a:buClr>
                <a:schemeClr val="dk2"/>
              </a:buClr>
              <a:buSzPts val="1100"/>
              <a:buFont typeface="Arial"/>
              <a:buNone/>
            </a:pPr>
            <a:endParaRPr sz="1300" dirty="0"/>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Each output doesn't simply specify an address, it specifies a script.</a:t>
            </a:r>
            <a:r>
              <a:rPr lang="en" sz="1300" dirty="0"/>
              <a:t> </a:t>
            </a:r>
            <a:r>
              <a:rPr lang="en" sz="1300" dirty="0">
                <a:solidFill>
                  <a:schemeClr val="dk1"/>
                </a:solidFill>
                <a:latin typeface="Lato"/>
                <a:ea typeface="Lato"/>
                <a:cs typeface="Lato"/>
                <a:sym typeface="Lato"/>
              </a:rPr>
              <a:t>Inputs are scripts also!</a:t>
            </a:r>
            <a:endParaRPr sz="1300" dirty="0"/>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 Why use Bitcoin scripts instead of simply assigning public keys? It allows for more functionality and extensibility of Bitcoin.</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Here are the semantics of an output.</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(go through points)</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300" dirty="0">
                <a:solidFill>
                  <a:schemeClr val="dk1"/>
                </a:solidFill>
                <a:latin typeface="Lato"/>
                <a:ea typeface="Lato"/>
                <a:cs typeface="Lato"/>
                <a:sym typeface="Lato"/>
              </a:rPr>
              <a:t>So, let's walk through an example</a:t>
            </a:r>
            <a:endParaRPr sz="1300" dirty="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300" dirty="0">
              <a:solidFill>
                <a:schemeClr val="dk1"/>
              </a:solidFill>
              <a:latin typeface="Lato"/>
              <a:ea typeface="Lato"/>
              <a:cs typeface="Lato"/>
              <a:sym typeface="Lato"/>
            </a:endParaRPr>
          </a:p>
        </p:txBody>
      </p:sp>
      <p:sp>
        <p:nvSpPr>
          <p:cNvPr id="1381" name="Google Shape;1381;g41ece917f3_1_115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41ece917f3_1_1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200" dirty="0"/>
              <a:t>- To make the input script work with the output script, you simply concatenate them, with the input script coming first.</a:t>
            </a:r>
            <a:endParaRPr sz="1200" dirty="0"/>
          </a:p>
          <a:p>
            <a:pPr marL="0" lvl="0" indent="0" algn="l" rtl="0">
              <a:spcBef>
                <a:spcPts val="0"/>
              </a:spcBef>
              <a:spcAft>
                <a:spcPts val="0"/>
              </a:spcAft>
              <a:buClr>
                <a:schemeClr val="dk2"/>
              </a:buClr>
              <a:buSzPts val="1100"/>
              <a:buFont typeface="Arial"/>
              <a:buNone/>
            </a:pPr>
            <a:r>
              <a:rPr lang="en" sz="1200" dirty="0"/>
              <a:t>- This is really hacky, I know, but apparently this is how we like to do everything in Bitcoin.</a:t>
            </a:r>
            <a:endParaRPr sz="1200" dirty="0"/>
          </a:p>
          <a:p>
            <a:pPr marL="0" lvl="0" indent="0" algn="l" rtl="0">
              <a:spcBef>
                <a:spcPts val="0"/>
              </a:spcBef>
              <a:spcAft>
                <a:spcPts val="0"/>
              </a:spcAft>
              <a:buClr>
                <a:schemeClr val="dk2"/>
              </a:buClr>
              <a:buSzPts val="1100"/>
              <a:buFont typeface="Arial"/>
              <a:buNone/>
            </a:pPr>
            <a:endParaRPr sz="1200" dirty="0"/>
          </a:p>
          <a:p>
            <a:pPr marL="0" lvl="0" indent="0" algn="l" rtl="0">
              <a:spcBef>
                <a:spcPts val="0"/>
              </a:spcBef>
              <a:spcAft>
                <a:spcPts val="0"/>
              </a:spcAft>
              <a:buClr>
                <a:schemeClr val="dk2"/>
              </a:buClr>
              <a:buSzPts val="1100"/>
              <a:buFont typeface="Arial"/>
              <a:buNone/>
            </a:pPr>
            <a:r>
              <a:rPr lang="tr-TR" sz="1200" dirty="0" smtClean="0"/>
              <a:t>- Bunlar için resmi terimler, girdi komut dosyamızın </a:t>
            </a:r>
            <a:r>
              <a:rPr lang="tr-TR" sz="1200" dirty="0" err="1" smtClean="0"/>
              <a:t>scriptSig</a:t>
            </a:r>
            <a:r>
              <a:rPr lang="tr-TR" sz="1200" dirty="0" smtClean="0"/>
              <a:t> olarak adlandırılması ve çıktı komut dosyamızın </a:t>
            </a:r>
            <a:r>
              <a:rPr lang="tr-TR" sz="1200" dirty="0" err="1" smtClean="0"/>
              <a:t>scriptPubKey</a:t>
            </a:r>
            <a:r>
              <a:rPr lang="tr-TR" sz="1200" dirty="0" smtClean="0"/>
              <a:t> olarak adlandırılmasıdır. - Bunun nedeni, çıktı komut dosyamızın bir ortak anahtar belirtmesi ve girdi komut dosyamızın bu ortak anahtar için bir imza belirtmesidir. - Bir </a:t>
            </a:r>
            <a:r>
              <a:rPr lang="tr-TR" sz="1200" dirty="0" err="1" smtClean="0"/>
              <a:t>scriptSig</a:t>
            </a:r>
            <a:r>
              <a:rPr lang="tr-TR" sz="1200" dirty="0" smtClean="0"/>
              <a:t> ve bir </a:t>
            </a:r>
            <a:r>
              <a:rPr lang="tr-TR" sz="1200" dirty="0" err="1" smtClean="0"/>
              <a:t>scriptPubKey'i</a:t>
            </a:r>
            <a:r>
              <a:rPr lang="tr-TR" sz="1200" dirty="0" smtClean="0"/>
              <a:t> bir araya getirmek, </a:t>
            </a:r>
            <a:r>
              <a:rPr lang="tr-TR" sz="1200" dirty="0" err="1" smtClean="0"/>
              <a:t>Bitcoin</a:t>
            </a:r>
            <a:r>
              <a:rPr lang="tr-TR" sz="1200" dirty="0" smtClean="0"/>
              <a:t> istemcilerinin bir kullanma işleminin geçerli olduğunu doğrulamak için çalıştırabileceği çalışan bir komut dosyasıyla sonuçlanır. - Komut dosyasının gerçekte nasıl yürütüldüğüne daha yakından bakalım.</a:t>
            </a:r>
            <a:endParaRPr sz="1200" dirty="0"/>
          </a:p>
        </p:txBody>
      </p:sp>
      <p:sp>
        <p:nvSpPr>
          <p:cNvPr id="1391" name="Google Shape;1391;g41ece917f3_1_116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41ece917f3_1_1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200"/>
              <a:t>- To make the input script work with the output script, you simply concatenate them, with the input script coming first.</a:t>
            </a:r>
            <a:endParaRPr sz="1200"/>
          </a:p>
          <a:p>
            <a:pPr marL="0" lvl="0" indent="0" algn="l" rtl="0">
              <a:spcBef>
                <a:spcPts val="0"/>
              </a:spcBef>
              <a:spcAft>
                <a:spcPts val="0"/>
              </a:spcAft>
              <a:buClr>
                <a:schemeClr val="dk2"/>
              </a:buClr>
              <a:buSzPts val="1100"/>
              <a:buFont typeface="Arial"/>
              <a:buNone/>
            </a:pPr>
            <a:r>
              <a:rPr lang="en" sz="1200"/>
              <a:t>- This is really hacky, I know, but apparently this is how we like to do everything in Bitcoin.</a:t>
            </a:r>
            <a:endParaRPr sz="1200"/>
          </a:p>
          <a:p>
            <a:pPr marL="0" lvl="0" indent="0" algn="l" rtl="0">
              <a:spcBef>
                <a:spcPts val="0"/>
              </a:spcBef>
              <a:spcAft>
                <a:spcPts val="0"/>
              </a:spcAft>
              <a:buClr>
                <a:schemeClr val="dk2"/>
              </a:buClr>
              <a:buSzPts val="1100"/>
              <a:buFont typeface="Arial"/>
              <a:buNone/>
            </a:pPr>
            <a:endParaRPr sz="1200"/>
          </a:p>
          <a:p>
            <a:pPr marL="0" lvl="0" indent="0" algn="l" rtl="0">
              <a:spcBef>
                <a:spcPts val="0"/>
              </a:spcBef>
              <a:spcAft>
                <a:spcPts val="0"/>
              </a:spcAft>
              <a:buClr>
                <a:schemeClr val="dk2"/>
              </a:buClr>
              <a:buSzPts val="1100"/>
              <a:buFont typeface="Arial"/>
              <a:buNone/>
            </a:pPr>
            <a:r>
              <a:rPr lang="en" sz="1200"/>
              <a:t>- The formal terms for these is that our input script is called a scriptSig, and our output script is called our scriptPubKey</a:t>
            </a:r>
            <a:endParaRPr sz="1200"/>
          </a:p>
          <a:p>
            <a:pPr marL="0" lvl="0" indent="0" algn="l" rtl="0">
              <a:spcBef>
                <a:spcPts val="0"/>
              </a:spcBef>
              <a:spcAft>
                <a:spcPts val="0"/>
              </a:spcAft>
              <a:buClr>
                <a:schemeClr val="dk2"/>
              </a:buClr>
              <a:buSzPts val="1100"/>
              <a:buFont typeface="Arial"/>
              <a:buNone/>
            </a:pPr>
            <a:r>
              <a:rPr lang="en" sz="1200"/>
              <a:t>- This is because our output script specifies a public key, and our input script specifies a signature for that public key.</a:t>
            </a:r>
            <a:endParaRPr sz="1200"/>
          </a:p>
          <a:p>
            <a:pPr marL="0" lvl="0" indent="0" algn="l" rtl="0">
              <a:spcBef>
                <a:spcPts val="0"/>
              </a:spcBef>
              <a:spcAft>
                <a:spcPts val="0"/>
              </a:spcAft>
              <a:buClr>
                <a:schemeClr val="dk2"/>
              </a:buClr>
              <a:buSzPts val="1100"/>
              <a:buFont typeface="Arial"/>
              <a:buNone/>
            </a:pPr>
            <a:r>
              <a:rPr lang="en" sz="1200"/>
              <a:t>- Putting a scriptSig and a scriptPubKey together results in a working script that Bitcoin clients can run to verify that a redeeming transaction is valid.</a:t>
            </a:r>
            <a:endParaRPr sz="1200"/>
          </a:p>
          <a:p>
            <a:pPr marL="0" lvl="0" indent="0" algn="l" rtl="0">
              <a:spcBef>
                <a:spcPts val="0"/>
              </a:spcBef>
              <a:spcAft>
                <a:spcPts val="0"/>
              </a:spcAft>
              <a:buClr>
                <a:schemeClr val="dk2"/>
              </a:buClr>
              <a:buSzPts val="1100"/>
              <a:buFont typeface="Arial"/>
              <a:buNone/>
            </a:pPr>
            <a:r>
              <a:rPr lang="en" sz="1200"/>
              <a:t>- Let's take a closer look at how the script actually executes.</a:t>
            </a:r>
            <a:endParaRPr sz="1200"/>
          </a:p>
        </p:txBody>
      </p:sp>
      <p:sp>
        <p:nvSpPr>
          <p:cNvPr id="1420" name="Google Shape;1420;g41ece917f3_1_1191: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1f4495d6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Lato"/>
              <a:buNone/>
            </a:pPr>
            <a:r>
              <a:rPr lang="tr-TR" sz="1200" dirty="0" smtClean="0"/>
              <a:t>Daha önce de belirtildiği gibi </a:t>
            </a:r>
            <a:r>
              <a:rPr lang="tr-TR" sz="1200" dirty="0" err="1" smtClean="0"/>
              <a:t>Bitcoin</a:t>
            </a:r>
            <a:r>
              <a:rPr lang="tr-TR" sz="1200" dirty="0" smtClean="0"/>
              <a:t>, güvenmediğiniz eş bağlantılarla dolu, güvenilmez bir ortamdır. </a:t>
            </a:r>
            <a:r>
              <a:rPr lang="tr-TR" sz="1200" dirty="0" err="1" smtClean="0"/>
              <a:t>Proof</a:t>
            </a:r>
            <a:r>
              <a:rPr lang="tr-TR" sz="1200" dirty="0" smtClean="0"/>
              <a:t>-of-</a:t>
            </a:r>
            <a:r>
              <a:rPr lang="tr-TR" sz="1200" dirty="0" err="1" smtClean="0"/>
              <a:t>Work</a:t>
            </a:r>
            <a:r>
              <a:rPr lang="tr-TR" sz="1200" dirty="0" smtClean="0"/>
              <a:t> protokolünün nasıl çalıştığını biliyoruz, şimdi bu yüksek seviyeli analizi nasıl gerçeğe dönüştüreceğimizi keşfedeceğiz. </a:t>
            </a:r>
          </a:p>
          <a:p>
            <a:pPr marL="0" lvl="0" indent="0" algn="l" rtl="0">
              <a:spcBef>
                <a:spcPts val="0"/>
              </a:spcBef>
              <a:spcAft>
                <a:spcPts val="0"/>
              </a:spcAft>
              <a:buClr>
                <a:schemeClr val="dk1"/>
              </a:buClr>
              <a:buFont typeface="Lato"/>
              <a:buNone/>
            </a:pPr>
            <a:r>
              <a:rPr lang="tr-TR" sz="1200" dirty="0" smtClean="0"/>
              <a:t>Tüm bilgiler yalnızca dijital verilerdir, 0'lar ve 1'ler ve bu veriler herhangi bir zamanda manipüle edilebilir. Örneğin, </a:t>
            </a:r>
            <a:r>
              <a:rPr lang="tr-TR" sz="1200" dirty="0" err="1" smtClean="0"/>
              <a:t>Aparna'ya</a:t>
            </a:r>
            <a:r>
              <a:rPr lang="tr-TR" sz="1200" dirty="0" smtClean="0"/>
              <a:t> </a:t>
            </a:r>
            <a:r>
              <a:rPr lang="tr-TR" sz="1200" dirty="0" err="1" smtClean="0"/>
              <a:t>Gloria</a:t>
            </a:r>
            <a:r>
              <a:rPr lang="tr-TR" sz="1200" dirty="0" smtClean="0"/>
              <a:t> aracılığıyla bazı bilgiler gönderirsem, verileri iletmeden önce onu altüst etmekten ne alıkoyacak? İster geçmişten alınan bilgiler, isterse şu anda iletilen bilgiler olsun, bilgilerin ne zaman kurcalandığını tespit edecek bir şeye ihtiyacımız var. </a:t>
            </a:r>
            <a:r>
              <a:rPr lang="tr-TR" sz="1200" dirty="0" err="1" smtClean="0"/>
              <a:t>Kriptografik</a:t>
            </a:r>
            <a:r>
              <a:rPr lang="tr-TR" sz="1200" dirty="0" smtClean="0"/>
              <a:t> </a:t>
            </a:r>
            <a:r>
              <a:rPr lang="tr-TR" sz="1200" dirty="0" err="1" smtClean="0"/>
              <a:t>hash</a:t>
            </a:r>
            <a:r>
              <a:rPr lang="tr-TR" sz="1200" dirty="0" smtClean="0"/>
              <a:t> işlevlerinin kullanımıyla, her bir bilgi parçasına, temsil ettiği bilgilere dayalı olarak bir parmak izi verebiliyoruz. Neyse ki (ya da ne yazık ki banka soyguncuları için) her insan, sizi tanımlamak için kullanılabilecek kendilerine özgü 10 parmak izine sahiptir. Bankalar, DMV, telefonunuz, aşağıdakilerin tümü sizi yalnızca parmak izinize göre tanımlar. Sadece sende olan bir şey. En azından, olasılığa göre. Benzer şekilde, işlevler bir bilgiye benzersiz bir tanımlayıcı vermek için tasarlanmıştır.</a:t>
            </a:r>
            <a:endParaRPr lang="tr-TR" sz="1200" dirty="0"/>
          </a:p>
        </p:txBody>
      </p:sp>
      <p:sp>
        <p:nvSpPr>
          <p:cNvPr id="224" name="Google Shape;224;g41f4495d67_1_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41ece917f3_1_1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Bitcoin uses a language built specifically for Bitcoin called "Script" or "the Bitcoin scripting language."</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It's stack based, has built in instructions for cryptography like hashing and verifying signatures. It also has some reserved opcodes that will allow for the future extensibility of Bitcoin.</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It is very simple. Notably, it's not Turing-complete, which basically means that is very restricted in the logic that it can write.</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There's also no loops, which makes things easier since we don't have to worry about people writing infinite loops and stalling clients trying to verify transactions.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Walking through this example transaction:</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These first two instructions are from the input script (scriptSig) and specify the signature and public key. They're simply data instructions, so all you do is push these values onto the stack</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OP_DUP simply duplicates the topmost item on the stack</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OP_HASH160 hashes the topmost item on the stack. Remember that this pubKeyHash came from the input of the redeeming transaction, so it was specified by the recipient.</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This new &lt;pubKeyHash?&gt; came from the output script, so it was specified by the sender of the coins. In other words, in order to redeem this output, the receiver must provide the signature corresponding with the &lt;pubKeyhash?&gt; provided by the sender of the coins.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Now, at the top of the stack we have &lt;pubKeyHash?&gt;, the address as specified by the sender, and &lt;pubKeyHash&gt;, the address that the recipient supplied in order to redeem these coins.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We run an OP_EQUALVERIFY to check if the top two values at the stack match. If they don't match, it throws an error, otherwise the script continues execution.</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Lastly, OP_CHECKSIG checks the top two values on the stack and determines if they are a valid pubKey and signature. It replaces these values with true if so.</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Therefore, this script returns true and this new transaction has a valid redeeming script.</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200" dirty="0">
              <a:solidFill>
                <a:schemeClr val="dk1"/>
              </a:solidFill>
              <a:latin typeface="Lato"/>
              <a:ea typeface="Lato"/>
              <a:cs typeface="Lato"/>
              <a:sym typeface="Lato"/>
            </a:endParaRPr>
          </a:p>
        </p:txBody>
      </p:sp>
      <p:sp>
        <p:nvSpPr>
          <p:cNvPr id="1450" name="Google Shape;1450;g41ece917f3_1_1220: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41ece917f3_1_1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Bitcoin uses a language built specifically for Bitcoin called "Script" or "the Bitcoin scripting language."</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It's stack based, has built in instructions for cryptography like hashing and verifying signatures. It also has some reserved opcodes that will allow for the future extensibility of Bitcoin.</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It is very simple. Notably, it's not Turing-complete, which basically means that is very restricted in the logic that it can write.</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There's also no loops, which makes things easier since we don't have to worry about people writing infinite loops and stalling clients trying to verify transactions.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Walking through this example transaction:</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These first two instructions are from the input script (scriptSig) and specify the signature and public key. They're simply data instructions, so all you do is push these values onto the stack</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OP_DUP simply duplicates the topmost item on the stack</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OP_HASH160 hashes the topmost item on the stack. Remember that this pubKeyHash came from the input of the redeeming transaction, so it was specified by the recipient.</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This new &lt;pubKeyHash?&gt; came from the output script, so it was specified by the sender of the coins. In other words, in order to redeem this output, the receiver must provide the signature corresponding with the &lt;pubKeyhash?&gt; provided by the sender of the coins.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Now, at the top of the stack we have &lt;pubKeyHash?&gt;, the address as specified by the sender, and &lt;pubKeyHash&gt;, the address that the recipient supplied in order to redeem these coins.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We run an OP_EQUALVERIFY to check if the top two values at the stack match. If they don't match, it throws an error, otherwise the script continues execution.</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Lastly, OP_CHECKSIG checks the top two values on the stack and determines if they are a valid pubKey and signature. It replaces these values with true if so.</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Therefore, this script returns true and this new transaction has a valid redeeming script.</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200" dirty="0">
              <a:solidFill>
                <a:schemeClr val="dk1"/>
              </a:solidFill>
              <a:latin typeface="Lato"/>
              <a:ea typeface="Lato"/>
              <a:cs typeface="Lato"/>
              <a:sym typeface="Lato"/>
            </a:endParaRPr>
          </a:p>
        </p:txBody>
      </p:sp>
      <p:sp>
        <p:nvSpPr>
          <p:cNvPr id="1469" name="Google Shape;1469;g41ece917f3_1_1238: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41ece917f3_1_1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Bitcoin uses a language built specifically for Bitcoin called "Script" or "the Bitcoin scripting language."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It's stack based, has built in instructions for cryptography like hashing and verifying signatures. It also has some reserved opcodes that will allow for the future extensibility of Bitcoin.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 is very simple. Notably, it's not Turing-complete, which basically means that is very restricted in the logic that it can write.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There's also no loops, which makes things easier since we don't have to worry about people writing infinite loops and stalling clients trying to verify transactions.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Walking through this example transaction: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These first two instructions are from the input script (scriptSig) and specify the signature and public key. They're simply data instructions, so all you do is push these values onto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OP_DUP simply duplicates the topmost item on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OP_HASH160 hashes the topmost item on the stack. Remember that this pubKeyHash came from the input of the redeeming transaction, so it was specified by the recipient.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This new &lt;pubKeyHash?&gt; came from the output script, so it was specified by the sender of the coins. In other words, in order to redeem this output, the receiver must provide the signature corresponding with the &lt;pubKeyhash?&gt; provided by the sender of the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Now, at the top of the stack we have &lt;pubKeyHash?&gt;, the address as specified by the sender, and &lt;pubKeyHash&gt;, the address that the recipient supplied in order to redeem these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We run an OP_EQUALVERIFY to check if the top two values at the stack match. If they don't match, it throws an error, otherwise the script continues execution.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Lastly, OP_CHECKSIG checks the top two values on the stack and determines if they are a valid pubKey and signature. It replaces these values with true if so.</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Therefore, this script returns true and this new transaction has a valid redeeming script.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200">
              <a:solidFill>
                <a:schemeClr val="dk1"/>
              </a:solidFill>
              <a:latin typeface="Lato"/>
              <a:ea typeface="Lato"/>
              <a:cs typeface="Lato"/>
              <a:sym typeface="Lato"/>
            </a:endParaRPr>
          </a:p>
        </p:txBody>
      </p:sp>
      <p:sp>
        <p:nvSpPr>
          <p:cNvPr id="1484" name="Google Shape;1484;g41ece917f3_1_1252: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41ece917f3_1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Bitcoin uses a language built specifically for Bitcoin called "Script" or "the Bitcoin scripting language."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It's stack based, has built in instructions for cryptography like hashing and verifying signatures. It also has some reserved opcodes that will allow for the future extensibility of Bitcoin.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 is very simple. Notably, it's not Turing-complete, which basically means that is very restricted in the logic that it can write.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There's also no loops, which makes things easier since we don't have to worry about people writing infinite loops and stalling clients trying to verify transactions.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Walking through this example transaction: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These first two instructions are from the input script (scriptSig) and specify the signature and public key. They're simply data instructions, so all you do is push these values onto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OP_DUP simply duplicates the topmost item on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OP_HASH160 hashes the topmost item on the stack. Remember that this pubKeyHash came from the input of the redeeming transaction, so it was specified by the recipient.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This new &lt;pubKeyHash?&gt; came from the output script, so it was specified by the sender of the coins. In other words, in order to redeem this output, the receiver must provide the signature corresponding with the &lt;pubKeyhash?&gt; provided by the sender of the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Now, at the top of the stack we have &lt;pubKeyHash?&gt;, the address as specified by the sender, and &lt;pubKeyHash&gt;, the address that the recipient supplied in order to redeem these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We run an OP_EQUALVERIFY to check if the top two values at the stack match. If they don't match, it throws an error, otherwise the script continues execution.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Lastly, OP_CHECKSIG checks the top two values on the stack and determines if they are a valid pubKey and signature. It replaces these values with true if so.</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Therefore, this script returns true and this new transaction has a valid redeeming script.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200">
              <a:solidFill>
                <a:schemeClr val="dk1"/>
              </a:solidFill>
              <a:latin typeface="Lato"/>
              <a:ea typeface="Lato"/>
              <a:cs typeface="Lato"/>
              <a:sym typeface="Lato"/>
            </a:endParaRPr>
          </a:p>
        </p:txBody>
      </p:sp>
      <p:sp>
        <p:nvSpPr>
          <p:cNvPr id="1500" name="Google Shape;1500;g41ece917f3_1_1267: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41ece917f3_1_1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Bitcoin uses a language built specifically for Bitcoin called "Script" or "the Bitcoin scripting language."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It's stack based, has built in instructions for cryptography like hashing and verifying signatures. It also has some reserved opcodes that will allow for the future extensibility of Bitcoin.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 is very simple. Notably, it's not Turing-complete, which basically means that is very restricted in the logic that it can write.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There's also no loops, which makes things easier since we don't have to worry about people writing infinite loops and stalling clients trying to verify transactions.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Walking through this example transaction: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These first two instructions are from the input script (scriptSig) and specify the signature and public key. They're simply data instructions, so all you do is push these values onto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OP_DUP simply duplicates the topmost item on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OP_HASH160 hashes the topmost item on the stack. Remember that this pubKeyHash came from the input of the redeeming transaction, so it was specified by the recipient.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This new &lt;pubKeyHash?&gt; came from the output script, so it was specified by the sender of the coins. In other words, in order to redeem this output, the receiver must provide the signature corresponding with the &lt;pubKeyhash?&gt; provided by the sender of the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Now, at the top of the stack we have &lt;pubKeyHash?&gt;, the address as specified by the sender, and &lt;pubKeyHash&gt;, the address that the recipient supplied in order to redeem these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We run an OP_EQUALVERIFY to check if the top two values at the stack match. If they don't match, it throws an error, otherwise the script continues execution.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Lastly, OP_CHECKSIG checks the top two values on the stack and determines if they are a valid pubKey and signature. It replaces these values with true if so.</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Therefore, this script returns true and this new transaction has a valid redeeming script.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200">
              <a:solidFill>
                <a:schemeClr val="dk1"/>
              </a:solidFill>
              <a:latin typeface="Lato"/>
              <a:ea typeface="Lato"/>
              <a:cs typeface="Lato"/>
              <a:sym typeface="Lato"/>
            </a:endParaRPr>
          </a:p>
        </p:txBody>
      </p:sp>
      <p:sp>
        <p:nvSpPr>
          <p:cNvPr id="1517" name="Google Shape;1517;g41ece917f3_1_1283: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41ece917f3_1_1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Bitcoin uses a language built specifically for Bitcoin called "Script" or "the Bitcoin scripting language."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It's stack based, has built in instructions for cryptography like hashing and verifying signatures. It also has some reserved opcodes that will allow for the future extensibility of Bitcoin.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 is very simple. Notably, it's not Turing-complete, which basically means that is very restricted in the logic that it can write.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There's also no loops, which makes things easier since we don't have to worry about people writing infinite loops and stalling clients trying to verify transactions.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Walking through this example transaction: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These first two instructions are from the input script (scriptSig) and specify the signature and public key. They're simply data instructions, so all you do is push these values onto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OP_DUP simply duplicates the topmost item on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OP_HASH160 hashes the topmost item on the stack. Remember that this pubKeyHash came from the input of the redeeming transaction, so it was specified by the recipient.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This new &lt;pubKeyHash?&gt; came from the output script, so it was specified by the sender of the coins. In other words, in order to redeem this output, the receiver must provide the signature corresponding with the &lt;pubKeyhash?&gt; provided by the sender of the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Now, at the top of the stack we have &lt;pubKeyHash?&gt;, the address as specified by the sender, and &lt;pubKeyHash&gt;, the address that the recipient supplied in order to redeem these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We run an OP_EQUALVERIFY to check if the top two values at the stack match. If they don't match, it throws an error, otherwise the script continues execution.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Lastly, OP_CHECKSIG checks the top two values on the stack and determines if they are a valid pubKey and signature. It replaces these values with true if so.</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Therefore, this script returns true and this new transaction has a valid redeeming script.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200">
              <a:solidFill>
                <a:schemeClr val="dk1"/>
              </a:solidFill>
              <a:latin typeface="Lato"/>
              <a:ea typeface="Lato"/>
              <a:cs typeface="Lato"/>
              <a:sym typeface="Lato"/>
            </a:endParaRPr>
          </a:p>
        </p:txBody>
      </p:sp>
      <p:sp>
        <p:nvSpPr>
          <p:cNvPr id="1534" name="Google Shape;1534;g41ece917f3_1_1299: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41ece917f3_1_1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Bitcoin uses a language built specifically for Bitcoin called "Script" or "the Bitcoin scripting language."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It's stack based, has built in instructions for cryptography like hashing and verifying signatures. It also has some reserved opcodes that will allow for the future extensibility of Bitcoin.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 is very simple. Notably, it's not Turing-complete, which basically means that is very restricted in the logic that it can write.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There's also no loops, which makes things easier since we don't have to worry about people writing infinite loops and stalling clients trying to verify transactions.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Walking through this example transaction: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These first two instructions are from the input script (scriptSig) and specify the signature and public key. They're simply data instructions, so all you do is push these values onto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OP_DUP simply duplicates the topmost item on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OP_HASH160 hashes the topmost item on the stack. Remember that this pubKeyHash came from the input of the redeeming transaction, so it was specified by the recipient.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This new &lt;pubKeyHash?&gt; came from the output script, so it was specified by the sender of the coins. In other words, in order to redeem this output, the receiver must provide the signature corresponding with the &lt;pubKeyhash?&gt; provided by the sender of the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Now, at the top of the stack we have &lt;pubKeyHash?&gt;, the address as specified by the sender, and &lt;pubKeyHash&gt;, the address that the recipient supplied in order to redeem these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We run an OP_EQUALVERIFY to check if the top two values at the stack match. If they don't match, it throws an error, otherwise the script continues execution.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Lastly, OP_CHECKSIG checks the top two values on the stack and determines if they are a valid pubKey and signature. It replaces these values with true if so.</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Therefore, this script returns true and this new transaction has a valid redeeming script.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200">
              <a:solidFill>
                <a:schemeClr val="dk1"/>
              </a:solidFill>
              <a:latin typeface="Lato"/>
              <a:ea typeface="Lato"/>
              <a:cs typeface="Lato"/>
              <a:sym typeface="Lato"/>
            </a:endParaRPr>
          </a:p>
        </p:txBody>
      </p:sp>
      <p:sp>
        <p:nvSpPr>
          <p:cNvPr id="1552" name="Google Shape;1552;g41ece917f3_1_131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41ece917f3_1_13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Bitcoin uses a language built specifically for Bitcoin called "Script" or "the Bitcoin scripting language."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It's stack based, has built in instructions for cryptography like hashing and verifying signatures. It also has some reserved opcodes that will allow for the future extensibility of Bitcoin.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It is very simple. Notably, it's not Turing-complete, which basically means that is very restricted in the logic that it can write.</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There's also no loops, which makes things easier since we don't have to worry about people writing infinite loops and stalling clients trying to verify transactions.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r>
              <a:rPr lang="en" sz="1200"/>
              <a:t>Make sure the bottom two are the most important </a:t>
            </a:r>
            <a:endParaRPr sz="1200"/>
          </a:p>
          <a:p>
            <a:pPr marL="0" marR="0" lvl="0" indent="0" algn="l" rtl="0">
              <a:spcBef>
                <a:spcPts val="0"/>
              </a:spcBef>
              <a:spcAft>
                <a:spcPts val="0"/>
              </a:spcAft>
              <a:buClr>
                <a:schemeClr val="dk2"/>
              </a:buClr>
              <a:buSzPts val="1100"/>
              <a:buFont typeface="Arial"/>
              <a:buNone/>
            </a:pPr>
            <a:endParaRPr sz="1200"/>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Walking through this example transaction: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These first two instructions are from the input script (scriptSig) and specify the signature and public key. They're simply data instructions, so all you do is push these values onto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OP_DUP simply duplicates the topmost item on the stack</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OP_HASH160 hashes the topmost item on the stack. Remember that this pubKeyHash came from the input of the redeeming transaction, so it was specified by the recipient.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This new &lt;pubKeyHash?&gt; came from the output script, so it was specified by the sender of the coins. In other words, in order to redeem this output, the receiver must provide the signature corresponding with the &lt;pubKeyhash?&gt; provided by the sender of the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Now, at the top of the stack we have &lt;pubKeyHash?&gt;, the address as specified by the sender, and &lt;pubKeyHash&gt;, the address that the recipient supplied in order to redeem these coins.</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We run an OP_EQUALVERIFY to check if the top two values at the stack match. If they don't match, it throws an error, otherwise the script continues execution.</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Lastly, OP_CHECKSIG checks the top two values on the stack and determines if they are a valid pubKey and signature. It replaces these values with true if so.</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a:solidFill>
                  <a:schemeClr val="dk1"/>
                </a:solidFill>
                <a:latin typeface="Lato"/>
                <a:ea typeface="Lato"/>
                <a:cs typeface="Lato"/>
                <a:sym typeface="Lato"/>
              </a:rPr>
              <a:t>- Therefore, this script returns true and this new transaction has a valid redeeming script.</a:t>
            </a: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200">
              <a:solidFill>
                <a:schemeClr val="dk1"/>
              </a:solidFill>
              <a:latin typeface="Lato"/>
              <a:ea typeface="Lato"/>
              <a:cs typeface="Lato"/>
              <a:sym typeface="Lato"/>
            </a:endParaRPr>
          </a:p>
        </p:txBody>
      </p:sp>
      <p:sp>
        <p:nvSpPr>
          <p:cNvPr id="1568" name="Google Shape;1568;g41ece917f3_1_1331: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41ece917f3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dirty="0"/>
              <a:t>Remember how in the first genesis block there was an article about the government bailing out the British banks?</a:t>
            </a:r>
            <a:endParaRPr dirty="0"/>
          </a:p>
          <a:p>
            <a:pPr marL="0" marR="0" lvl="0" indent="0" algn="l" rtl="0">
              <a:spcBef>
                <a:spcPts val="0"/>
              </a:spcBef>
              <a:spcAft>
                <a:spcPts val="0"/>
              </a:spcAft>
              <a:buClr>
                <a:schemeClr val="dk1"/>
              </a:buClr>
              <a:buFont typeface="Lato"/>
              <a:buNone/>
            </a:pPr>
            <a:r>
              <a:rPr lang="en" dirty="0"/>
              <a:t>There exists an OP_RETURN </a:t>
            </a:r>
            <a:endParaRPr dirty="0"/>
          </a:p>
          <a:p>
            <a:pPr marL="0" marR="0" lvl="0" indent="0" algn="l" rtl="0">
              <a:spcBef>
                <a:spcPts val="0"/>
              </a:spcBef>
              <a:spcAft>
                <a:spcPts val="0"/>
              </a:spcAft>
              <a:buClr>
                <a:schemeClr val="dk1"/>
              </a:buClr>
              <a:buFont typeface="Lato"/>
              <a:buNone/>
            </a:pPr>
            <a:endParaRPr dirty="0"/>
          </a:p>
          <a:p>
            <a:pPr marL="0" marR="0" lvl="0" indent="0" algn="l" rtl="0">
              <a:spcBef>
                <a:spcPts val="0"/>
              </a:spcBef>
              <a:spcAft>
                <a:spcPts val="0"/>
              </a:spcAft>
              <a:buClr>
                <a:schemeClr val="dk1"/>
              </a:buClr>
              <a:buFont typeface="Lato"/>
              <a:buNone/>
            </a:pPr>
            <a:r>
              <a:rPr lang="en" dirty="0"/>
              <a:t>If you know what CalCoin is, that’s also how that works. If not, don’t worry about it. </a:t>
            </a:r>
            <a:endParaRPr dirty="0"/>
          </a:p>
        </p:txBody>
      </p:sp>
      <p:sp>
        <p:nvSpPr>
          <p:cNvPr id="1583" name="Google Shape;1583;g41ece917f3_1_134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41ece917f3_1_1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en"/>
              <a:t>Okay, we’re almost to the end. Now we’ll talk about what is arguably the best improvement to Bitcoin since its inception. </a:t>
            </a:r>
            <a:endParaRPr sz="2400" b="0" i="0" u="none" strike="noStrike" cap="none">
              <a:solidFill>
                <a:schemeClr val="dk1"/>
              </a:solidFill>
              <a:latin typeface="Lato"/>
              <a:ea typeface="Lato"/>
              <a:cs typeface="Lato"/>
              <a:sym typeface="Lato"/>
            </a:endParaRPr>
          </a:p>
        </p:txBody>
      </p:sp>
      <p:sp>
        <p:nvSpPr>
          <p:cNvPr id="1594" name="Google Shape;1594;g41ece917f3_1_1362: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1ece917f3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sz="1200" dirty="0" smtClean="0"/>
              <a:t>Bir </a:t>
            </a:r>
            <a:r>
              <a:rPr lang="tr-TR" sz="1200" dirty="0" err="1" smtClean="0"/>
              <a:t>kriptografik</a:t>
            </a:r>
            <a:r>
              <a:rPr lang="tr-TR" sz="1200" dirty="0" smtClean="0"/>
              <a:t> </a:t>
            </a:r>
            <a:r>
              <a:rPr lang="tr-TR" sz="1200" dirty="0" err="1" smtClean="0"/>
              <a:t>hash</a:t>
            </a:r>
            <a:r>
              <a:rPr lang="tr-TR" sz="1200" dirty="0" smtClean="0"/>
              <a:t> fonksiyonunun üç özelliği, her girdinin benzersiz bir çıktıyla eşlendiğine inanmak için </a:t>
            </a:r>
            <a:r>
              <a:rPr lang="tr-TR" sz="1200" dirty="0" err="1" smtClean="0"/>
              <a:t>Bitcoin</a:t>
            </a:r>
            <a:r>
              <a:rPr lang="tr-TR" sz="1200" dirty="0" smtClean="0"/>
              <a:t> dahil olmak üzere güvenlik ve yazılım sağlar. </a:t>
            </a:r>
          </a:p>
          <a:p>
            <a:pPr marL="0" marR="0" lvl="0" indent="0" algn="l" rtl="0">
              <a:spcBef>
                <a:spcPts val="0"/>
              </a:spcBef>
              <a:spcAft>
                <a:spcPts val="0"/>
              </a:spcAft>
              <a:buClr>
                <a:schemeClr val="dk1"/>
              </a:buClr>
              <a:buFont typeface="Lato"/>
              <a:buNone/>
            </a:pPr>
            <a:r>
              <a:rPr lang="tr-TR" sz="1200" dirty="0" smtClean="0"/>
              <a:t>Ön görüntü, ikinci ön görüntü ve çarpışma direnci. Bu durumda, ön görüntü bu işlevin girişini ifade eder ve çoğu insan sadece girdi ve çıktı dese de çıktı görüntü olarak bilinir. </a:t>
            </a:r>
          </a:p>
          <a:p>
            <a:pPr marL="0" marR="0" lvl="0" indent="0" algn="l" rtl="0">
              <a:spcBef>
                <a:spcPts val="0"/>
              </a:spcBef>
              <a:spcAft>
                <a:spcPts val="0"/>
              </a:spcAft>
              <a:buClr>
                <a:schemeClr val="dk1"/>
              </a:buClr>
              <a:buFont typeface="Lato"/>
              <a:buNone/>
            </a:pPr>
            <a:endParaRPr lang="tr-TR" sz="1200" dirty="0" smtClean="0"/>
          </a:p>
          <a:p>
            <a:pPr marL="0" marR="0" lvl="0" indent="0" algn="l" rtl="0">
              <a:spcBef>
                <a:spcPts val="0"/>
              </a:spcBef>
              <a:spcAft>
                <a:spcPts val="0"/>
              </a:spcAft>
              <a:buClr>
                <a:schemeClr val="dk1"/>
              </a:buClr>
              <a:buFont typeface="Lato"/>
              <a:buNone/>
            </a:pPr>
            <a:r>
              <a:rPr lang="tr-TR" sz="1200" dirty="0" smtClean="0"/>
              <a:t>İki şeyi aklınızda bulundurun: karma işlevlerin hesaplanması oldukça hızlıdır. Bir </a:t>
            </a:r>
            <a:r>
              <a:rPr lang="tr-TR" sz="1200" dirty="0" err="1" smtClean="0"/>
              <a:t>hash</a:t>
            </a:r>
            <a:r>
              <a:rPr lang="tr-TR" sz="1200" dirty="0" smtClean="0"/>
              <a:t> fonksiyonunu hesaplamak uzun sürmemeli, aksi takdirde pratik olmazlar. Belirleyicidirler, yani bir girdi her zaman aynı çıktıyı üretir. </a:t>
            </a:r>
          </a:p>
          <a:p>
            <a:pPr marL="0" marR="0" lvl="0" indent="0" algn="l" rtl="0">
              <a:spcBef>
                <a:spcPts val="0"/>
              </a:spcBef>
              <a:spcAft>
                <a:spcPts val="0"/>
              </a:spcAft>
              <a:buClr>
                <a:schemeClr val="dk1"/>
              </a:buClr>
              <a:buFont typeface="Lato"/>
              <a:buNone/>
            </a:pPr>
            <a:r>
              <a:rPr lang="tr-TR" sz="1200" dirty="0" err="1" smtClean="0"/>
              <a:t>Hash</a:t>
            </a:r>
            <a:r>
              <a:rPr lang="tr-TR" sz="1200" dirty="0" smtClean="0"/>
              <a:t> fonksiyonları rastgele değildir, her </a:t>
            </a:r>
            <a:r>
              <a:rPr lang="tr-TR" sz="1200" dirty="0" err="1" smtClean="0"/>
              <a:t>hash</a:t>
            </a:r>
            <a:r>
              <a:rPr lang="tr-TR" sz="1200" dirty="0" smtClean="0"/>
              <a:t> için aynı süreç dizisinden girdi alırlar. Her girdi, günün hangi saatinde veya hangi konumdan bu işlevi çalıştırırsanız çalıştırın, her seferinde aynı çıktıyı alacağınızdan emin olacaksınız (girişiniz değişmediği ve makineniz bozulmadığı sürece) ). Burada solda, "Ben </a:t>
            </a:r>
            <a:r>
              <a:rPr lang="tr-TR" sz="1200" dirty="0" err="1" smtClean="0"/>
              <a:t>Satoshi</a:t>
            </a:r>
            <a:r>
              <a:rPr lang="tr-TR" sz="1200" dirty="0" smtClean="0"/>
              <a:t> </a:t>
            </a:r>
            <a:r>
              <a:rPr lang="tr-TR" sz="1200" dirty="0" err="1" smtClean="0"/>
              <a:t>Nakamoto'yum</a:t>
            </a:r>
            <a:r>
              <a:rPr lang="tr-TR" sz="1200" dirty="0" smtClean="0"/>
              <a:t>" ifadesinin birkaç karma artı bir sayının çarpımını görüyoruz. Gördüğünüz gibi, her çıktı benzersizdir ve benzer girdilere rağmen diğer çıktıların hiçbiriyle ilişkisi yoktur. Başka bir deyişle, çok benzer ikizlerin bile eşleşen parmak izleri yoktur.</a:t>
            </a:r>
            <a:endParaRPr sz="1200" dirty="0"/>
          </a:p>
        </p:txBody>
      </p:sp>
      <p:sp>
        <p:nvSpPr>
          <p:cNvPr id="236" name="Google Shape;236;g41ece917f3_1_9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41ece917f3_1_13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tr-TR" sz="1200" dirty="0" smtClean="0"/>
              <a:t>Gönderdiğim bir işlemi kontrol eden birinin, kim olduğumu söylediğimden emin olması gerekiyor. </a:t>
            </a:r>
            <a:r>
              <a:rPr lang="tr-TR" sz="1200" dirty="0" err="1" smtClean="0"/>
              <a:t>Bitcoin'de</a:t>
            </a:r>
            <a:r>
              <a:rPr lang="tr-TR" sz="1200" dirty="0" smtClean="0"/>
              <a:t> gönderenler, fonların alıcısının bu işlemi kullanabilmesi için bir komut dosyası yazar. - 2 slayt önce incelediğimiz uygulama, Pay-</a:t>
            </a:r>
            <a:r>
              <a:rPr lang="tr-TR" sz="1200" dirty="0" err="1" smtClean="0"/>
              <a:t>to</a:t>
            </a:r>
            <a:r>
              <a:rPr lang="tr-TR" sz="1200" dirty="0" smtClean="0"/>
              <a:t>-</a:t>
            </a:r>
            <a:r>
              <a:rPr lang="tr-TR" sz="1200" dirty="0" err="1" smtClean="0"/>
              <a:t>PubkeyHash</a:t>
            </a:r>
            <a:r>
              <a:rPr lang="tr-TR" sz="1200" dirty="0" smtClean="0"/>
              <a:t> adlı bir şeye örnekti. - Bu, yalnızca birinin genel anahtarının </a:t>
            </a:r>
            <a:r>
              <a:rPr lang="tr-TR" sz="1200" dirty="0" err="1" smtClean="0"/>
              <a:t>hash'ine</a:t>
            </a:r>
            <a:r>
              <a:rPr lang="tr-TR" sz="1200" dirty="0" smtClean="0"/>
              <a:t> harcadığınız en basit ve en yaygın durumdur. Ancak karmaşık komut dosyaları için, jetonları gönderen kişinin komut dosyasını tam olarak belirtmesi gerekir, bu bir sorun olabilir. - Örneğin, bir mağazaya gitseniz ve tek yapmak istediğiniz bir işlem yapıp oradan ayrılmaksa ne olur? - Ama satıcınız "Bekle! Şimdi </a:t>
            </a:r>
            <a:r>
              <a:rPr lang="tr-TR" sz="1200" dirty="0" err="1" smtClean="0"/>
              <a:t>multisig</a:t>
            </a:r>
            <a:r>
              <a:rPr lang="tr-TR" sz="1200" dirty="0" smtClean="0"/>
              <a:t> kullanıyoruz. Birden fazla imza kullanarak harcama yapmamızı sağlayacak karmaşık bir çıktı betiği yazmanız gerekecek. Bu arada, herhangi bir hata yapamazsınız, aksi takdirde paranız olur. sonsuza dek kaybetti." Gönderen bu betiği nasıl yazacağını nasıl bilebilir?</a:t>
            </a:r>
            <a:r>
              <a:rPr lang="en" sz="1200" dirty="0" smtClean="0">
                <a:solidFill>
                  <a:schemeClr val="dk1"/>
                </a:solidFill>
                <a:latin typeface="Lato"/>
                <a:ea typeface="Lato"/>
                <a:cs typeface="Lato"/>
                <a:sym typeface="Lato"/>
              </a:rPr>
              <a:t>How </a:t>
            </a:r>
            <a:r>
              <a:rPr lang="en" sz="1200" dirty="0">
                <a:solidFill>
                  <a:schemeClr val="dk1"/>
                </a:solidFill>
                <a:latin typeface="Lato"/>
                <a:ea typeface="Lato"/>
                <a:cs typeface="Lato"/>
                <a:sym typeface="Lato"/>
              </a:rPr>
              <a:t>would the sender know how to write this script?</a:t>
            </a:r>
            <a:endParaRPr sz="1200" dirty="0">
              <a:solidFill>
                <a:schemeClr val="dk1"/>
              </a:solidFill>
              <a:latin typeface="Lato"/>
              <a:ea typeface="Lato"/>
              <a:cs typeface="Lato"/>
              <a:sym typeface="Lato"/>
            </a:endParaRPr>
          </a:p>
        </p:txBody>
      </p:sp>
      <p:sp>
        <p:nvSpPr>
          <p:cNvPr id="1607" name="Google Shape;1607;g41ece917f3_1_137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41ece917f3_1_1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Bitcoin gets around this by introducing something called Pay-to-Script-Hash.</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t>Feasbily add an functionality to Bitcoin, only at the expense those who want it. I don’t care that the Script does, as long as I can pay to the vendor and get whatever I wanted. </a:t>
            </a:r>
            <a:endParaRPr sz="1200" dirty="0"/>
          </a:p>
          <a:p>
            <a:pPr marL="0" marR="0" lvl="0" indent="0" algn="l" rtl="0">
              <a:spcBef>
                <a:spcPts val="0"/>
              </a:spcBef>
              <a:spcAft>
                <a:spcPts val="0"/>
              </a:spcAft>
              <a:buClr>
                <a:schemeClr val="dk2"/>
              </a:buClr>
              <a:buSzPts val="1100"/>
              <a:buFont typeface="Arial"/>
              <a:buNone/>
            </a:pPr>
            <a:r>
              <a:rPr lang="en" sz="1200" dirty="0"/>
              <a:t>The script handles the execution of it. It’s like EATSA, the magic happens behind the door.</a:t>
            </a:r>
            <a:endParaRPr sz="1200" dirty="0"/>
          </a:p>
          <a:p>
            <a:pPr marL="0" marR="0" lvl="0" indent="0" algn="l" rtl="0">
              <a:spcBef>
                <a:spcPts val="0"/>
              </a:spcBef>
              <a:spcAft>
                <a:spcPts val="0"/>
              </a:spcAft>
              <a:buClr>
                <a:schemeClr val="dk2"/>
              </a:buClr>
              <a:buSzPts val="1100"/>
              <a:buFont typeface="Arial"/>
              <a:buNone/>
            </a:pPr>
            <a:endParaRPr sz="1200" dirty="0"/>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Pay-to-Script-Hash says "Send your coins to the hash of this script. To redeem those coins, you must reveal the script that has the given hash and provide data that will make the script evaluate to true."</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Now, we've essentially offloaded the complicated script writing to the recipient of the funds.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This makes more sense from a payer-payee standpoint because if a company wants to receive money and use complicated features such as multisignature, they don't burden their customers by forcing them to write complicated scripts. They simply write the script themselves and give the hash of the script to the customer.</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The customer doesn't care what the script actually is - all they care about is getting their goods. It's up to the company that they write the correct output script so that they and ONLY they are able to redeem that output.</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It also makes sense in that the customer shouldn't need to know anything about how the company holds their funds in order to be able to easily send them money.</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Pay-to-Script-Hash is a clever trick that has turned out to be the biggest enhancement to Bitcoin since Bitcoin was created.</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200" dirty="0">
              <a:solidFill>
                <a:schemeClr val="dk1"/>
              </a:solidFill>
              <a:latin typeface="Lato"/>
              <a:ea typeface="Lato"/>
              <a:cs typeface="Lato"/>
              <a:sym typeface="Lato"/>
            </a:endParaRPr>
          </a:p>
        </p:txBody>
      </p:sp>
      <p:sp>
        <p:nvSpPr>
          <p:cNvPr id="1617" name="Google Shape;1617;g41ece917f3_1_138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41ece917f3_1_1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Bitcoin gets around this by introducing something called Pay-to-Script-Hash.</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Pay-to-Script-Hash says "Send your coins to the hash of this script. To redeem those coins, you must reveal the script that has the given hash and provide data that will make the script evaluate to true."</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Now, we've essentially offloaded the complicated script writing to the recipient of the funds.</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This makes more sense from a payer-payee standpoint because if a company wants to receive money and use complicated features such as multisignature, they don't burden their customers by forcing them to write complicated scripts. They simply write the script themselves and give the hash of the script to the customer.</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The customer doesn't care what the script actually is - all they care about is getting their goods. It's up to the company that they write the correct output script so that they and ONLY they are able to redeem that output.</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highlight>
                  <a:srgbClr val="FFFF00"/>
                </a:highlight>
                <a:latin typeface="Lato"/>
                <a:ea typeface="Lato"/>
                <a:cs typeface="Lato"/>
                <a:sym typeface="Lato"/>
              </a:rPr>
              <a:t>- It also makes sense in that the customer shouldn't need to know anything about how the company holds their funds in order to be able to easily send them money.</a:t>
            </a:r>
            <a:endParaRPr sz="1200" dirty="0">
              <a:solidFill>
                <a:schemeClr val="dk1"/>
              </a:solidFill>
              <a:highlight>
                <a:srgbClr val="FFFF00"/>
              </a:highlight>
              <a:latin typeface="Lato"/>
              <a:ea typeface="Lato"/>
              <a:cs typeface="Lato"/>
              <a:sym typeface="Lato"/>
            </a:endParaRPr>
          </a:p>
          <a:p>
            <a:pPr marL="0" marR="0" lvl="0" indent="0" algn="l" rtl="0">
              <a:spcBef>
                <a:spcPts val="0"/>
              </a:spcBef>
              <a:spcAft>
                <a:spcPts val="0"/>
              </a:spcAft>
              <a:buClr>
                <a:schemeClr val="dk2"/>
              </a:buClr>
              <a:buSzPts val="1100"/>
              <a:buFont typeface="Arial"/>
              <a:buNone/>
            </a:pPr>
            <a:r>
              <a:rPr lang="en" sz="1200" dirty="0">
                <a:solidFill>
                  <a:schemeClr val="dk1"/>
                </a:solidFill>
                <a:latin typeface="Lato"/>
                <a:ea typeface="Lato"/>
                <a:cs typeface="Lato"/>
                <a:sym typeface="Lato"/>
              </a:rPr>
              <a:t>- Pay-to-Script-Hash is a clever trick that has turned out to be the biggest enhancement to Bitcoin since Bitcoin was created.</a:t>
            </a: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2"/>
              </a:buClr>
              <a:buSzPts val="1100"/>
              <a:buFont typeface="Arial"/>
              <a:buNone/>
            </a:pPr>
            <a:endParaRPr sz="1200" dirty="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200" dirty="0">
              <a:solidFill>
                <a:schemeClr val="dk1"/>
              </a:solidFill>
              <a:latin typeface="Lato"/>
              <a:ea typeface="Lato"/>
              <a:cs typeface="Lato"/>
              <a:sym typeface="Lato"/>
            </a:endParaRPr>
          </a:p>
        </p:txBody>
      </p:sp>
      <p:sp>
        <p:nvSpPr>
          <p:cNvPr id="1626" name="Google Shape;1626;g41ece917f3_1_139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1ece917f3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r>
              <a:rPr lang="tr-TR" sz="1200" dirty="0" err="1" smtClean="0"/>
              <a:t>Öngörüntü</a:t>
            </a:r>
            <a:r>
              <a:rPr lang="tr-TR" sz="1200" dirty="0" smtClean="0"/>
              <a:t> direnci, bazı x girdilerinin </a:t>
            </a:r>
            <a:r>
              <a:rPr lang="tr-TR" sz="1200" dirty="0" err="1" smtClean="0"/>
              <a:t>hash</a:t>
            </a:r>
            <a:r>
              <a:rPr lang="tr-TR" sz="1200" dirty="0" smtClean="0"/>
              <a:t> değeri verildiğinde, girdiyi belirlemenin zor olduğu anlamına gelir. </a:t>
            </a:r>
          </a:p>
          <a:p>
            <a:pPr marL="0" marR="0" lvl="0" indent="0" algn="l" rtl="0">
              <a:spcBef>
                <a:spcPts val="0"/>
              </a:spcBef>
              <a:spcAft>
                <a:spcPts val="0"/>
              </a:spcAft>
              <a:buClr>
                <a:schemeClr val="dk1"/>
              </a:buClr>
              <a:buFont typeface="Lato"/>
              <a:buNone/>
            </a:pPr>
            <a:r>
              <a:rPr lang="tr-TR" sz="1200" dirty="0" smtClean="0"/>
              <a:t>Burada </a:t>
            </a:r>
            <a:r>
              <a:rPr lang="tr-TR" sz="1200" dirty="0" err="1" smtClean="0"/>
              <a:t>Gloria</a:t>
            </a:r>
            <a:r>
              <a:rPr lang="tr-TR" sz="1200" dirty="0" smtClean="0"/>
              <a:t>, </a:t>
            </a:r>
            <a:r>
              <a:rPr lang="tr-TR" sz="1200" dirty="0" err="1" smtClean="0"/>
              <a:t>Aparna</a:t>
            </a:r>
            <a:r>
              <a:rPr lang="tr-TR" sz="1200" dirty="0" smtClean="0"/>
              <a:t> ve kendimden parmak izleri taradım. Hangisinin benim olduğunu tahmin edebilir misin? Körü körüne tahmin etmekten başka bir şey yapamazsınız. Belki bilinçaltın seni umutsuzca yüzümün şeklinin bu parmak izlerinden birinin şekliyle eşleşmesi gerektiğine ikna etmeye çalışıyor. Gerçek şu ki, bu hileli bir soru. Dikkatli olsaydınız, sol alt köşedeki görüntü kaynağını fark ederdiniz. İşte bu yüzden bir </a:t>
            </a:r>
            <a:r>
              <a:rPr lang="tr-TR" sz="1200" dirty="0" err="1" smtClean="0"/>
              <a:t>kriptografik</a:t>
            </a:r>
            <a:r>
              <a:rPr lang="tr-TR" sz="1200" dirty="0" smtClean="0"/>
              <a:t> </a:t>
            </a:r>
            <a:r>
              <a:rPr lang="tr-TR" sz="1200" dirty="0" err="1" smtClean="0"/>
              <a:t>hash</a:t>
            </a:r>
            <a:r>
              <a:rPr lang="tr-TR" sz="1200" dirty="0" smtClean="0"/>
              <a:t> fonksiyonunun ön imaj direncine sahip olmaması sorun yaratır. Birisi, </a:t>
            </a:r>
            <a:r>
              <a:rPr lang="tr-TR" sz="1200" dirty="0" err="1" smtClean="0"/>
              <a:t>Bitcoin'in</a:t>
            </a:r>
            <a:r>
              <a:rPr lang="tr-TR" sz="1200" dirty="0" smtClean="0"/>
              <a:t> çalışma kanıtına benzer şekilde, belirli bir çıktı üreten bir girdi bulmak için test ediliyorsa, bir girdi sağlamak kolay olacaktır. Artı, eğer birisi bir </a:t>
            </a:r>
            <a:r>
              <a:rPr lang="tr-TR" sz="1200" dirty="0" err="1" smtClean="0"/>
              <a:t>hash</a:t>
            </a:r>
            <a:r>
              <a:rPr lang="tr-TR" sz="1200" dirty="0" smtClean="0"/>
              <a:t> paylaşmak istiyor ama içeriği ifşa etmek istemiyorsa, o zaman hiç kimsenin çıktı verilen girdi hakkında bilgi bulamayacağından emin olmak için ön imaj direncine ihtiyaçları vardır.</a:t>
            </a:r>
            <a:endParaRPr sz="1200" dirty="0"/>
          </a:p>
        </p:txBody>
      </p:sp>
      <p:sp>
        <p:nvSpPr>
          <p:cNvPr id="247" name="Google Shape;247;g41ece917f3_1_10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6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o Footer">
  <p:cSld name="No Footer">
    <p:spTree>
      <p:nvGrpSpPr>
        <p:cNvPr id="1" name="Shape 63"/>
        <p:cNvGrpSpPr/>
        <p:nvPr/>
      </p:nvGrpSpPr>
      <p:grpSpPr>
        <a:xfrm>
          <a:off x="0" y="0"/>
          <a:ext cx="0" cy="0"/>
          <a:chOff x="0" y="0"/>
          <a:chExt cx="0" cy="0"/>
        </a:xfrm>
      </p:grpSpPr>
      <p:sp>
        <p:nvSpPr>
          <p:cNvPr id="64" name="Google Shape;64;p15"/>
          <p:cNvSpPr/>
          <p:nvPr/>
        </p:nvSpPr>
        <p:spPr>
          <a:xfrm>
            <a:off x="6006983" y="4568888"/>
            <a:ext cx="3028200" cy="469500"/>
          </a:xfrm>
          <a:prstGeom prst="rect">
            <a:avLst/>
          </a:prstGeom>
          <a:solidFill>
            <a:schemeClr val="l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ark Version">
  <p:cSld name="No Footer_1">
    <p:bg>
      <p:bgPr>
        <a:solidFill>
          <a:srgbClr val="181818"/>
        </a:solidFill>
        <a:effectLst/>
      </p:bgPr>
    </p:bg>
    <p:spTree>
      <p:nvGrpSpPr>
        <p:cNvPr id="1" name="Shape 65"/>
        <p:cNvGrpSpPr/>
        <p:nvPr/>
      </p:nvGrpSpPr>
      <p:grpSpPr>
        <a:xfrm>
          <a:off x="0" y="0"/>
          <a:ext cx="0" cy="0"/>
          <a:chOff x="0" y="0"/>
          <a:chExt cx="0" cy="0"/>
        </a:xfrm>
      </p:grpSpPr>
      <p:sp>
        <p:nvSpPr>
          <p:cNvPr id="66" name="Google Shape;66;p16"/>
          <p:cNvSpPr/>
          <p:nvPr/>
        </p:nvSpPr>
        <p:spPr>
          <a:xfrm>
            <a:off x="5523613" y="4548966"/>
            <a:ext cx="3574800" cy="546600"/>
          </a:xfrm>
          <a:prstGeom prst="rect">
            <a:avLst/>
          </a:prstGeom>
          <a:solidFill>
            <a:srgbClr val="181818"/>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pic>
        <p:nvPicPr>
          <p:cNvPr id="67" name="Google Shape;67;p16"/>
          <p:cNvPicPr preferRelativeResize="0"/>
          <p:nvPr/>
        </p:nvPicPr>
        <p:blipFill>
          <a:blip r:embed="rId2">
            <a:alphaModFix/>
          </a:blip>
          <a:stretch>
            <a:fillRect/>
          </a:stretch>
        </p:blipFill>
        <p:spPr>
          <a:xfrm>
            <a:off x="7394835" y="4502466"/>
            <a:ext cx="1703044" cy="59313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7"/>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70" name="Google Shape;70;p17"/>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71" name="Google Shape;71;p17"/>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72" name="Google Shape;72;p17"/>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73" name="Google Shape;7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8"/>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76" name="Google Shape;76;p18"/>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77" name="Google Shape;77;p18"/>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78" name="Google Shape;7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9"/>
        <p:cNvGrpSpPr/>
        <p:nvPr/>
      </p:nvGrpSpPr>
      <p:grpSpPr>
        <a:xfrm>
          <a:off x="0" y="0"/>
          <a:ext cx="0" cy="0"/>
          <a:chOff x="0" y="0"/>
          <a:chExt cx="0" cy="0"/>
        </a:xfrm>
      </p:grpSpPr>
      <p:sp>
        <p:nvSpPr>
          <p:cNvPr id="80" name="Google Shape;80;p19"/>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9"/>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a:endParaRPr/>
          </a:p>
        </p:txBody>
      </p:sp>
      <p:sp>
        <p:nvSpPr>
          <p:cNvPr id="82" name="Google Shape;82;p19"/>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83" name="Google Shape;83;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9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ark Version">
  <p:cSld name="No Footer_1">
    <p:bg>
      <p:bgPr>
        <a:solidFill>
          <a:srgbClr val="181818"/>
        </a:solidFill>
        <a:effectLst/>
      </p:bgPr>
    </p:bg>
    <p:spTree>
      <p:nvGrpSpPr>
        <p:cNvPr id="1" name="Shape 101"/>
        <p:cNvGrpSpPr/>
        <p:nvPr/>
      </p:nvGrpSpPr>
      <p:grpSpPr>
        <a:xfrm>
          <a:off x="0" y="0"/>
          <a:ext cx="0" cy="0"/>
          <a:chOff x="0" y="0"/>
          <a:chExt cx="0" cy="0"/>
        </a:xfrm>
      </p:grpSpPr>
      <p:sp>
        <p:nvSpPr>
          <p:cNvPr id="102" name="Google Shape;102;p24"/>
          <p:cNvSpPr/>
          <p:nvPr/>
        </p:nvSpPr>
        <p:spPr>
          <a:xfrm>
            <a:off x="5523613" y="4548966"/>
            <a:ext cx="3574800" cy="546600"/>
          </a:xfrm>
          <a:prstGeom prst="rect">
            <a:avLst/>
          </a:prstGeom>
          <a:solidFill>
            <a:srgbClr val="181818"/>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pic>
        <p:nvPicPr>
          <p:cNvPr id="103" name="Google Shape;103;p24"/>
          <p:cNvPicPr preferRelativeResize="0"/>
          <p:nvPr/>
        </p:nvPicPr>
        <p:blipFill>
          <a:blip r:embed="rId2">
            <a:alphaModFix/>
          </a:blip>
          <a:stretch>
            <a:fillRect/>
          </a:stretch>
        </p:blipFill>
        <p:spPr>
          <a:xfrm>
            <a:off x="7394835" y="4502466"/>
            <a:ext cx="1702603" cy="59298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
        <p:cNvGrpSpPr/>
        <p:nvPr/>
      </p:nvGrpSpPr>
      <p:grpSpPr>
        <a:xfrm>
          <a:off x="0" y="0"/>
          <a:ext cx="0" cy="0"/>
          <a:chOff x="0" y="0"/>
          <a:chExt cx="0" cy="0"/>
        </a:xfrm>
      </p:grpSpPr>
      <p:sp>
        <p:nvSpPr>
          <p:cNvPr id="105" name="Google Shape;105;p25"/>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06" name="Google Shape;106;p25"/>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07" name="Google Shape;107;p25"/>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108" name="Google Shape;108;p25"/>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09" name="Google Shape;10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0"/>
        <p:cNvGrpSpPr/>
        <p:nvPr/>
      </p:nvGrpSpPr>
      <p:grpSpPr>
        <a:xfrm>
          <a:off x="0" y="0"/>
          <a:ext cx="0" cy="0"/>
          <a:chOff x="0" y="0"/>
          <a:chExt cx="0" cy="0"/>
        </a:xfrm>
      </p:grpSpPr>
      <p:sp>
        <p:nvSpPr>
          <p:cNvPr id="111" name="Google Shape;111;p26"/>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2" name="Google Shape;112;p26"/>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3" name="Google Shape;113;p26"/>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114" name="Google Shape;11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5"/>
        <p:cNvGrpSpPr/>
        <p:nvPr/>
      </p:nvGrpSpPr>
      <p:grpSpPr>
        <a:xfrm>
          <a:off x="0" y="0"/>
          <a:ext cx="0" cy="0"/>
          <a:chOff x="0" y="0"/>
          <a:chExt cx="0" cy="0"/>
        </a:xfrm>
      </p:grpSpPr>
      <p:sp>
        <p:nvSpPr>
          <p:cNvPr id="116" name="Google Shape;116;p27"/>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a:endParaRPr/>
          </a:p>
        </p:txBody>
      </p:sp>
      <p:sp>
        <p:nvSpPr>
          <p:cNvPr id="118" name="Google Shape;118;p27"/>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19" name="Google Shape;1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0"/>
        <p:cNvGrpSpPr/>
        <p:nvPr/>
      </p:nvGrpSpPr>
      <p:grpSpPr>
        <a:xfrm>
          <a:off x="0" y="0"/>
          <a:ext cx="0" cy="0"/>
          <a:chOff x="0" y="0"/>
          <a:chExt cx="0" cy="0"/>
        </a:xfrm>
      </p:grpSpPr>
      <p:sp>
        <p:nvSpPr>
          <p:cNvPr id="121" name="Google Shape;12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p:nvPr/>
        </p:nvSpPr>
        <p:spPr>
          <a:xfrm>
            <a:off x="8289184" y="0"/>
            <a:ext cx="277200" cy="3348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52" name="Google Shape;52;p13"/>
          <p:cNvSpPr txBox="1"/>
          <p:nvPr/>
        </p:nvSpPr>
        <p:spPr>
          <a:xfrm>
            <a:off x="8271633" y="69757"/>
            <a:ext cx="333300" cy="19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lt1"/>
              </a:buClr>
              <a:buFont typeface="Montserrat"/>
              <a:buNone/>
            </a:pPr>
            <a:fld id="{00000000-1234-1234-1234-123412341234}" type="slidenum">
              <a:rPr lang="en" sz="800" b="1" i="0" u="none" strike="noStrike" cap="none">
                <a:solidFill>
                  <a:schemeClr val="lt1"/>
                </a:solidFill>
                <a:latin typeface="Montserrat"/>
                <a:ea typeface="Montserrat"/>
                <a:cs typeface="Montserrat"/>
                <a:sym typeface="Montserrat"/>
              </a:rPr>
              <a:t>‹#›</a:t>
            </a:fld>
            <a:r>
              <a:rPr lang="en" sz="800" b="1" i="0" u="none" strike="noStrike" cap="none">
                <a:solidFill>
                  <a:schemeClr val="lt1"/>
                </a:solidFill>
                <a:latin typeface="Montserrat"/>
                <a:ea typeface="Montserrat"/>
                <a:cs typeface="Montserrat"/>
                <a:sym typeface="Montserrat"/>
              </a:rPr>
              <a:t>  </a:t>
            </a:r>
            <a:endParaRPr sz="500"/>
          </a:p>
        </p:txBody>
      </p:sp>
      <p:pic>
        <p:nvPicPr>
          <p:cNvPr id="53" name="Google Shape;53;p13"/>
          <p:cNvPicPr preferRelativeResize="0"/>
          <p:nvPr/>
        </p:nvPicPr>
        <p:blipFill>
          <a:blip r:embed="rId9">
            <a:alphaModFix/>
          </a:blip>
          <a:stretch>
            <a:fillRect/>
          </a:stretch>
        </p:blipFill>
        <p:spPr>
          <a:xfrm>
            <a:off x="7395923" y="4516078"/>
            <a:ext cx="1681799" cy="586970"/>
          </a:xfrm>
          <a:prstGeom prst="rect">
            <a:avLst/>
          </a:prstGeom>
          <a:noFill/>
          <a:ln>
            <a:noFill/>
          </a:ln>
        </p:spPr>
      </p:pic>
      <p:pic>
        <p:nvPicPr>
          <p:cNvPr id="54" name="Google Shape;54;p13"/>
          <p:cNvPicPr preferRelativeResize="0"/>
          <p:nvPr/>
        </p:nvPicPr>
        <p:blipFill>
          <a:blip r:embed="rId10">
            <a:alphaModFix/>
          </a:blip>
          <a:stretch>
            <a:fillRect/>
          </a:stretch>
        </p:blipFill>
        <p:spPr>
          <a:xfrm>
            <a:off x="106237" y="0"/>
            <a:ext cx="1114510" cy="1114510"/>
          </a:xfrm>
          <a:prstGeom prst="rect">
            <a:avLst/>
          </a:prstGeom>
          <a:noFill/>
          <a:ln>
            <a:noFill/>
          </a:ln>
        </p:spPr>
      </p:pic>
      <p:sp>
        <p:nvSpPr>
          <p:cNvPr id="55" name="Google Shape;55;p13"/>
          <p:cNvSpPr/>
          <p:nvPr/>
        </p:nvSpPr>
        <p:spPr>
          <a:xfrm rot="10800000">
            <a:off x="281655" y="4406949"/>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56" name="Google Shape;56;p13"/>
          <p:cNvSpPr/>
          <p:nvPr/>
        </p:nvSpPr>
        <p:spPr>
          <a:xfrm rot="10800000">
            <a:off x="156381" y="4406881"/>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57" name="Google Shape;57;p13"/>
          <p:cNvSpPr/>
          <p:nvPr/>
        </p:nvSpPr>
        <p:spPr>
          <a:xfrm rot="10800000">
            <a:off x="433797" y="4614473"/>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58" name="Google Shape;58;p13"/>
          <p:cNvSpPr/>
          <p:nvPr/>
        </p:nvSpPr>
        <p:spPr>
          <a:xfrm rot="10800000">
            <a:off x="106196" y="4680990"/>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59" name="Google Shape;59;p13"/>
          <p:cNvSpPr/>
          <p:nvPr/>
        </p:nvSpPr>
        <p:spPr>
          <a:xfrm rot="10800000">
            <a:off x="232448" y="4921594"/>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60" name="Google Shape;60;p13"/>
          <p:cNvSpPr/>
          <p:nvPr/>
        </p:nvSpPr>
        <p:spPr>
          <a:xfrm rot="10800000">
            <a:off x="435820" y="4174033"/>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61" name="Google Shape;61;p13"/>
          <p:cNvSpPr/>
          <p:nvPr/>
        </p:nvSpPr>
        <p:spPr>
          <a:xfrm>
            <a:off x="257086" y="4107319"/>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6"/>
        <p:cNvGrpSpPr/>
        <p:nvPr/>
      </p:nvGrpSpPr>
      <p:grpSpPr>
        <a:xfrm>
          <a:off x="0" y="0"/>
          <a:ext cx="0" cy="0"/>
          <a:chOff x="0" y="0"/>
          <a:chExt cx="0" cy="0"/>
        </a:xfrm>
      </p:grpSpPr>
      <p:sp>
        <p:nvSpPr>
          <p:cNvPr id="87" name="Google Shape;87;p21"/>
          <p:cNvSpPr/>
          <p:nvPr/>
        </p:nvSpPr>
        <p:spPr>
          <a:xfrm>
            <a:off x="8289184" y="0"/>
            <a:ext cx="277200" cy="3348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88" name="Google Shape;88;p21"/>
          <p:cNvSpPr txBox="1"/>
          <p:nvPr/>
        </p:nvSpPr>
        <p:spPr>
          <a:xfrm>
            <a:off x="8271633" y="69757"/>
            <a:ext cx="333300" cy="19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lt1"/>
              </a:buClr>
              <a:buFont typeface="Montserrat"/>
              <a:buNone/>
            </a:pPr>
            <a:fld id="{00000000-1234-1234-1234-123412341234}" type="slidenum">
              <a:rPr lang="en" sz="800" b="1" i="0" u="none" strike="noStrike" cap="none">
                <a:solidFill>
                  <a:schemeClr val="lt1"/>
                </a:solidFill>
                <a:latin typeface="Montserrat"/>
                <a:ea typeface="Montserrat"/>
                <a:cs typeface="Montserrat"/>
                <a:sym typeface="Montserrat"/>
              </a:rPr>
              <a:t>‹#›</a:t>
            </a:fld>
            <a:r>
              <a:rPr lang="en" sz="800" b="1" i="0" u="none" strike="noStrike" cap="none">
                <a:solidFill>
                  <a:schemeClr val="lt1"/>
                </a:solidFill>
                <a:latin typeface="Montserrat"/>
                <a:ea typeface="Montserrat"/>
                <a:cs typeface="Montserrat"/>
                <a:sym typeface="Montserrat"/>
              </a:rPr>
              <a:t>  </a:t>
            </a:r>
            <a:endParaRPr sz="500"/>
          </a:p>
        </p:txBody>
      </p:sp>
      <p:pic>
        <p:nvPicPr>
          <p:cNvPr id="89" name="Google Shape;89;p21"/>
          <p:cNvPicPr preferRelativeResize="0"/>
          <p:nvPr/>
        </p:nvPicPr>
        <p:blipFill>
          <a:blip r:embed="rId8">
            <a:alphaModFix/>
          </a:blip>
          <a:stretch>
            <a:fillRect/>
          </a:stretch>
        </p:blipFill>
        <p:spPr>
          <a:xfrm>
            <a:off x="7395923" y="4516078"/>
            <a:ext cx="1681359" cy="586817"/>
          </a:xfrm>
          <a:prstGeom prst="rect">
            <a:avLst/>
          </a:prstGeom>
          <a:noFill/>
          <a:ln>
            <a:noFill/>
          </a:ln>
        </p:spPr>
      </p:pic>
      <p:pic>
        <p:nvPicPr>
          <p:cNvPr id="90" name="Google Shape;90;p21"/>
          <p:cNvPicPr preferRelativeResize="0"/>
          <p:nvPr/>
        </p:nvPicPr>
        <p:blipFill>
          <a:blip r:embed="rId9">
            <a:alphaModFix/>
          </a:blip>
          <a:stretch>
            <a:fillRect/>
          </a:stretch>
        </p:blipFill>
        <p:spPr>
          <a:xfrm>
            <a:off x="106237" y="0"/>
            <a:ext cx="1114220" cy="1114220"/>
          </a:xfrm>
          <a:prstGeom prst="rect">
            <a:avLst/>
          </a:prstGeom>
          <a:noFill/>
          <a:ln>
            <a:noFill/>
          </a:ln>
        </p:spPr>
      </p:pic>
      <p:sp>
        <p:nvSpPr>
          <p:cNvPr id="91" name="Google Shape;91;p21"/>
          <p:cNvSpPr/>
          <p:nvPr/>
        </p:nvSpPr>
        <p:spPr>
          <a:xfrm rot="10800000">
            <a:off x="281655" y="4406949"/>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92" name="Google Shape;92;p21"/>
          <p:cNvSpPr/>
          <p:nvPr/>
        </p:nvSpPr>
        <p:spPr>
          <a:xfrm rot="10800000">
            <a:off x="156381" y="4406881"/>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93" name="Google Shape;93;p21"/>
          <p:cNvSpPr/>
          <p:nvPr/>
        </p:nvSpPr>
        <p:spPr>
          <a:xfrm rot="10800000">
            <a:off x="433797" y="4614473"/>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94" name="Google Shape;94;p21"/>
          <p:cNvSpPr/>
          <p:nvPr/>
        </p:nvSpPr>
        <p:spPr>
          <a:xfrm rot="10800000">
            <a:off x="106196" y="4680990"/>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95" name="Google Shape;95;p21"/>
          <p:cNvSpPr/>
          <p:nvPr/>
        </p:nvSpPr>
        <p:spPr>
          <a:xfrm rot="10800000">
            <a:off x="232448" y="4921594"/>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96" name="Google Shape;96;p21"/>
          <p:cNvSpPr/>
          <p:nvPr/>
        </p:nvSpPr>
        <p:spPr>
          <a:xfrm rot="10800000">
            <a:off x="435820" y="4174033"/>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97" name="Google Shape;97;p21"/>
          <p:cNvSpPr/>
          <p:nvPr/>
        </p:nvSpPr>
        <p:spPr>
          <a:xfrm>
            <a:off x="257086" y="4107319"/>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hyperlink" Target="https://opencores.org/usercontent,img,137598584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hyperlink" Target="https://spiritegg.com/wp-content/uploads/2016/03/63180952_fingerprint_types624.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earnmeabitcoin.com/technical/chain-reorganisation" TargetMode="External"/><Relationship Id="rId1" Type="http://schemas.openxmlformats.org/officeDocument/2006/relationships/slideLayout" Target="../slideLayouts/slideLayout20.xml"/><Relationship Id="rId5" Type="http://schemas.openxmlformats.org/officeDocument/2006/relationships/hyperlink" Target="https://learnmeabitcoin.com/technical/bits" TargetMode="External"/><Relationship Id="rId4" Type="http://schemas.openxmlformats.org/officeDocument/2006/relationships/hyperlink" Target="https://learnmeabitcoin.com/technical/block-heade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hyperlink" Target="https://blockchain.info/block/00000000000000000013942c4215cd92306bbce769cfcb349d0b42f031c994eb"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3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chimera.labs.oreilly.com/books/1234000001802/ch08.html#_proof_of_work_algorithm"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9" descr="xagqoinfsu4-ronald-yang.jpg"/>
          <p:cNvPicPr preferRelativeResize="0"/>
          <p:nvPr/>
        </p:nvPicPr>
        <p:blipFill rotWithShape="1">
          <a:blip r:embed="rId3">
            <a:alphaModFix/>
          </a:blip>
          <a:srcRect t="4229" b="4229"/>
          <a:stretch/>
        </p:blipFill>
        <p:spPr>
          <a:xfrm>
            <a:off x="-1191" y="0"/>
            <a:ext cx="9144000" cy="5143500"/>
          </a:xfrm>
          <a:prstGeom prst="rect">
            <a:avLst/>
          </a:prstGeom>
          <a:solidFill>
            <a:srgbClr val="F2F2F2"/>
          </a:solidFill>
          <a:ln>
            <a:noFill/>
          </a:ln>
        </p:spPr>
      </p:pic>
      <p:sp>
        <p:nvSpPr>
          <p:cNvPr id="128" name="Google Shape;128;p29"/>
          <p:cNvSpPr/>
          <p:nvPr/>
        </p:nvSpPr>
        <p:spPr>
          <a:xfrm>
            <a:off x="-9" y="0"/>
            <a:ext cx="9144000" cy="5143500"/>
          </a:xfrm>
          <a:prstGeom prst="rect">
            <a:avLst/>
          </a:prstGeom>
          <a:solidFill>
            <a:srgbClr val="181818">
              <a:alpha val="90380"/>
            </a:srgbClr>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FFFF"/>
              </a:solidFill>
              <a:latin typeface="Lato"/>
              <a:ea typeface="Lato"/>
              <a:cs typeface="Lato"/>
              <a:sym typeface="Lato"/>
            </a:endParaRPr>
          </a:p>
        </p:txBody>
      </p:sp>
      <p:sp>
        <p:nvSpPr>
          <p:cNvPr id="129" name="Google Shape;129;p29"/>
          <p:cNvSpPr/>
          <p:nvPr/>
        </p:nvSpPr>
        <p:spPr>
          <a:xfrm>
            <a:off x="5061091" y="1090644"/>
            <a:ext cx="3792300" cy="3268200"/>
          </a:xfrm>
          <a:prstGeom prst="triangle">
            <a:avLst>
              <a:gd name="adj" fmla="val 50000"/>
            </a:avLst>
          </a:prstGeom>
          <a:noFill/>
          <a:ln w="9525" cap="flat" cmpd="sng">
            <a:solidFill>
              <a:schemeClr val="lt1">
                <a:alpha val="24310"/>
              </a:schemeClr>
            </a:solidFill>
            <a:prstDash val="solid"/>
            <a:miter lim="8000"/>
            <a:headEnd type="none" w="sm" len="sm"/>
            <a:tailEnd type="none" w="sm" len="sm"/>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pic>
        <p:nvPicPr>
          <p:cNvPr id="130" name="Google Shape;130;p29"/>
          <p:cNvPicPr preferRelativeResize="0"/>
          <p:nvPr/>
        </p:nvPicPr>
        <p:blipFill rotWithShape="1">
          <a:blip r:embed="rId4">
            <a:alphaModFix/>
          </a:blip>
          <a:srcRect l="-3100" r="3100"/>
          <a:stretch/>
        </p:blipFill>
        <p:spPr>
          <a:xfrm>
            <a:off x="5365669" y="1536234"/>
            <a:ext cx="2985600" cy="2985600"/>
          </a:xfrm>
          <a:prstGeom prst="rect">
            <a:avLst/>
          </a:prstGeom>
          <a:noFill/>
          <a:ln>
            <a:noFill/>
          </a:ln>
        </p:spPr>
      </p:pic>
      <p:sp>
        <p:nvSpPr>
          <p:cNvPr id="131" name="Google Shape;131;p29"/>
          <p:cNvSpPr txBox="1"/>
          <p:nvPr/>
        </p:nvSpPr>
        <p:spPr>
          <a:xfrm>
            <a:off x="484223" y="1186819"/>
            <a:ext cx="5488500" cy="1613100"/>
          </a:xfrm>
          <a:prstGeom prst="rect">
            <a:avLst/>
          </a:prstGeom>
          <a:noFill/>
          <a:ln>
            <a:noFill/>
          </a:ln>
        </p:spPr>
        <p:txBody>
          <a:bodyPr spcFirstLastPara="1" wrap="square" lIns="34300" tIns="34300" rIns="34300" bIns="34300" anchor="b" anchorCtr="0">
            <a:noAutofit/>
          </a:bodyPr>
          <a:lstStyle/>
          <a:p>
            <a:pPr marL="0" lvl="0" indent="0" algn="l" rtl="0">
              <a:spcBef>
                <a:spcPts val="0"/>
              </a:spcBef>
              <a:spcAft>
                <a:spcPts val="0"/>
              </a:spcAft>
              <a:buNone/>
            </a:pPr>
            <a:r>
              <a:rPr lang="en" sz="3600" b="1">
                <a:solidFill>
                  <a:schemeClr val="accent2"/>
                </a:solidFill>
                <a:latin typeface="Proxima Nova"/>
                <a:ea typeface="Proxima Nova"/>
                <a:cs typeface="Proxima Nova"/>
                <a:sym typeface="Proxima Nova"/>
              </a:rPr>
              <a:t>BİTCOİN MEKANİĞİ VE OPTİMİZASYONLARI:</a:t>
            </a:r>
            <a:endParaRPr sz="3600" b="1">
              <a:solidFill>
                <a:schemeClr val="accent2"/>
              </a:solidFill>
              <a:latin typeface="Proxima Nova"/>
              <a:ea typeface="Proxima Nova"/>
              <a:cs typeface="Proxima Nova"/>
              <a:sym typeface="Proxima Nova"/>
            </a:endParaRPr>
          </a:p>
          <a:p>
            <a:pPr marL="0" lvl="0" indent="0" algn="l" rtl="0">
              <a:spcBef>
                <a:spcPts val="0"/>
              </a:spcBef>
              <a:spcAft>
                <a:spcPts val="0"/>
              </a:spcAft>
              <a:buNone/>
            </a:pPr>
            <a:endParaRPr sz="3600" b="1">
              <a:solidFill>
                <a:schemeClr val="lt2"/>
              </a:solidFill>
              <a:latin typeface="Roboto Mono"/>
              <a:ea typeface="Roboto Mono"/>
              <a:cs typeface="Roboto Mono"/>
              <a:sym typeface="Roboto Mono"/>
            </a:endParaRPr>
          </a:p>
        </p:txBody>
      </p:sp>
      <p:cxnSp>
        <p:nvCxnSpPr>
          <p:cNvPr id="132" name="Google Shape;132;p29"/>
          <p:cNvCxnSpPr/>
          <p:nvPr/>
        </p:nvCxnSpPr>
        <p:spPr>
          <a:xfrm>
            <a:off x="537187" y="3154172"/>
            <a:ext cx="620400" cy="0"/>
          </a:xfrm>
          <a:prstGeom prst="straightConnector1">
            <a:avLst/>
          </a:prstGeom>
          <a:noFill/>
          <a:ln w="114300"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261" name="Google Shape;261;p38"/>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KRİPTOGRAFİK HASH FONKSİYONLARI</a:t>
            </a:r>
            <a:endParaRPr sz="2700" b="1">
              <a:latin typeface="Montserrat"/>
              <a:ea typeface="Montserrat"/>
              <a:cs typeface="Montserrat"/>
              <a:sym typeface="Montserrat"/>
            </a:endParaRPr>
          </a:p>
        </p:txBody>
      </p:sp>
      <p:sp>
        <p:nvSpPr>
          <p:cNvPr id="262" name="Google Shape;262;p38"/>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pic>
        <p:nvPicPr>
          <p:cNvPr id="263" name="Google Shape;263;p38"/>
          <p:cNvPicPr preferRelativeResize="0"/>
          <p:nvPr/>
        </p:nvPicPr>
        <p:blipFill>
          <a:blip r:embed="rId3">
            <a:alphaModFix/>
          </a:blip>
          <a:stretch>
            <a:fillRect/>
          </a:stretch>
        </p:blipFill>
        <p:spPr>
          <a:xfrm>
            <a:off x="4549665" y="1591312"/>
            <a:ext cx="4053599" cy="2280151"/>
          </a:xfrm>
          <a:prstGeom prst="rect">
            <a:avLst/>
          </a:prstGeom>
          <a:noFill/>
          <a:ln>
            <a:noFill/>
          </a:ln>
        </p:spPr>
      </p:pic>
      <p:sp>
        <p:nvSpPr>
          <p:cNvPr id="264" name="Google Shape;264;p38"/>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İKİNCİ ÖN GÖRÜNTÜ DİRENCİ</a:t>
            </a:r>
            <a:endParaRPr sz="1700">
              <a:solidFill>
                <a:srgbClr val="BFBFBF"/>
              </a:solidFill>
              <a:latin typeface="Proxima Nova"/>
              <a:ea typeface="Proxima Nova"/>
              <a:cs typeface="Proxima Nova"/>
              <a:sym typeface="Proxima Nova"/>
            </a:endParaRPr>
          </a:p>
        </p:txBody>
      </p:sp>
      <p:sp>
        <p:nvSpPr>
          <p:cNvPr id="265" name="Google Shape;265;p38"/>
          <p:cNvSpPr txBox="1"/>
          <p:nvPr/>
        </p:nvSpPr>
        <p:spPr>
          <a:xfrm>
            <a:off x="641070" y="1704905"/>
            <a:ext cx="3499200" cy="21882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dk2"/>
              </a:buClr>
              <a:buSzPts val="400"/>
              <a:buFont typeface="Arial"/>
              <a:buNone/>
            </a:pPr>
            <a:r>
              <a:rPr lang="en" sz="1900" b="1">
                <a:solidFill>
                  <a:schemeClr val="dk2"/>
                </a:solidFill>
                <a:latin typeface="Proxima Nova"/>
                <a:ea typeface="Proxima Nova"/>
                <a:cs typeface="Proxima Nova"/>
                <a:sym typeface="Proxima Nova"/>
              </a:rPr>
              <a:t>İkinci ön görüntü direnci:</a:t>
            </a:r>
            <a:endParaRPr sz="1900" b="1">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400"/>
              <a:buFont typeface="Arial"/>
              <a:buNone/>
            </a:pPr>
            <a:r>
              <a:rPr lang="en" sz="1900">
                <a:solidFill>
                  <a:schemeClr val="dk2"/>
                </a:solidFill>
                <a:highlight>
                  <a:schemeClr val="accent2"/>
                </a:highlight>
                <a:latin typeface="Proxima Nova"/>
                <a:ea typeface="Proxima Nova"/>
                <a:cs typeface="Proxima Nova"/>
                <a:sym typeface="Proxima Nova"/>
              </a:rPr>
              <a:t>x verildiğinde, H(x) == H(x') olacak şekilde bir x' değeri bulmak hesaplama açısından zordur.</a:t>
            </a:r>
            <a:endParaRPr sz="1900">
              <a:solidFill>
                <a:schemeClr val="dk2"/>
              </a:solidFill>
              <a:highlight>
                <a:schemeClr val="accent2"/>
              </a:highlight>
              <a:latin typeface="Roboto Mono"/>
              <a:ea typeface="Roboto Mono"/>
              <a:cs typeface="Roboto Mono"/>
              <a:sym typeface="Roboto Mono"/>
            </a:endParaRPr>
          </a:p>
          <a:p>
            <a:pPr marL="0" lvl="0" indent="0" algn="l" rtl="0">
              <a:lnSpc>
                <a:spcPct val="125000"/>
              </a:lnSpc>
              <a:spcBef>
                <a:spcPts val="0"/>
              </a:spcBef>
              <a:spcAft>
                <a:spcPts val="0"/>
              </a:spcAft>
              <a:buNone/>
            </a:pPr>
            <a:endParaRPr sz="1900" b="1">
              <a:latin typeface="Proxima Nova"/>
              <a:ea typeface="Proxima Nova"/>
              <a:cs typeface="Proxima Nova"/>
              <a:sym typeface="Proxima Nova"/>
            </a:endParaRPr>
          </a:p>
        </p:txBody>
      </p:sp>
      <p:sp>
        <p:nvSpPr>
          <p:cNvPr id="266" name="Google Shape;266;p38"/>
          <p:cNvSpPr txBox="1"/>
          <p:nvPr/>
        </p:nvSpPr>
        <p:spPr>
          <a:xfrm>
            <a:off x="641070" y="3509991"/>
            <a:ext cx="3499200" cy="16335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dk2"/>
              </a:buClr>
              <a:buSzPts val="1100"/>
              <a:buFont typeface="Arial"/>
              <a:buNone/>
            </a:pPr>
            <a:r>
              <a:rPr lang="en" sz="1900" u="sng" dirty="0">
                <a:solidFill>
                  <a:schemeClr val="dk2"/>
                </a:solidFill>
                <a:latin typeface="Proxima Nova"/>
                <a:ea typeface="Proxima Nova"/>
                <a:cs typeface="Proxima Nova"/>
                <a:sym typeface="Proxima Nova"/>
              </a:rPr>
              <a:t>Parmak izi benzetmesi:</a:t>
            </a:r>
            <a:endParaRPr sz="1900" u="sng"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1100"/>
              <a:buFont typeface="Arial"/>
              <a:buNone/>
            </a:pPr>
            <a:r>
              <a:rPr lang="en" sz="1900" dirty="0">
                <a:solidFill>
                  <a:schemeClr val="dk2"/>
                </a:solidFill>
                <a:latin typeface="Proxima Nova"/>
                <a:ea typeface="Proxima Nova"/>
                <a:cs typeface="Proxima Nova"/>
                <a:sym typeface="Proxima Nova"/>
              </a:rPr>
              <a:t>Sizinle aynı parmak izine sahip birini bulabilir misiniz?</a:t>
            </a:r>
            <a:endParaRPr sz="1900"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u="sng"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b="1" dirty="0">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272" name="Google Shape;272;p3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KRİPTOGRAFİK HASH FONKSİYONLARI</a:t>
            </a:r>
            <a:endParaRPr sz="2700" b="1">
              <a:latin typeface="Montserrat"/>
              <a:ea typeface="Montserrat"/>
              <a:cs typeface="Montserrat"/>
              <a:sym typeface="Montserrat"/>
            </a:endParaRPr>
          </a:p>
        </p:txBody>
      </p:sp>
      <p:sp>
        <p:nvSpPr>
          <p:cNvPr id="273" name="Google Shape;273;p39"/>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274" name="Google Shape;274;p39"/>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ÇAKIŞMA DİRENCİ</a:t>
            </a:r>
            <a:endParaRPr sz="1700" b="1">
              <a:solidFill>
                <a:srgbClr val="BFBFBF"/>
              </a:solidFill>
              <a:latin typeface="Proxima Nova"/>
              <a:ea typeface="Proxima Nova"/>
              <a:cs typeface="Proxima Nova"/>
              <a:sym typeface="Proxima Nova"/>
            </a:endParaRPr>
          </a:p>
        </p:txBody>
      </p:sp>
      <p:pic>
        <p:nvPicPr>
          <p:cNvPr id="275" name="Google Shape;275;p39"/>
          <p:cNvPicPr preferRelativeResize="0"/>
          <p:nvPr/>
        </p:nvPicPr>
        <p:blipFill>
          <a:blip r:embed="rId3">
            <a:alphaModFix/>
          </a:blip>
          <a:stretch>
            <a:fillRect/>
          </a:stretch>
        </p:blipFill>
        <p:spPr>
          <a:xfrm>
            <a:off x="4549665" y="1591312"/>
            <a:ext cx="4053599" cy="2280151"/>
          </a:xfrm>
          <a:prstGeom prst="rect">
            <a:avLst/>
          </a:prstGeom>
          <a:noFill/>
          <a:ln>
            <a:noFill/>
          </a:ln>
        </p:spPr>
      </p:pic>
      <p:sp>
        <p:nvSpPr>
          <p:cNvPr id="276" name="Google Shape;276;p39"/>
          <p:cNvSpPr txBox="1"/>
          <p:nvPr/>
        </p:nvSpPr>
        <p:spPr>
          <a:xfrm>
            <a:off x="641070" y="1704905"/>
            <a:ext cx="3499200" cy="21882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dk2"/>
              </a:buClr>
              <a:buSzPts val="400"/>
              <a:buFont typeface="Arial"/>
              <a:buNone/>
            </a:pPr>
            <a:r>
              <a:rPr lang="en" sz="1900" b="1">
                <a:solidFill>
                  <a:schemeClr val="dk2"/>
                </a:solidFill>
                <a:latin typeface="Proxima Nova"/>
                <a:ea typeface="Proxima Nova"/>
                <a:cs typeface="Proxima Nova"/>
                <a:sym typeface="Proxima Nova"/>
              </a:rPr>
              <a:t>Çakışma direnci:</a:t>
            </a:r>
            <a:endParaRPr sz="1900" b="1">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1100"/>
              <a:buFont typeface="Arial"/>
              <a:buNone/>
            </a:pPr>
            <a:r>
              <a:rPr lang="en" sz="1900">
                <a:solidFill>
                  <a:schemeClr val="dk2"/>
                </a:solidFill>
                <a:highlight>
                  <a:schemeClr val="accent2"/>
                </a:highlight>
                <a:latin typeface="Proxima Nova"/>
                <a:ea typeface="Proxima Nova"/>
                <a:cs typeface="Proxima Nova"/>
                <a:sym typeface="Proxima Nova"/>
              </a:rPr>
              <a:t>x ve y' yi bulmak hesaplama açısından zordur, öyle ki</a:t>
            </a:r>
            <a:endParaRPr sz="1900">
              <a:solidFill>
                <a:schemeClr val="dk2"/>
              </a:solidFill>
              <a:highlight>
                <a:schemeClr val="accent2"/>
              </a:highlight>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1100"/>
              <a:buFont typeface="Arial"/>
              <a:buNone/>
            </a:pPr>
            <a:r>
              <a:rPr lang="en" sz="1900">
                <a:solidFill>
                  <a:schemeClr val="dk2"/>
                </a:solidFill>
                <a:highlight>
                  <a:schemeClr val="accent2"/>
                </a:highlight>
                <a:latin typeface="Proxima Nova"/>
                <a:ea typeface="Proxima Nova"/>
                <a:cs typeface="Proxima Nova"/>
                <a:sym typeface="Proxima Nova"/>
              </a:rPr>
              <a:t>H(x) == H(y)</a:t>
            </a:r>
            <a:endParaRPr sz="1900">
              <a:solidFill>
                <a:schemeClr val="dk2"/>
              </a:solidFill>
              <a:highlight>
                <a:schemeClr val="accent2"/>
              </a:highlight>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400"/>
              <a:buFont typeface="Arial"/>
              <a:buNone/>
            </a:pPr>
            <a:endParaRPr sz="1900">
              <a:solidFill>
                <a:schemeClr val="dk2"/>
              </a:solidFill>
              <a:highlight>
                <a:schemeClr val="accent2"/>
              </a:highlight>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b="1">
              <a:solidFill>
                <a:schemeClr val="dk2"/>
              </a:solidFill>
              <a:latin typeface="Proxima Nova"/>
              <a:ea typeface="Proxima Nova"/>
              <a:cs typeface="Proxima Nova"/>
              <a:sym typeface="Proxima Nova"/>
            </a:endParaRPr>
          </a:p>
        </p:txBody>
      </p:sp>
      <p:sp>
        <p:nvSpPr>
          <p:cNvPr id="277" name="Google Shape;277;p39"/>
          <p:cNvSpPr txBox="1"/>
          <p:nvPr/>
        </p:nvSpPr>
        <p:spPr>
          <a:xfrm>
            <a:off x="641070" y="3509991"/>
            <a:ext cx="3499200" cy="16335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dk2"/>
              </a:buClr>
              <a:buSzPts val="1100"/>
              <a:buFont typeface="Arial"/>
              <a:buNone/>
            </a:pPr>
            <a:r>
              <a:rPr lang="en" sz="1900" u="sng">
                <a:solidFill>
                  <a:schemeClr val="dk2"/>
                </a:solidFill>
                <a:latin typeface="Proxima Nova"/>
                <a:ea typeface="Proxima Nova"/>
                <a:cs typeface="Proxima Nova"/>
                <a:sym typeface="Proxima Nova"/>
              </a:rPr>
              <a:t>Parmak izi benzetmesi:</a:t>
            </a:r>
            <a:endParaRPr sz="1900" u="sng">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1100"/>
              <a:buFont typeface="Arial"/>
              <a:buNone/>
            </a:pPr>
            <a:r>
              <a:rPr lang="en" sz="1900">
                <a:solidFill>
                  <a:schemeClr val="dk2"/>
                </a:solidFill>
                <a:latin typeface="Proxima Nova"/>
                <a:ea typeface="Proxima Nova"/>
                <a:cs typeface="Proxima Nova"/>
                <a:sym typeface="Proxima Nova"/>
              </a:rPr>
              <a:t>Aynı parmak izine sahip rastgele iki kişi bulabilir misiniz?</a:t>
            </a:r>
            <a:endParaRPr sz="190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400"/>
              <a:buFont typeface="Arial"/>
              <a:buNone/>
            </a:pPr>
            <a:endParaRPr sz="1900" u="sng">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u="sng">
              <a:solidFill>
                <a:schemeClr val="dk2"/>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283" name="Google Shape;283;p40"/>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KRİPTOGRAFİK HASH FONKSİYONLARI</a:t>
            </a:r>
            <a:endParaRPr sz="2700" b="1">
              <a:latin typeface="Montserrat"/>
              <a:ea typeface="Montserrat"/>
              <a:cs typeface="Montserrat"/>
              <a:sym typeface="Montserrat"/>
            </a:endParaRPr>
          </a:p>
        </p:txBody>
      </p:sp>
      <p:sp>
        <p:nvSpPr>
          <p:cNvPr id="284" name="Google Shape;284;p40"/>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285" name="Google Shape;285;p40"/>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ÇIĞ ETKİSİ</a:t>
            </a:r>
            <a:endParaRPr sz="1700" b="1">
              <a:solidFill>
                <a:srgbClr val="BFBFBF"/>
              </a:solidFill>
              <a:latin typeface="Proxima Nova"/>
              <a:ea typeface="Proxima Nova"/>
              <a:cs typeface="Proxima Nova"/>
              <a:sym typeface="Proxima Nova"/>
            </a:endParaRPr>
          </a:p>
        </p:txBody>
      </p:sp>
      <p:sp>
        <p:nvSpPr>
          <p:cNvPr id="286" name="Google Shape;286;p40"/>
          <p:cNvSpPr txBox="1"/>
          <p:nvPr/>
        </p:nvSpPr>
        <p:spPr>
          <a:xfrm>
            <a:off x="234750" y="1655127"/>
            <a:ext cx="3630600" cy="26412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1700" b="1">
                <a:solidFill>
                  <a:schemeClr val="dk2"/>
                </a:solidFill>
                <a:latin typeface="Proxima Nova"/>
                <a:ea typeface="Proxima Nova"/>
                <a:cs typeface="Proxima Nova"/>
                <a:sym typeface="Proxima Nova"/>
              </a:rPr>
              <a:t>Çığ etkisi: </a:t>
            </a:r>
            <a:r>
              <a:rPr lang="en" sz="1700">
                <a:solidFill>
                  <a:schemeClr val="dk2"/>
                </a:solidFill>
                <a:latin typeface="Proxima Nova"/>
                <a:ea typeface="Proxima Nova"/>
                <a:cs typeface="Proxima Nova"/>
                <a:sym typeface="Proxima Nova"/>
              </a:rPr>
              <a:t>girdideki küçük bir değişiklik, çıktıda rastgele bir değişiklik üretir.</a:t>
            </a:r>
            <a:endParaRPr sz="1700">
              <a:solidFill>
                <a:schemeClr val="dk2"/>
              </a:solidFill>
              <a:latin typeface="Proxima Nova"/>
              <a:ea typeface="Proxima Nova"/>
              <a:cs typeface="Proxima Nova"/>
              <a:sym typeface="Proxima Nova"/>
            </a:endParaRPr>
          </a:p>
          <a:p>
            <a:pPr marL="177800" lvl="0" indent="-196850" algn="l" rtl="0">
              <a:lnSpc>
                <a:spcPct val="125000"/>
              </a:lnSpc>
              <a:spcBef>
                <a:spcPts val="0"/>
              </a:spcBef>
              <a:spcAft>
                <a:spcPts val="0"/>
              </a:spcAft>
              <a:buClr>
                <a:schemeClr val="dk2"/>
              </a:buClr>
              <a:buSzPts val="1700"/>
              <a:buFont typeface="Proxima Nova"/>
              <a:buChar char="●"/>
            </a:pPr>
            <a:r>
              <a:rPr lang="en" sz="1700">
                <a:solidFill>
                  <a:schemeClr val="dk2"/>
                </a:solidFill>
                <a:latin typeface="Proxima Nova"/>
                <a:ea typeface="Proxima Nova"/>
                <a:cs typeface="Proxima Nova"/>
                <a:sym typeface="Proxima Nova"/>
              </a:rPr>
              <a:t>Genellikle ilk çıktı ile arasında  önemli bir fark vardır.</a:t>
            </a:r>
            <a:endParaRPr sz="1700">
              <a:solidFill>
                <a:schemeClr val="dk2"/>
              </a:solidFill>
              <a:latin typeface="Proxima Nova"/>
              <a:ea typeface="Proxima Nova"/>
              <a:cs typeface="Proxima Nova"/>
              <a:sym typeface="Proxima Nova"/>
            </a:endParaRPr>
          </a:p>
          <a:p>
            <a:pPr marL="177800" lvl="0" indent="-196850" algn="l" rtl="0">
              <a:lnSpc>
                <a:spcPct val="125000"/>
              </a:lnSpc>
              <a:spcBef>
                <a:spcPts val="0"/>
              </a:spcBef>
              <a:spcAft>
                <a:spcPts val="0"/>
              </a:spcAft>
              <a:buClr>
                <a:schemeClr val="dk2"/>
              </a:buClr>
              <a:buSzPts val="1700"/>
              <a:buFont typeface="Proxima Nova"/>
              <a:buChar char="●"/>
            </a:pPr>
            <a:r>
              <a:rPr lang="en" sz="1700">
                <a:solidFill>
                  <a:schemeClr val="dk2"/>
                </a:solidFill>
                <a:latin typeface="Proxima Nova"/>
                <a:ea typeface="Proxima Nova"/>
                <a:cs typeface="Proxima Nova"/>
                <a:sym typeface="Proxima Nova"/>
              </a:rPr>
              <a:t>Girdinin değişmesi ile çıktının değişmesi arasında bir ilişki olmamalıdır.</a:t>
            </a:r>
            <a:endParaRPr sz="1700" b="1">
              <a:latin typeface="Proxima Nova"/>
              <a:ea typeface="Proxima Nova"/>
              <a:cs typeface="Proxima Nova"/>
              <a:sym typeface="Proxima Nova"/>
            </a:endParaRPr>
          </a:p>
        </p:txBody>
      </p:sp>
      <p:pic>
        <p:nvPicPr>
          <p:cNvPr id="287" name="Google Shape;287;p40"/>
          <p:cNvPicPr preferRelativeResize="0"/>
          <p:nvPr/>
        </p:nvPicPr>
        <p:blipFill>
          <a:blip r:embed="rId3">
            <a:alphaModFix/>
          </a:blip>
          <a:stretch>
            <a:fillRect/>
          </a:stretch>
        </p:blipFill>
        <p:spPr>
          <a:xfrm>
            <a:off x="4090750" y="1200914"/>
            <a:ext cx="4779169" cy="3189684"/>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975360" y="1219374"/>
            <a:ext cx="2903537" cy="2677938"/>
          </a:xfrm>
          <a:prstGeom prst="rect">
            <a:avLst/>
          </a:prstGeom>
        </p:spPr>
      </p:pic>
      <p:pic>
        <p:nvPicPr>
          <p:cNvPr id="3" name="Resim 2"/>
          <p:cNvPicPr>
            <a:picLocks noChangeAspect="1"/>
          </p:cNvPicPr>
          <p:nvPr/>
        </p:nvPicPr>
        <p:blipFill>
          <a:blip r:embed="rId3"/>
          <a:stretch>
            <a:fillRect/>
          </a:stretch>
        </p:blipFill>
        <p:spPr>
          <a:xfrm>
            <a:off x="4541519" y="1107758"/>
            <a:ext cx="4110355" cy="711990"/>
          </a:xfrm>
          <a:prstGeom prst="rect">
            <a:avLst/>
          </a:prstGeom>
        </p:spPr>
      </p:pic>
      <p:pic>
        <p:nvPicPr>
          <p:cNvPr id="4" name="Resim 3"/>
          <p:cNvPicPr>
            <a:picLocks noChangeAspect="1"/>
          </p:cNvPicPr>
          <p:nvPr/>
        </p:nvPicPr>
        <p:blipFill>
          <a:blip r:embed="rId4"/>
          <a:stretch>
            <a:fillRect/>
          </a:stretch>
        </p:blipFill>
        <p:spPr>
          <a:xfrm>
            <a:off x="4541519" y="2161222"/>
            <a:ext cx="4110355" cy="661495"/>
          </a:xfrm>
          <a:prstGeom prst="rect">
            <a:avLst/>
          </a:prstGeom>
        </p:spPr>
      </p:pic>
    </p:spTree>
    <p:extLst>
      <p:ext uri="{BB962C8B-B14F-4D97-AF65-F5344CB8AC3E}">
        <p14:creationId xmlns:p14="http://schemas.microsoft.com/office/powerpoint/2010/main" val="1096953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p:nvPr/>
        </p:nvSpPr>
        <p:spPr>
          <a:xfrm>
            <a:off x="633100" y="1557577"/>
            <a:ext cx="3132300" cy="28917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1700" b="1" dirty="0" smtClean="0">
                <a:latin typeface="Roboto Mono"/>
                <a:ea typeface="Roboto Mono"/>
                <a:cs typeface="Roboto Mono"/>
                <a:sym typeface="Roboto Mono"/>
              </a:rPr>
              <a:t>SHA-256</a:t>
            </a:r>
            <a:r>
              <a:rPr lang="tr-TR" sz="1700" b="1" dirty="0" smtClean="0">
                <a:latin typeface="Roboto Mono"/>
                <a:ea typeface="Roboto Mono"/>
                <a:cs typeface="Roboto Mono"/>
                <a:sym typeface="Roboto Mono"/>
              </a:rPr>
              <a:t> (</a:t>
            </a:r>
            <a:r>
              <a:rPr lang="tr-TR" sz="1700" b="1" dirty="0" err="1" smtClean="0">
                <a:latin typeface="Roboto Mono"/>
                <a:ea typeface="Roboto Mono"/>
                <a:cs typeface="Roboto Mono"/>
                <a:sym typeface="Roboto Mono"/>
              </a:rPr>
              <a:t>Secured</a:t>
            </a:r>
            <a:r>
              <a:rPr lang="tr-TR" sz="1700" b="1" dirty="0" smtClean="0">
                <a:latin typeface="Roboto Mono"/>
                <a:ea typeface="Roboto Mono"/>
                <a:cs typeface="Roboto Mono"/>
                <a:sym typeface="Roboto Mono"/>
              </a:rPr>
              <a:t> </a:t>
            </a:r>
            <a:r>
              <a:rPr lang="tr-TR" sz="1700" b="1" dirty="0" err="1" smtClean="0">
                <a:latin typeface="Roboto Mono"/>
                <a:ea typeface="Roboto Mono"/>
                <a:cs typeface="Roboto Mono"/>
                <a:sym typeface="Roboto Mono"/>
              </a:rPr>
              <a:t>Hash</a:t>
            </a:r>
            <a:r>
              <a:rPr lang="tr-TR" sz="1700" b="1" dirty="0" smtClean="0">
                <a:latin typeface="Roboto Mono"/>
                <a:ea typeface="Roboto Mono"/>
                <a:cs typeface="Roboto Mono"/>
                <a:sym typeface="Roboto Mono"/>
              </a:rPr>
              <a:t> </a:t>
            </a:r>
            <a:r>
              <a:rPr lang="tr-TR" sz="1700" b="1" dirty="0" err="1" smtClean="0">
                <a:latin typeface="Roboto Mono"/>
                <a:ea typeface="Roboto Mono"/>
                <a:cs typeface="Roboto Mono"/>
                <a:sym typeface="Roboto Mono"/>
              </a:rPr>
              <a:t>Algorithm</a:t>
            </a:r>
            <a:r>
              <a:rPr lang="tr-TR" sz="1700" b="1" dirty="0" smtClean="0">
                <a:latin typeface="Roboto Mono"/>
                <a:ea typeface="Roboto Mono"/>
                <a:cs typeface="Roboto Mono"/>
                <a:sym typeface="Roboto Mono"/>
              </a:rPr>
              <a:t>)</a:t>
            </a:r>
            <a:r>
              <a:rPr lang="en" sz="1700" b="1" dirty="0" smtClean="0">
                <a:latin typeface="Proxima Nova"/>
                <a:ea typeface="Proxima Nova"/>
                <a:cs typeface="Proxima Nova"/>
                <a:sym typeface="Proxima Nova"/>
              </a:rPr>
              <a:t>:</a:t>
            </a:r>
            <a:r>
              <a:rPr lang="en" sz="1700" dirty="0" smtClean="0">
                <a:latin typeface="Proxima Nova"/>
                <a:ea typeface="Proxima Nova"/>
                <a:cs typeface="Proxima Nova"/>
                <a:sym typeface="Proxima Nova"/>
              </a:rPr>
              <a:t> </a:t>
            </a:r>
            <a:r>
              <a:rPr lang="en" sz="1700" dirty="0">
                <a:latin typeface="Proxima Nova"/>
                <a:ea typeface="Proxima Nova"/>
                <a:cs typeface="Proxima Nova"/>
                <a:sym typeface="Proxima Nova"/>
              </a:rPr>
              <a:t>NSA tarafından tasarlanan bir kriptografik hash fonksiyonu</a:t>
            </a:r>
            <a:endParaRPr sz="1700" dirty="0">
              <a:latin typeface="Proxima Nova"/>
              <a:ea typeface="Proxima Nova"/>
              <a:cs typeface="Proxima Nova"/>
              <a:sym typeface="Proxima Nova"/>
            </a:endParaRPr>
          </a:p>
          <a:p>
            <a:pPr marL="0" lvl="0" indent="0" algn="l" rtl="0">
              <a:lnSpc>
                <a:spcPct val="125000"/>
              </a:lnSpc>
              <a:spcBef>
                <a:spcPts val="0"/>
              </a:spcBef>
              <a:spcAft>
                <a:spcPts val="0"/>
              </a:spcAft>
              <a:buNone/>
            </a:pPr>
            <a:endParaRPr sz="1700" dirty="0">
              <a:latin typeface="Proxima Nova"/>
              <a:ea typeface="Proxima Nova"/>
              <a:cs typeface="Proxima Nova"/>
              <a:sym typeface="Proxima Nova"/>
            </a:endParaRPr>
          </a:p>
          <a:p>
            <a:pPr marL="0" lvl="0" indent="0" algn="l" rtl="0">
              <a:lnSpc>
                <a:spcPct val="125000"/>
              </a:lnSpc>
              <a:spcBef>
                <a:spcPts val="0"/>
              </a:spcBef>
              <a:spcAft>
                <a:spcPts val="0"/>
              </a:spcAft>
              <a:buNone/>
            </a:pPr>
            <a:r>
              <a:rPr lang="en" sz="1700" dirty="0">
                <a:latin typeface="Proxima Nova"/>
                <a:ea typeface="Proxima Nova"/>
                <a:cs typeface="Proxima Nova"/>
                <a:sym typeface="Proxima Nova"/>
              </a:rPr>
              <a:t>Bitcoin  </a:t>
            </a:r>
            <a:r>
              <a:rPr lang="en" sz="1700" b="1" dirty="0">
                <a:latin typeface="Roboto Mono"/>
                <a:ea typeface="Roboto Mono"/>
                <a:cs typeface="Roboto Mono"/>
                <a:sym typeface="Roboto Mono"/>
              </a:rPr>
              <a:t>SHA-256^2 </a:t>
            </a:r>
            <a:r>
              <a:rPr lang="en" sz="1700" dirty="0">
                <a:latin typeface="Roboto Mono Light"/>
                <a:ea typeface="Roboto Mono Light"/>
                <a:cs typeface="Roboto Mono Light"/>
                <a:sym typeface="Roboto Mono Light"/>
              </a:rPr>
              <a:t>kullanır</a:t>
            </a:r>
            <a:r>
              <a:rPr lang="en" sz="1700" b="1" dirty="0">
                <a:latin typeface="Proxima Nova"/>
                <a:ea typeface="Proxima Nova"/>
                <a:cs typeface="Proxima Nova"/>
                <a:sym typeface="Proxima Nova"/>
              </a:rPr>
              <a:t> </a:t>
            </a:r>
            <a:r>
              <a:rPr lang="en" sz="1700" dirty="0">
                <a:latin typeface="Proxima Nova"/>
                <a:ea typeface="Proxima Nova"/>
                <a:cs typeface="Proxima Nova"/>
                <a:sym typeface="Proxima Nova"/>
              </a:rPr>
              <a:t>(“</a:t>
            </a:r>
            <a:r>
              <a:rPr lang="en" sz="1700" dirty="0">
                <a:latin typeface="Roboto Mono Light"/>
                <a:ea typeface="Roboto Mono Light"/>
                <a:cs typeface="Roboto Mono Light"/>
                <a:sym typeface="Roboto Mono Light"/>
              </a:rPr>
              <a:t>SHA-256 karesi</a:t>
            </a:r>
            <a:r>
              <a:rPr lang="en" sz="1700" dirty="0">
                <a:latin typeface="Proxima Nova"/>
                <a:ea typeface="Proxima Nova"/>
                <a:cs typeface="Proxima Nova"/>
                <a:sym typeface="Proxima Nova"/>
              </a:rPr>
              <a:t>”), şöyle ki </a:t>
            </a:r>
            <a:r>
              <a:rPr lang="en" sz="1700" dirty="0">
                <a:latin typeface="Roboto Mono Light"/>
                <a:ea typeface="Roboto Mono Light"/>
                <a:cs typeface="Roboto Mono Light"/>
                <a:sym typeface="Roboto Mono Light"/>
              </a:rPr>
              <a:t>H(x)</a:t>
            </a:r>
            <a:r>
              <a:rPr lang="en" sz="1700" dirty="0">
                <a:latin typeface="Proxima Nova"/>
                <a:ea typeface="Proxima Nova"/>
                <a:cs typeface="Proxima Nova"/>
                <a:sym typeface="Proxima Nova"/>
              </a:rPr>
              <a:t> aslında </a:t>
            </a:r>
            <a:r>
              <a:rPr lang="en" sz="1700" dirty="0">
                <a:latin typeface="Roboto Mono Light"/>
                <a:ea typeface="Roboto Mono Light"/>
                <a:cs typeface="Roboto Mono Light"/>
                <a:sym typeface="Roboto Mono Light"/>
              </a:rPr>
              <a:t>SHA256(SHA256(x))dir.</a:t>
            </a:r>
            <a:endParaRPr sz="1700" dirty="0">
              <a:latin typeface="Proxima Nova"/>
              <a:ea typeface="Proxima Nova"/>
              <a:cs typeface="Proxima Nova"/>
              <a:sym typeface="Proxima Nova"/>
            </a:endParaRPr>
          </a:p>
        </p:txBody>
      </p:sp>
      <p:sp>
        <p:nvSpPr>
          <p:cNvPr id="293" name="Google Shape;293;p41"/>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294" name="Google Shape;294;p41"/>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KRİPTOGRAFİK HASH FONKSİYONLARI</a:t>
            </a:r>
            <a:endParaRPr sz="2700" b="1">
              <a:latin typeface="Montserrat"/>
              <a:ea typeface="Montserrat"/>
              <a:cs typeface="Montserrat"/>
              <a:sym typeface="Montserrat"/>
            </a:endParaRPr>
          </a:p>
        </p:txBody>
      </p:sp>
      <p:sp>
        <p:nvSpPr>
          <p:cNvPr id="295" name="Google Shape;295;p41"/>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SHA-256^2</a:t>
            </a:r>
            <a:endParaRPr sz="1700">
              <a:solidFill>
                <a:srgbClr val="BFBFBF"/>
              </a:solidFill>
              <a:latin typeface="Proxima Nova"/>
              <a:ea typeface="Proxima Nova"/>
              <a:cs typeface="Proxima Nova"/>
              <a:sym typeface="Proxima Nova"/>
            </a:endParaRPr>
          </a:p>
        </p:txBody>
      </p:sp>
      <p:sp>
        <p:nvSpPr>
          <p:cNvPr id="296" name="Google Shape;296;p41"/>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pic>
        <p:nvPicPr>
          <p:cNvPr id="297" name="Google Shape;297;p41"/>
          <p:cNvPicPr preferRelativeResize="0"/>
          <p:nvPr/>
        </p:nvPicPr>
        <p:blipFill>
          <a:blip r:embed="rId3">
            <a:alphaModFix/>
          </a:blip>
          <a:stretch>
            <a:fillRect/>
          </a:stretch>
        </p:blipFill>
        <p:spPr>
          <a:xfrm>
            <a:off x="3850903" y="1142097"/>
            <a:ext cx="5291719" cy="3307329"/>
          </a:xfrm>
          <a:prstGeom prst="rect">
            <a:avLst/>
          </a:prstGeom>
          <a:noFill/>
          <a:ln>
            <a:noFill/>
          </a:ln>
        </p:spPr>
      </p:pic>
      <p:sp>
        <p:nvSpPr>
          <p:cNvPr id="298" name="Google Shape;298;p41"/>
          <p:cNvSpPr txBox="1"/>
          <p:nvPr/>
        </p:nvSpPr>
        <p:spPr>
          <a:xfrm>
            <a:off x="5228430" y="3919434"/>
            <a:ext cx="21612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700"/>
              <a:t>Image source: </a:t>
            </a:r>
            <a:r>
              <a:rPr lang="en" sz="700" u="sng">
                <a:solidFill>
                  <a:schemeClr val="hlink"/>
                </a:solidFill>
                <a:hlinkClick r:id="rId4"/>
              </a:rPr>
              <a:t>https://opencores.org/usercontent,img,1375985843</a:t>
            </a:r>
            <a:r>
              <a:rPr lang="en" sz="700"/>
              <a:t> </a:t>
            </a:r>
            <a:endParaRPr sz="7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2800856" y="215660"/>
            <a:ext cx="2878583" cy="1349237"/>
          </a:xfrm>
          <a:prstGeom prst="rect">
            <a:avLst/>
          </a:prstGeom>
        </p:spPr>
      </p:pic>
      <p:pic>
        <p:nvPicPr>
          <p:cNvPr id="3" name="Resim 2"/>
          <p:cNvPicPr>
            <a:picLocks noChangeAspect="1"/>
          </p:cNvPicPr>
          <p:nvPr/>
        </p:nvPicPr>
        <p:blipFill>
          <a:blip r:embed="rId3"/>
          <a:stretch>
            <a:fillRect/>
          </a:stretch>
        </p:blipFill>
        <p:spPr>
          <a:xfrm>
            <a:off x="591531" y="1957098"/>
            <a:ext cx="3504731" cy="1393161"/>
          </a:xfrm>
          <a:prstGeom prst="rect">
            <a:avLst/>
          </a:prstGeom>
        </p:spPr>
      </p:pic>
      <p:pic>
        <p:nvPicPr>
          <p:cNvPr id="4" name="Resim 3"/>
          <p:cNvPicPr>
            <a:picLocks noChangeAspect="1"/>
          </p:cNvPicPr>
          <p:nvPr/>
        </p:nvPicPr>
        <p:blipFill>
          <a:blip r:embed="rId4"/>
          <a:stretch>
            <a:fillRect/>
          </a:stretch>
        </p:blipFill>
        <p:spPr>
          <a:xfrm>
            <a:off x="4333500" y="1957098"/>
            <a:ext cx="4674643" cy="1393161"/>
          </a:xfrm>
          <a:prstGeom prst="rect">
            <a:avLst/>
          </a:prstGeom>
        </p:spPr>
      </p:pic>
      <p:pic>
        <p:nvPicPr>
          <p:cNvPr id="5" name="Resim 4"/>
          <p:cNvPicPr>
            <a:picLocks noChangeAspect="1"/>
          </p:cNvPicPr>
          <p:nvPr/>
        </p:nvPicPr>
        <p:blipFill>
          <a:blip r:embed="rId5"/>
          <a:stretch>
            <a:fillRect/>
          </a:stretch>
        </p:blipFill>
        <p:spPr>
          <a:xfrm>
            <a:off x="1598231" y="3433724"/>
            <a:ext cx="5710555" cy="1529436"/>
          </a:xfrm>
          <a:prstGeom prst="rect">
            <a:avLst/>
          </a:prstGeom>
        </p:spPr>
      </p:pic>
    </p:spTree>
    <p:extLst>
      <p:ext uri="{BB962C8B-B14F-4D97-AF65-F5344CB8AC3E}">
        <p14:creationId xmlns:p14="http://schemas.microsoft.com/office/powerpoint/2010/main" val="1716034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2616587" y="304800"/>
            <a:ext cx="3962648" cy="2399982"/>
          </a:xfrm>
          <a:prstGeom prst="rect">
            <a:avLst/>
          </a:prstGeom>
        </p:spPr>
      </p:pic>
      <p:pic>
        <p:nvPicPr>
          <p:cNvPr id="3" name="Resim 2"/>
          <p:cNvPicPr>
            <a:picLocks noChangeAspect="1"/>
          </p:cNvPicPr>
          <p:nvPr/>
        </p:nvPicPr>
        <p:blipFill>
          <a:blip r:embed="rId3"/>
          <a:stretch>
            <a:fillRect/>
          </a:stretch>
        </p:blipFill>
        <p:spPr>
          <a:xfrm>
            <a:off x="2616587" y="2785109"/>
            <a:ext cx="3962648" cy="2276475"/>
          </a:xfrm>
          <a:prstGeom prst="rect">
            <a:avLst/>
          </a:prstGeom>
        </p:spPr>
      </p:pic>
    </p:spTree>
    <p:extLst>
      <p:ext uri="{BB962C8B-B14F-4D97-AF65-F5344CB8AC3E}">
        <p14:creationId xmlns:p14="http://schemas.microsoft.com/office/powerpoint/2010/main" val="1643171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pSp>
        <p:nvGrpSpPr>
          <p:cNvPr id="303" name="Google Shape;303;p42"/>
          <p:cNvGrpSpPr/>
          <p:nvPr/>
        </p:nvGrpSpPr>
        <p:grpSpPr>
          <a:xfrm>
            <a:off x="2073574" y="1540926"/>
            <a:ext cx="4650188" cy="2061848"/>
            <a:chOff x="9035140" y="4117650"/>
            <a:chExt cx="5441362" cy="2413212"/>
          </a:xfrm>
        </p:grpSpPr>
        <p:sp>
          <p:nvSpPr>
            <p:cNvPr id="304" name="Google Shape;304;p42"/>
            <p:cNvSpPr txBox="1"/>
            <p:nvPr/>
          </p:nvSpPr>
          <p:spPr>
            <a:xfrm>
              <a:off x="10339160" y="4911912"/>
              <a:ext cx="3744000" cy="817200"/>
            </a:xfrm>
            <a:prstGeom prst="rect">
              <a:avLst/>
            </a:prstGeom>
            <a:noFill/>
            <a:ln>
              <a:noFill/>
            </a:ln>
          </p:spPr>
          <p:txBody>
            <a:bodyPr spcFirstLastPara="1" wrap="square" lIns="34300" tIns="17150" rIns="34300" bIns="17150" anchor="ctr" anchorCtr="0">
              <a:noAutofit/>
            </a:bodyPr>
            <a:lstStyle/>
            <a:p>
              <a:pPr marL="0" lvl="0" indent="0" algn="ctr" rtl="0">
                <a:spcBef>
                  <a:spcPts val="0"/>
                </a:spcBef>
                <a:spcAft>
                  <a:spcPts val="0"/>
                </a:spcAft>
                <a:buClr>
                  <a:schemeClr val="dk2"/>
                </a:buClr>
                <a:buFont typeface="Montserrat"/>
                <a:buNone/>
              </a:pPr>
              <a:r>
                <a:rPr lang="en" sz="2400" b="1">
                  <a:solidFill>
                    <a:schemeClr val="dk2"/>
                  </a:solidFill>
                  <a:latin typeface="Montserrat"/>
                  <a:ea typeface="Montserrat"/>
                  <a:cs typeface="Montserrat"/>
                  <a:sym typeface="Montserrat"/>
                </a:rPr>
                <a:t>BELİRGİN (TAMPER-EVIDENT) </a:t>
              </a:r>
              <a:endParaRPr sz="2400" b="1">
                <a:solidFill>
                  <a:schemeClr val="dk2"/>
                </a:solidFill>
                <a:latin typeface="Montserrat"/>
                <a:ea typeface="Montserrat"/>
                <a:cs typeface="Montserrat"/>
                <a:sym typeface="Montserrat"/>
              </a:endParaRPr>
            </a:p>
            <a:p>
              <a:pPr marL="0" lvl="0" indent="0" algn="ctr" rtl="0">
                <a:spcBef>
                  <a:spcPts val="0"/>
                </a:spcBef>
                <a:spcAft>
                  <a:spcPts val="0"/>
                </a:spcAft>
                <a:buClr>
                  <a:schemeClr val="dk2"/>
                </a:buClr>
                <a:buFont typeface="Montserrat"/>
                <a:buNone/>
              </a:pPr>
              <a:r>
                <a:rPr lang="en" sz="2400" b="1">
                  <a:solidFill>
                    <a:schemeClr val="dk2"/>
                  </a:solidFill>
                  <a:latin typeface="Montserrat"/>
                  <a:ea typeface="Montserrat"/>
                  <a:cs typeface="Montserrat"/>
                  <a:sym typeface="Montserrat"/>
                </a:rPr>
                <a:t>VERİTABANI</a:t>
              </a:r>
              <a:endParaRPr sz="2400" b="1">
                <a:solidFill>
                  <a:schemeClr val="dk2"/>
                </a:solidFill>
                <a:latin typeface="Montserrat"/>
                <a:ea typeface="Montserrat"/>
                <a:cs typeface="Montserrat"/>
                <a:sym typeface="Montserrat"/>
              </a:endParaRPr>
            </a:p>
          </p:txBody>
        </p:sp>
        <p:sp>
          <p:nvSpPr>
            <p:cNvPr id="305" name="Google Shape;305;p42"/>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2</a:t>
              </a:r>
              <a:endParaRPr sz="500"/>
            </a:p>
          </p:txBody>
        </p:sp>
        <p:cxnSp>
          <p:nvCxnSpPr>
            <p:cNvPr id="306" name="Google Shape;306;p42"/>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307" name="Google Shape;307;p42"/>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308" name="Google Shape;308;p42"/>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309" name="Google Shape;309;p42"/>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310" name="Google Shape;310;p42"/>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311" name="Google Shape;311;p42"/>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317" name="Google Shape;317;p43"/>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TEMPER-EVİDENT VERİTABANI</a:t>
            </a:r>
            <a:endParaRPr sz="2700" b="1">
              <a:latin typeface="Montserrat"/>
              <a:ea typeface="Montserrat"/>
              <a:cs typeface="Montserrat"/>
              <a:sym typeface="Montserrat"/>
            </a:endParaRPr>
          </a:p>
        </p:txBody>
      </p:sp>
      <p:sp>
        <p:nvSpPr>
          <p:cNvPr id="318" name="Google Shape;318;p43"/>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BLOK ZİNCİRİ AYRIŞTIRMA</a:t>
            </a:r>
            <a:endParaRPr sz="1700">
              <a:solidFill>
                <a:srgbClr val="BFBFBF"/>
              </a:solidFill>
              <a:latin typeface="Proxima Nova"/>
              <a:ea typeface="Proxima Nova"/>
              <a:cs typeface="Proxima Nova"/>
              <a:sym typeface="Proxima Nova"/>
            </a:endParaRPr>
          </a:p>
        </p:txBody>
      </p:sp>
      <p:sp>
        <p:nvSpPr>
          <p:cNvPr id="319" name="Google Shape;319;p43"/>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320" name="Google Shape;320;p43"/>
          <p:cNvSpPr/>
          <p:nvPr/>
        </p:nvSpPr>
        <p:spPr>
          <a:xfrm>
            <a:off x="1666887" y="1276040"/>
            <a:ext cx="5810100" cy="28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BLOCK HEADER</a:t>
            </a: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l" rtl="0">
              <a:spcBef>
                <a:spcPts val="0"/>
              </a:spcBef>
              <a:spcAft>
                <a:spcPts val="0"/>
              </a:spcAft>
              <a:buNone/>
            </a:pPr>
            <a:endParaRPr sz="1500">
              <a:latin typeface="Nunito Sans"/>
              <a:ea typeface="Nunito Sans"/>
              <a:cs typeface="Nunito Sans"/>
              <a:sym typeface="Nunito Sans"/>
            </a:endParaRPr>
          </a:p>
        </p:txBody>
      </p:sp>
      <p:sp>
        <p:nvSpPr>
          <p:cNvPr id="321" name="Google Shape;321;p43"/>
          <p:cNvSpPr/>
          <p:nvPr/>
        </p:nvSpPr>
        <p:spPr>
          <a:xfrm>
            <a:off x="1979586"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PREV BLOCK HASH</a:t>
            </a:r>
            <a:endParaRPr sz="1500">
              <a:latin typeface="Nunito Sans"/>
              <a:ea typeface="Nunito Sans"/>
              <a:cs typeface="Nunito Sans"/>
              <a:sym typeface="Nunito Sans"/>
            </a:endParaRPr>
          </a:p>
        </p:txBody>
      </p:sp>
      <p:sp>
        <p:nvSpPr>
          <p:cNvPr id="322" name="Google Shape;322;p43"/>
          <p:cNvSpPr/>
          <p:nvPr/>
        </p:nvSpPr>
        <p:spPr>
          <a:xfrm>
            <a:off x="4764339"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NONCE</a:t>
            </a:r>
            <a:endParaRPr sz="500"/>
          </a:p>
        </p:txBody>
      </p:sp>
      <p:sp>
        <p:nvSpPr>
          <p:cNvPr id="323" name="Google Shape;323;p43"/>
          <p:cNvSpPr/>
          <p:nvPr/>
        </p:nvSpPr>
        <p:spPr>
          <a:xfrm>
            <a:off x="3334706" y="2962524"/>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5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329" name="Google Shape;329;p44"/>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TEMPER-EVİDENT VERİTABANI</a:t>
            </a:r>
            <a:endParaRPr sz="2700" b="1">
              <a:latin typeface="Montserrat"/>
              <a:ea typeface="Montserrat"/>
              <a:cs typeface="Montserrat"/>
              <a:sym typeface="Montserrat"/>
            </a:endParaRPr>
          </a:p>
        </p:txBody>
      </p:sp>
      <p:sp>
        <p:nvSpPr>
          <p:cNvPr id="330" name="Google Shape;330;p44"/>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BLOCK HEADER</a:t>
            </a:r>
            <a:endParaRPr sz="1700">
              <a:solidFill>
                <a:srgbClr val="BFBFBF"/>
              </a:solidFill>
              <a:latin typeface="Proxima Nova"/>
              <a:ea typeface="Proxima Nova"/>
              <a:cs typeface="Proxima Nova"/>
              <a:sym typeface="Proxima Nova"/>
            </a:endParaRPr>
          </a:p>
        </p:txBody>
      </p:sp>
      <p:sp>
        <p:nvSpPr>
          <p:cNvPr id="331" name="Google Shape;331;p44"/>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332" name="Google Shape;332;p44"/>
          <p:cNvSpPr txBox="1"/>
          <p:nvPr/>
        </p:nvSpPr>
        <p:spPr>
          <a:xfrm>
            <a:off x="511249" y="4253325"/>
            <a:ext cx="81216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600">
                <a:latin typeface="Roboto Mono"/>
                <a:ea typeface="Roboto Mono"/>
                <a:cs typeface="Roboto Mono"/>
                <a:sym typeface="Roboto Mono"/>
              </a:rPr>
              <a:t>blockID = </a:t>
            </a:r>
            <a:r>
              <a:rPr lang="en" sz="1600" b="1">
                <a:latin typeface="Roboto Mono"/>
                <a:ea typeface="Roboto Mono"/>
                <a:cs typeface="Roboto Mono"/>
                <a:sym typeface="Roboto Mono"/>
              </a:rPr>
              <a:t>H(blockHeader)</a:t>
            </a:r>
            <a:r>
              <a:rPr lang="en" sz="1600">
                <a:latin typeface="Roboto Mono"/>
                <a:ea typeface="Roboto Mono"/>
                <a:cs typeface="Roboto Mono"/>
                <a:sym typeface="Roboto Mono"/>
              </a:rPr>
              <a:t> = H(prevBlockHash || merkleRoot || nonce)</a:t>
            </a:r>
            <a:endParaRPr sz="1600">
              <a:latin typeface="Roboto Mono"/>
              <a:ea typeface="Roboto Mono"/>
              <a:cs typeface="Roboto Mono"/>
              <a:sym typeface="Roboto Mono"/>
            </a:endParaRPr>
          </a:p>
        </p:txBody>
      </p:sp>
      <p:sp>
        <p:nvSpPr>
          <p:cNvPr id="333" name="Google Shape;333;p44"/>
          <p:cNvSpPr/>
          <p:nvPr/>
        </p:nvSpPr>
        <p:spPr>
          <a:xfrm>
            <a:off x="1666887" y="1276040"/>
            <a:ext cx="5810100" cy="28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dirty="0">
                <a:highlight>
                  <a:schemeClr val="accent2"/>
                </a:highlight>
                <a:latin typeface="Nunito Sans"/>
                <a:ea typeface="Nunito Sans"/>
                <a:cs typeface="Nunito Sans"/>
                <a:sym typeface="Nunito Sans"/>
              </a:rPr>
              <a:t>BLOCK HEADER</a:t>
            </a:r>
            <a:endParaRPr sz="1500" dirty="0">
              <a:highlight>
                <a:schemeClr val="accent2"/>
              </a:highlight>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ctr" rtl="0">
              <a:spcBef>
                <a:spcPts val="0"/>
              </a:spcBef>
              <a:spcAft>
                <a:spcPts val="0"/>
              </a:spcAft>
              <a:buNone/>
            </a:pPr>
            <a:endParaRPr sz="1500" dirty="0">
              <a:latin typeface="Nunito Sans"/>
              <a:ea typeface="Nunito Sans"/>
              <a:cs typeface="Nunito Sans"/>
              <a:sym typeface="Nunito Sans"/>
            </a:endParaRPr>
          </a:p>
          <a:p>
            <a:pPr marL="0" lvl="0" indent="0" algn="l" rtl="0">
              <a:spcBef>
                <a:spcPts val="0"/>
              </a:spcBef>
              <a:spcAft>
                <a:spcPts val="0"/>
              </a:spcAft>
              <a:buNone/>
            </a:pPr>
            <a:endParaRPr sz="1500" dirty="0">
              <a:latin typeface="Nunito Sans"/>
              <a:ea typeface="Nunito Sans"/>
              <a:cs typeface="Nunito Sans"/>
              <a:sym typeface="Nunito Sans"/>
            </a:endParaRPr>
          </a:p>
        </p:txBody>
      </p:sp>
      <p:sp>
        <p:nvSpPr>
          <p:cNvPr id="334" name="Google Shape;334;p44"/>
          <p:cNvSpPr/>
          <p:nvPr/>
        </p:nvSpPr>
        <p:spPr>
          <a:xfrm>
            <a:off x="1979586"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PREV BLOCK HASH</a:t>
            </a:r>
            <a:endParaRPr sz="1500">
              <a:latin typeface="Nunito Sans"/>
              <a:ea typeface="Nunito Sans"/>
              <a:cs typeface="Nunito Sans"/>
              <a:sym typeface="Nunito Sans"/>
            </a:endParaRPr>
          </a:p>
        </p:txBody>
      </p:sp>
      <p:sp>
        <p:nvSpPr>
          <p:cNvPr id="335" name="Google Shape;335;p44"/>
          <p:cNvSpPr/>
          <p:nvPr/>
        </p:nvSpPr>
        <p:spPr>
          <a:xfrm>
            <a:off x="4764339"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NONCE</a:t>
            </a:r>
            <a:endParaRPr sz="500"/>
          </a:p>
        </p:txBody>
      </p:sp>
      <p:sp>
        <p:nvSpPr>
          <p:cNvPr id="336" name="Google Shape;336;p44"/>
          <p:cNvSpPr/>
          <p:nvPr/>
        </p:nvSpPr>
        <p:spPr>
          <a:xfrm>
            <a:off x="3334706" y="2962524"/>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5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p:nvPr/>
        </p:nvSpPr>
        <p:spPr>
          <a:xfrm>
            <a:off x="3901094" y="4006134"/>
            <a:ext cx="406500" cy="406500"/>
          </a:xfrm>
          <a:prstGeom prst="ellipse">
            <a:avLst/>
          </a:prstGeom>
          <a:solidFill>
            <a:schemeClr val="accent5"/>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cxnSp>
        <p:nvCxnSpPr>
          <p:cNvPr id="138" name="Google Shape;138;p30"/>
          <p:cNvCxnSpPr/>
          <p:nvPr/>
        </p:nvCxnSpPr>
        <p:spPr>
          <a:xfrm>
            <a:off x="4567940" y="1301045"/>
            <a:ext cx="0" cy="2949000"/>
          </a:xfrm>
          <a:prstGeom prst="straightConnector1">
            <a:avLst/>
          </a:prstGeom>
          <a:noFill/>
          <a:ln w="215900" cap="flat" cmpd="sng">
            <a:solidFill>
              <a:srgbClr val="F2F2F2"/>
            </a:solidFill>
            <a:prstDash val="solid"/>
            <a:miter lim="8000"/>
            <a:headEnd type="none" w="sm" len="sm"/>
            <a:tailEnd type="none" w="sm" len="sm"/>
          </a:ln>
        </p:spPr>
      </p:cxnSp>
      <p:sp>
        <p:nvSpPr>
          <p:cNvPr id="139" name="Google Shape;139;p30"/>
          <p:cNvSpPr txBox="1"/>
          <p:nvPr/>
        </p:nvSpPr>
        <p:spPr>
          <a:xfrm>
            <a:off x="3945415" y="4030770"/>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5</a:t>
            </a:r>
            <a:endParaRPr sz="500"/>
          </a:p>
        </p:txBody>
      </p:sp>
      <p:sp>
        <p:nvSpPr>
          <p:cNvPr id="140" name="Google Shape;140;p30"/>
          <p:cNvSpPr txBox="1"/>
          <p:nvPr/>
        </p:nvSpPr>
        <p:spPr>
          <a:xfrm>
            <a:off x="4807600" y="4105200"/>
            <a:ext cx="1888200" cy="2079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P2PKH &amp; P2SH</a:t>
            </a:r>
            <a:endParaRPr sz="500"/>
          </a:p>
        </p:txBody>
      </p:sp>
      <p:sp>
        <p:nvSpPr>
          <p:cNvPr id="141" name="Google Shape;141;p30"/>
          <p:cNvSpPr/>
          <p:nvPr/>
        </p:nvSpPr>
        <p:spPr>
          <a:xfrm rot="5400000">
            <a:off x="4523082" y="4137848"/>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42" name="Google Shape;142;p30"/>
          <p:cNvSpPr/>
          <p:nvPr/>
        </p:nvSpPr>
        <p:spPr>
          <a:xfrm>
            <a:off x="3901094" y="1123190"/>
            <a:ext cx="406500" cy="406500"/>
          </a:xfrm>
          <a:prstGeom prst="ellipse">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43" name="Google Shape;143;p30"/>
          <p:cNvSpPr txBox="1"/>
          <p:nvPr/>
        </p:nvSpPr>
        <p:spPr>
          <a:xfrm>
            <a:off x="4807600" y="1222250"/>
            <a:ext cx="1888200" cy="2079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KRİPTOGRAFİK HASH FONKSİYONLARI</a:t>
            </a:r>
            <a:endParaRPr sz="500"/>
          </a:p>
        </p:txBody>
      </p:sp>
      <p:sp>
        <p:nvSpPr>
          <p:cNvPr id="144" name="Google Shape;144;p30"/>
          <p:cNvSpPr txBox="1"/>
          <p:nvPr/>
        </p:nvSpPr>
        <p:spPr>
          <a:xfrm>
            <a:off x="3953780" y="1156189"/>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1</a:t>
            </a:r>
            <a:endParaRPr sz="500"/>
          </a:p>
        </p:txBody>
      </p:sp>
      <p:sp>
        <p:nvSpPr>
          <p:cNvPr id="145" name="Google Shape;145;p30"/>
          <p:cNvSpPr/>
          <p:nvPr/>
        </p:nvSpPr>
        <p:spPr>
          <a:xfrm rot="5400000">
            <a:off x="4523082" y="1254905"/>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46" name="Google Shape;146;p30"/>
          <p:cNvSpPr/>
          <p:nvPr/>
        </p:nvSpPr>
        <p:spPr>
          <a:xfrm>
            <a:off x="3901094" y="3284842"/>
            <a:ext cx="406500" cy="406500"/>
          </a:xfrm>
          <a:prstGeom prst="ellipse">
            <a:avLst/>
          </a:prstGeom>
          <a:solidFill>
            <a:schemeClr val="accent4"/>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47" name="Google Shape;147;p30"/>
          <p:cNvSpPr txBox="1"/>
          <p:nvPr/>
        </p:nvSpPr>
        <p:spPr>
          <a:xfrm>
            <a:off x="3945415" y="3309478"/>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4</a:t>
            </a:r>
            <a:endParaRPr sz="500"/>
          </a:p>
        </p:txBody>
      </p:sp>
      <p:sp>
        <p:nvSpPr>
          <p:cNvPr id="148" name="Google Shape;148;p30"/>
          <p:cNvSpPr txBox="1"/>
          <p:nvPr/>
        </p:nvSpPr>
        <p:spPr>
          <a:xfrm>
            <a:off x="4807600" y="3383925"/>
            <a:ext cx="1888200" cy="2079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BITCOIN KOMUT DİZİSİ (SCRIPT)</a:t>
            </a:r>
            <a:endParaRPr sz="500">
              <a:solidFill>
                <a:schemeClr val="dk2"/>
              </a:solidFill>
            </a:endParaRPr>
          </a:p>
        </p:txBody>
      </p:sp>
      <p:sp>
        <p:nvSpPr>
          <p:cNvPr id="149" name="Google Shape;149;p30"/>
          <p:cNvSpPr/>
          <p:nvPr/>
        </p:nvSpPr>
        <p:spPr>
          <a:xfrm rot="5400000">
            <a:off x="4523082" y="3416557"/>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50" name="Google Shape;150;p30"/>
          <p:cNvSpPr/>
          <p:nvPr/>
        </p:nvSpPr>
        <p:spPr>
          <a:xfrm>
            <a:off x="3901094" y="2563550"/>
            <a:ext cx="406500" cy="406500"/>
          </a:xfrm>
          <a:prstGeom prst="ellipse">
            <a:avLst/>
          </a:prstGeom>
          <a:solidFill>
            <a:schemeClr val="accent3"/>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51" name="Google Shape;151;p30"/>
          <p:cNvSpPr txBox="1"/>
          <p:nvPr/>
        </p:nvSpPr>
        <p:spPr>
          <a:xfrm>
            <a:off x="3945415" y="2588186"/>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3</a:t>
            </a:r>
            <a:endParaRPr sz="500"/>
          </a:p>
        </p:txBody>
      </p:sp>
      <p:sp>
        <p:nvSpPr>
          <p:cNvPr id="152" name="Google Shape;152;p30"/>
          <p:cNvSpPr txBox="1"/>
          <p:nvPr/>
        </p:nvSpPr>
        <p:spPr>
          <a:xfrm>
            <a:off x="4807600" y="2662625"/>
            <a:ext cx="1888200" cy="2079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chemeClr val="dk2"/>
              </a:buClr>
              <a:buSzPts val="400"/>
              <a:buFont typeface="Arial"/>
              <a:buNone/>
            </a:pPr>
            <a:r>
              <a:rPr lang="en" sz="1100" b="1">
                <a:solidFill>
                  <a:schemeClr val="dk2"/>
                </a:solidFill>
                <a:latin typeface="Montserrat"/>
                <a:ea typeface="Montserrat"/>
                <a:cs typeface="Montserrat"/>
                <a:sym typeface="Montserrat"/>
              </a:rPr>
              <a:t>SIGS, ECDSA,  ADRESLER</a:t>
            </a:r>
            <a:endParaRPr sz="1100" b="1">
              <a:solidFill>
                <a:schemeClr val="dk2"/>
              </a:solidFill>
              <a:latin typeface="Montserrat"/>
              <a:ea typeface="Montserrat"/>
              <a:cs typeface="Montserrat"/>
              <a:sym typeface="Montserrat"/>
            </a:endParaRPr>
          </a:p>
        </p:txBody>
      </p:sp>
      <p:sp>
        <p:nvSpPr>
          <p:cNvPr id="153" name="Google Shape;153;p30"/>
          <p:cNvSpPr/>
          <p:nvPr/>
        </p:nvSpPr>
        <p:spPr>
          <a:xfrm rot="5400000">
            <a:off x="4523082" y="2695264"/>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54" name="Google Shape;154;p30"/>
          <p:cNvSpPr/>
          <p:nvPr/>
        </p:nvSpPr>
        <p:spPr>
          <a:xfrm>
            <a:off x="3901094" y="1842258"/>
            <a:ext cx="406500" cy="406500"/>
          </a:xfrm>
          <a:prstGeom prst="ellipse">
            <a:avLst/>
          </a:prstGeom>
          <a:solidFill>
            <a:schemeClr val="accen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55" name="Google Shape;155;p30"/>
          <p:cNvSpPr txBox="1"/>
          <p:nvPr/>
        </p:nvSpPr>
        <p:spPr>
          <a:xfrm>
            <a:off x="3945415" y="1866894"/>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2</a:t>
            </a:r>
            <a:endParaRPr sz="500"/>
          </a:p>
        </p:txBody>
      </p:sp>
      <p:sp>
        <p:nvSpPr>
          <p:cNvPr id="156" name="Google Shape;156;p30"/>
          <p:cNvSpPr txBox="1"/>
          <p:nvPr/>
        </p:nvSpPr>
        <p:spPr>
          <a:xfrm>
            <a:off x="4807600" y="1941325"/>
            <a:ext cx="1888200" cy="1653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BELİRGİN (TAMPER-EVIDENT) VERİTABANI </a:t>
            </a:r>
            <a:endParaRPr sz="500"/>
          </a:p>
        </p:txBody>
      </p:sp>
      <p:sp>
        <p:nvSpPr>
          <p:cNvPr id="157" name="Google Shape;157;p30"/>
          <p:cNvSpPr/>
          <p:nvPr/>
        </p:nvSpPr>
        <p:spPr>
          <a:xfrm rot="5400000">
            <a:off x="4523082" y="1973973"/>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58" name="Google Shape;158;p30"/>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KONUYA GENEL BAKIŞ</a:t>
            </a:r>
            <a:endParaRPr sz="2700" b="1">
              <a:latin typeface="Montserrat"/>
              <a:ea typeface="Montserrat"/>
              <a:cs typeface="Montserrat"/>
              <a:sym typeface="Montserrat"/>
            </a:endParaRPr>
          </a:p>
        </p:txBody>
      </p:sp>
      <p:sp>
        <p:nvSpPr>
          <p:cNvPr id="159" name="Google Shape;159;p30"/>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342" name="Google Shape;342;p4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A TAMPER-EVIDENT DATABASE</a:t>
            </a:r>
            <a:endParaRPr sz="2700" b="1">
              <a:latin typeface="Montserrat"/>
              <a:ea typeface="Montserrat"/>
              <a:cs typeface="Montserrat"/>
              <a:sym typeface="Montserrat"/>
            </a:endParaRPr>
          </a:p>
        </p:txBody>
      </p:sp>
      <p:sp>
        <p:nvSpPr>
          <p:cNvPr id="343" name="Google Shape;343;p45"/>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MERKLE ROOT</a:t>
            </a:r>
            <a:endParaRPr sz="1700">
              <a:solidFill>
                <a:srgbClr val="BFBFBF"/>
              </a:solidFill>
              <a:latin typeface="Proxima Nova"/>
              <a:ea typeface="Proxima Nova"/>
              <a:cs typeface="Proxima Nova"/>
              <a:sym typeface="Proxima Nova"/>
            </a:endParaRPr>
          </a:p>
        </p:txBody>
      </p:sp>
      <p:sp>
        <p:nvSpPr>
          <p:cNvPr id="344" name="Google Shape;344;p45"/>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345" name="Google Shape;345;p45"/>
          <p:cNvSpPr/>
          <p:nvPr/>
        </p:nvSpPr>
        <p:spPr>
          <a:xfrm>
            <a:off x="1666887" y="1276040"/>
            <a:ext cx="5810100" cy="28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BLOCK HEADER</a:t>
            </a: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l" rtl="0">
              <a:spcBef>
                <a:spcPts val="0"/>
              </a:spcBef>
              <a:spcAft>
                <a:spcPts val="0"/>
              </a:spcAft>
              <a:buNone/>
            </a:pPr>
            <a:endParaRPr sz="1500">
              <a:latin typeface="Nunito Sans"/>
              <a:ea typeface="Nunito Sans"/>
              <a:cs typeface="Nunito Sans"/>
              <a:sym typeface="Nunito Sans"/>
            </a:endParaRPr>
          </a:p>
        </p:txBody>
      </p:sp>
      <p:sp>
        <p:nvSpPr>
          <p:cNvPr id="346" name="Google Shape;346;p45"/>
          <p:cNvSpPr/>
          <p:nvPr/>
        </p:nvSpPr>
        <p:spPr>
          <a:xfrm>
            <a:off x="1979586"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PREV BLOCK HASH</a:t>
            </a:r>
            <a:endParaRPr sz="1500">
              <a:latin typeface="Nunito Sans"/>
              <a:ea typeface="Nunito Sans"/>
              <a:cs typeface="Nunito Sans"/>
              <a:sym typeface="Nunito Sans"/>
            </a:endParaRPr>
          </a:p>
        </p:txBody>
      </p:sp>
      <p:sp>
        <p:nvSpPr>
          <p:cNvPr id="347" name="Google Shape;347;p45"/>
          <p:cNvSpPr/>
          <p:nvPr/>
        </p:nvSpPr>
        <p:spPr>
          <a:xfrm>
            <a:off x="4764339"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NONCE</a:t>
            </a:r>
            <a:endParaRPr sz="500"/>
          </a:p>
        </p:txBody>
      </p:sp>
      <p:sp>
        <p:nvSpPr>
          <p:cNvPr id="348" name="Google Shape;348;p45"/>
          <p:cNvSpPr/>
          <p:nvPr/>
        </p:nvSpPr>
        <p:spPr>
          <a:xfrm>
            <a:off x="3334706" y="2962524"/>
            <a:ext cx="2474700" cy="778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5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538480" y="1168053"/>
            <a:ext cx="8219440" cy="954107"/>
          </a:xfrm>
          <a:prstGeom prst="rect">
            <a:avLst/>
          </a:prstGeom>
        </p:spPr>
        <p:txBody>
          <a:bodyPr wrap="square">
            <a:spAutoFit/>
          </a:bodyPr>
          <a:lstStyle/>
          <a:p>
            <a:pPr algn="just"/>
            <a:r>
              <a:rPr lang="tr-TR" dirty="0" err="1">
                <a:solidFill>
                  <a:schemeClr val="bg1"/>
                </a:solidFill>
                <a:latin typeface="Arial" panose="020B0604020202020204" pitchFamily="34" charset="0"/>
              </a:rPr>
              <a:t>Kriptografi</a:t>
            </a:r>
            <a:r>
              <a:rPr lang="tr-TR" dirty="0">
                <a:solidFill>
                  <a:schemeClr val="bg1"/>
                </a:solidFill>
                <a:latin typeface="Arial" panose="020B0604020202020204" pitchFamily="34" charset="0"/>
              </a:rPr>
              <a:t> ve bilgisayar bilimlerinde, </a:t>
            </a:r>
            <a:r>
              <a:rPr lang="tr-TR" b="1" dirty="0" err="1">
                <a:solidFill>
                  <a:schemeClr val="bg1"/>
                </a:solidFill>
                <a:latin typeface="Arial" panose="020B0604020202020204" pitchFamily="34" charset="0"/>
              </a:rPr>
              <a:t>Hash</a:t>
            </a:r>
            <a:r>
              <a:rPr lang="tr-TR" b="1" dirty="0">
                <a:solidFill>
                  <a:schemeClr val="bg1"/>
                </a:solidFill>
                <a:latin typeface="Arial" panose="020B0604020202020204" pitchFamily="34" charset="0"/>
              </a:rPr>
              <a:t> ağacı</a:t>
            </a:r>
            <a:r>
              <a:rPr lang="tr-TR" dirty="0">
                <a:solidFill>
                  <a:schemeClr val="bg1"/>
                </a:solidFill>
                <a:latin typeface="Arial" panose="020B0604020202020204" pitchFamily="34" charset="0"/>
              </a:rPr>
              <a:t> ya da </a:t>
            </a:r>
            <a:r>
              <a:rPr lang="tr-TR" b="1" dirty="0" err="1">
                <a:solidFill>
                  <a:schemeClr val="bg1"/>
                </a:solidFill>
                <a:latin typeface="Arial" panose="020B0604020202020204" pitchFamily="34" charset="0"/>
              </a:rPr>
              <a:t>Merkle</a:t>
            </a:r>
            <a:r>
              <a:rPr lang="tr-TR" b="1" dirty="0">
                <a:solidFill>
                  <a:schemeClr val="bg1"/>
                </a:solidFill>
                <a:latin typeface="Arial" panose="020B0604020202020204" pitchFamily="34" charset="0"/>
              </a:rPr>
              <a:t> ağacı</a:t>
            </a:r>
            <a:r>
              <a:rPr lang="tr-TR" dirty="0">
                <a:solidFill>
                  <a:schemeClr val="bg1"/>
                </a:solidFill>
                <a:latin typeface="Arial" panose="020B0604020202020204" pitchFamily="34" charset="0"/>
              </a:rPr>
              <a:t>nda her yaprak düğümü veri blokunun özet değerini, her yaprak olmayan düğüm ise kendi alt düğümlerinin </a:t>
            </a:r>
            <a:r>
              <a:rPr lang="tr-TR" dirty="0" err="1">
                <a:solidFill>
                  <a:schemeClr val="bg1"/>
                </a:solidFill>
                <a:latin typeface="Arial" panose="020B0604020202020204" pitchFamily="34" charset="0"/>
              </a:rPr>
              <a:t>kriptografik</a:t>
            </a:r>
            <a:r>
              <a:rPr lang="tr-TR" dirty="0">
                <a:solidFill>
                  <a:schemeClr val="bg1"/>
                </a:solidFill>
                <a:latin typeface="Arial" panose="020B0604020202020204" pitchFamily="34" charset="0"/>
              </a:rPr>
              <a:t> özet değerlerini içerir. </a:t>
            </a:r>
            <a:r>
              <a:rPr lang="tr-TR" dirty="0" err="1">
                <a:solidFill>
                  <a:schemeClr val="bg1"/>
                </a:solidFill>
                <a:latin typeface="Arial" panose="020B0604020202020204" pitchFamily="34" charset="0"/>
              </a:rPr>
              <a:t>Merkle</a:t>
            </a:r>
            <a:r>
              <a:rPr lang="tr-TR" dirty="0">
                <a:solidFill>
                  <a:schemeClr val="bg1"/>
                </a:solidFill>
                <a:latin typeface="Arial" panose="020B0604020202020204" pitchFamily="34" charset="0"/>
              </a:rPr>
              <a:t> ağacı büyük veri yapılarının verimli ve güvenli bir şekilde doğrulanmasını sağlar. </a:t>
            </a:r>
            <a:endParaRPr lang="tr-TR" dirty="0">
              <a:solidFill>
                <a:schemeClr val="bg1"/>
              </a:solidFill>
            </a:endParaRPr>
          </a:p>
        </p:txBody>
      </p:sp>
      <p:pic>
        <p:nvPicPr>
          <p:cNvPr id="9220" name="Picture 4" descr="Bitcoin et les arbres de Merk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 y="2461278"/>
            <a:ext cx="2540000" cy="226343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Merkel Tree in Java. A Merkle tree is a data structure that… | by Vinay  Prabhu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719" y="2424743"/>
            <a:ext cx="3825875" cy="229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4668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6"/>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354" name="Google Shape;354;p46"/>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dirty="0">
                <a:solidFill>
                  <a:schemeClr val="lt1"/>
                </a:solidFill>
                <a:latin typeface="Montserrat"/>
                <a:ea typeface="Montserrat"/>
                <a:cs typeface="Montserrat"/>
                <a:sym typeface="Montserrat"/>
              </a:rPr>
              <a:t>TAMPER-EVIDENT VERİTABANI</a:t>
            </a:r>
            <a:endParaRPr sz="2700" b="1" dirty="0">
              <a:latin typeface="Montserrat"/>
              <a:ea typeface="Montserrat"/>
              <a:cs typeface="Montserrat"/>
              <a:sym typeface="Montserrat"/>
            </a:endParaRPr>
          </a:p>
        </p:txBody>
      </p:sp>
      <p:sp>
        <p:nvSpPr>
          <p:cNvPr id="355" name="Google Shape;355;p46"/>
          <p:cNvSpPr txBox="1"/>
          <p:nvPr/>
        </p:nvSpPr>
        <p:spPr>
          <a:xfrm>
            <a:off x="1097058" y="661106"/>
            <a:ext cx="47124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chemeClr val="dk2"/>
              </a:buClr>
              <a:buSzPts val="400"/>
              <a:buFont typeface="Arial"/>
              <a:buNone/>
            </a:pPr>
            <a:r>
              <a:rPr lang="en" sz="1700" b="1">
                <a:solidFill>
                  <a:schemeClr val="accent2"/>
                </a:solidFill>
                <a:latin typeface="Proxima Nova"/>
                <a:ea typeface="Proxima Nova"/>
                <a:cs typeface="Proxima Nova"/>
                <a:sym typeface="Proxima Nova"/>
              </a:rPr>
              <a:t>MERKLE TREE</a:t>
            </a:r>
            <a:endParaRPr sz="1700" b="1">
              <a:solidFill>
                <a:srgbClr val="BFBFBF"/>
              </a:solidFill>
              <a:latin typeface="Proxima Nova"/>
              <a:ea typeface="Proxima Nova"/>
              <a:cs typeface="Proxima Nova"/>
              <a:sym typeface="Proxima Nova"/>
            </a:endParaRPr>
          </a:p>
        </p:txBody>
      </p:sp>
      <p:sp>
        <p:nvSpPr>
          <p:cNvPr id="356" name="Google Shape;356;p46"/>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357" name="Google Shape;357;p46"/>
          <p:cNvSpPr/>
          <p:nvPr/>
        </p:nvSpPr>
        <p:spPr>
          <a:xfrm>
            <a:off x="3334687" y="1186543"/>
            <a:ext cx="2474700" cy="778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MERKLE ROOT</a:t>
            </a:r>
            <a:endParaRPr sz="1500">
              <a:latin typeface="Nunito Sans"/>
              <a:ea typeface="Nunito Sans"/>
              <a:cs typeface="Nunito Sans"/>
              <a:sym typeface="Nunito Sans"/>
            </a:endParaRPr>
          </a:p>
          <a:p>
            <a:pPr marL="0" lvl="0" indent="0" algn="ctr" rtl="0">
              <a:spcBef>
                <a:spcPts val="0"/>
              </a:spcBef>
              <a:spcAft>
                <a:spcPts val="0"/>
              </a:spcAft>
              <a:buNone/>
            </a:pPr>
            <a:r>
              <a:rPr lang="en" sz="1500">
                <a:latin typeface="Nunito Sans"/>
                <a:ea typeface="Nunito Sans"/>
                <a:cs typeface="Nunito Sans"/>
                <a:sym typeface="Nunito Sans"/>
              </a:rPr>
              <a:t>= H(E || F)</a:t>
            </a:r>
            <a:endParaRPr sz="1500">
              <a:latin typeface="Nunito Sans"/>
              <a:ea typeface="Nunito Sans"/>
              <a:cs typeface="Nunito Sans"/>
              <a:sym typeface="Nunito Sans"/>
            </a:endParaRPr>
          </a:p>
        </p:txBody>
      </p:sp>
      <p:sp>
        <p:nvSpPr>
          <p:cNvPr id="358" name="Google Shape;358;p46"/>
          <p:cNvSpPr/>
          <p:nvPr/>
        </p:nvSpPr>
        <p:spPr>
          <a:xfrm>
            <a:off x="5809317" y="2370654"/>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F = H(C || D)</a:t>
            </a:r>
            <a:endParaRPr sz="500"/>
          </a:p>
        </p:txBody>
      </p:sp>
      <p:sp>
        <p:nvSpPr>
          <p:cNvPr id="359" name="Google Shape;359;p46"/>
          <p:cNvSpPr/>
          <p:nvPr/>
        </p:nvSpPr>
        <p:spPr>
          <a:xfrm>
            <a:off x="6875476"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D = H(TX</a:t>
            </a:r>
            <a:r>
              <a:rPr lang="en" sz="1500" baseline="-25000">
                <a:solidFill>
                  <a:schemeClr val="dk2"/>
                </a:solidFill>
                <a:latin typeface="Nunito Sans"/>
                <a:ea typeface="Nunito Sans"/>
                <a:cs typeface="Nunito Sans"/>
                <a:sym typeface="Nunito Sans"/>
              </a:rPr>
              <a:t>4</a:t>
            </a:r>
            <a:r>
              <a:rPr lang="en" sz="1500">
                <a:solidFill>
                  <a:schemeClr val="dk2"/>
                </a:solidFill>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360" name="Google Shape;360;p46"/>
          <p:cNvSpPr/>
          <p:nvPr/>
        </p:nvSpPr>
        <p:spPr>
          <a:xfrm>
            <a:off x="6875476" y="3968886"/>
            <a:ext cx="1874100" cy="3762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400"/>
              <a:buFont typeface="Arial"/>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4</a:t>
            </a:r>
            <a:endParaRPr sz="500"/>
          </a:p>
        </p:txBody>
      </p:sp>
      <p:sp>
        <p:nvSpPr>
          <p:cNvPr id="361" name="Google Shape;361;p46"/>
          <p:cNvSpPr/>
          <p:nvPr/>
        </p:nvSpPr>
        <p:spPr>
          <a:xfrm>
            <a:off x="4773044"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C = H(TX</a:t>
            </a:r>
            <a:r>
              <a:rPr lang="en" sz="1500" baseline="-25000">
                <a:latin typeface="Nunito Sans"/>
                <a:ea typeface="Nunito Sans"/>
                <a:cs typeface="Nunito Sans"/>
                <a:sym typeface="Nunito Sans"/>
              </a:rPr>
              <a:t>3</a:t>
            </a:r>
            <a:r>
              <a:rPr lang="en" sz="1500">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362" name="Google Shape;362;p46"/>
          <p:cNvSpPr/>
          <p:nvPr/>
        </p:nvSpPr>
        <p:spPr>
          <a:xfrm>
            <a:off x="4773044" y="3968886"/>
            <a:ext cx="1874100" cy="3762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TX</a:t>
            </a:r>
            <a:r>
              <a:rPr lang="en" sz="1500" baseline="-25000">
                <a:latin typeface="Nunito Sans"/>
                <a:ea typeface="Nunito Sans"/>
                <a:cs typeface="Nunito Sans"/>
                <a:sym typeface="Nunito Sans"/>
              </a:rPr>
              <a:t>3</a:t>
            </a:r>
            <a:endParaRPr sz="500"/>
          </a:p>
        </p:txBody>
      </p:sp>
      <p:sp>
        <p:nvSpPr>
          <p:cNvPr id="363" name="Google Shape;363;p46"/>
          <p:cNvSpPr/>
          <p:nvPr/>
        </p:nvSpPr>
        <p:spPr>
          <a:xfrm>
            <a:off x="1604453" y="2370654"/>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E = H(A || B)</a:t>
            </a:r>
            <a:endParaRPr sz="500"/>
          </a:p>
        </p:txBody>
      </p:sp>
      <p:sp>
        <p:nvSpPr>
          <p:cNvPr id="364" name="Google Shape;364;p46"/>
          <p:cNvSpPr/>
          <p:nvPr/>
        </p:nvSpPr>
        <p:spPr>
          <a:xfrm>
            <a:off x="2670612"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r>
              <a:rPr lang="en" sz="1500">
                <a:solidFill>
                  <a:schemeClr val="dk2"/>
                </a:solidFill>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365" name="Google Shape;365;p46"/>
          <p:cNvSpPr/>
          <p:nvPr/>
        </p:nvSpPr>
        <p:spPr>
          <a:xfrm>
            <a:off x="2670612" y="3968886"/>
            <a:ext cx="1874100" cy="3762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400"/>
              <a:buFont typeface="Arial"/>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endParaRPr sz="500"/>
          </a:p>
        </p:txBody>
      </p:sp>
      <p:sp>
        <p:nvSpPr>
          <p:cNvPr id="366" name="Google Shape;366;p46"/>
          <p:cNvSpPr/>
          <p:nvPr/>
        </p:nvSpPr>
        <p:spPr>
          <a:xfrm>
            <a:off x="568180"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A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r>
              <a:rPr lang="en" sz="1500">
                <a:solidFill>
                  <a:schemeClr val="dk2"/>
                </a:solidFill>
                <a:latin typeface="Nunito Sans"/>
                <a:ea typeface="Nunito Sans"/>
                <a:cs typeface="Nunito Sans"/>
                <a:sym typeface="Nunito Sans"/>
              </a:rPr>
              <a:t>)</a:t>
            </a:r>
            <a:endParaRPr sz="500"/>
          </a:p>
        </p:txBody>
      </p:sp>
      <p:sp>
        <p:nvSpPr>
          <p:cNvPr id="367" name="Google Shape;367;p46"/>
          <p:cNvSpPr/>
          <p:nvPr/>
        </p:nvSpPr>
        <p:spPr>
          <a:xfrm>
            <a:off x="568180" y="3968886"/>
            <a:ext cx="1874100" cy="3762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400"/>
              <a:buFont typeface="Arial"/>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endParaRPr sz="500"/>
          </a:p>
        </p:txBody>
      </p:sp>
      <p:cxnSp>
        <p:nvCxnSpPr>
          <p:cNvPr id="368" name="Google Shape;368;p46"/>
          <p:cNvCxnSpPr>
            <a:stCxn id="367" idx="0"/>
            <a:endCxn id="366" idx="2"/>
          </p:cNvCxnSpPr>
          <p:nvPr/>
        </p:nvCxnSpPr>
        <p:spPr>
          <a:xfrm rot="10800000">
            <a:off x="1505230"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369" name="Google Shape;369;p46"/>
          <p:cNvCxnSpPr>
            <a:stCxn id="365" idx="0"/>
            <a:endCxn id="364" idx="2"/>
          </p:cNvCxnSpPr>
          <p:nvPr/>
        </p:nvCxnSpPr>
        <p:spPr>
          <a:xfrm rot="10800000">
            <a:off x="3607662"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370" name="Google Shape;370;p46"/>
          <p:cNvCxnSpPr>
            <a:stCxn id="362" idx="0"/>
            <a:endCxn id="361" idx="2"/>
          </p:cNvCxnSpPr>
          <p:nvPr/>
        </p:nvCxnSpPr>
        <p:spPr>
          <a:xfrm rot="10800000">
            <a:off x="5710094"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371" name="Google Shape;371;p46"/>
          <p:cNvCxnSpPr>
            <a:stCxn id="360" idx="0"/>
            <a:endCxn id="359" idx="2"/>
          </p:cNvCxnSpPr>
          <p:nvPr/>
        </p:nvCxnSpPr>
        <p:spPr>
          <a:xfrm rot="10800000">
            <a:off x="7812526"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372" name="Google Shape;372;p46"/>
          <p:cNvCxnSpPr>
            <a:stCxn id="366" idx="0"/>
            <a:endCxn id="363" idx="2"/>
          </p:cNvCxnSpPr>
          <p:nvPr/>
        </p:nvCxnSpPr>
        <p:spPr>
          <a:xfrm rot="10800000" flipH="1">
            <a:off x="1505230" y="2746798"/>
            <a:ext cx="1036200" cy="530100"/>
          </a:xfrm>
          <a:prstGeom prst="straightConnector1">
            <a:avLst/>
          </a:prstGeom>
          <a:noFill/>
          <a:ln w="9525" cap="flat" cmpd="sng">
            <a:solidFill>
              <a:srgbClr val="FFFFFF"/>
            </a:solidFill>
            <a:prstDash val="solid"/>
            <a:round/>
            <a:headEnd type="none" w="med" len="med"/>
            <a:tailEnd type="triangle" w="med" len="med"/>
          </a:ln>
        </p:spPr>
      </p:cxnSp>
      <p:cxnSp>
        <p:nvCxnSpPr>
          <p:cNvPr id="373" name="Google Shape;373;p46"/>
          <p:cNvCxnSpPr>
            <a:stCxn id="364" idx="0"/>
            <a:endCxn id="363" idx="2"/>
          </p:cNvCxnSpPr>
          <p:nvPr/>
        </p:nvCxnSpPr>
        <p:spPr>
          <a:xfrm rot="10800000">
            <a:off x="2541462" y="2746798"/>
            <a:ext cx="1066200" cy="530100"/>
          </a:xfrm>
          <a:prstGeom prst="straightConnector1">
            <a:avLst/>
          </a:prstGeom>
          <a:noFill/>
          <a:ln w="9525" cap="flat" cmpd="sng">
            <a:solidFill>
              <a:srgbClr val="FFFFFF"/>
            </a:solidFill>
            <a:prstDash val="solid"/>
            <a:round/>
            <a:headEnd type="none" w="med" len="med"/>
            <a:tailEnd type="triangle" w="med" len="med"/>
          </a:ln>
        </p:spPr>
      </p:cxnSp>
      <p:cxnSp>
        <p:nvCxnSpPr>
          <p:cNvPr id="374" name="Google Shape;374;p46"/>
          <p:cNvCxnSpPr>
            <a:stCxn id="361" idx="0"/>
            <a:endCxn id="358" idx="2"/>
          </p:cNvCxnSpPr>
          <p:nvPr/>
        </p:nvCxnSpPr>
        <p:spPr>
          <a:xfrm rot="10800000" flipH="1">
            <a:off x="5710094" y="2746798"/>
            <a:ext cx="1036200" cy="530100"/>
          </a:xfrm>
          <a:prstGeom prst="straightConnector1">
            <a:avLst/>
          </a:prstGeom>
          <a:noFill/>
          <a:ln w="9525" cap="flat" cmpd="sng">
            <a:solidFill>
              <a:srgbClr val="FFFFFF"/>
            </a:solidFill>
            <a:prstDash val="solid"/>
            <a:round/>
            <a:headEnd type="none" w="med" len="med"/>
            <a:tailEnd type="triangle" w="med" len="med"/>
          </a:ln>
        </p:spPr>
      </p:cxnSp>
      <p:cxnSp>
        <p:nvCxnSpPr>
          <p:cNvPr id="375" name="Google Shape;375;p46"/>
          <p:cNvCxnSpPr>
            <a:stCxn id="359" idx="0"/>
            <a:endCxn id="358" idx="2"/>
          </p:cNvCxnSpPr>
          <p:nvPr/>
        </p:nvCxnSpPr>
        <p:spPr>
          <a:xfrm rot="10800000">
            <a:off x="6746326" y="2746798"/>
            <a:ext cx="1066200" cy="530100"/>
          </a:xfrm>
          <a:prstGeom prst="straightConnector1">
            <a:avLst/>
          </a:prstGeom>
          <a:noFill/>
          <a:ln w="9525" cap="flat" cmpd="sng">
            <a:solidFill>
              <a:srgbClr val="FFFFFF"/>
            </a:solidFill>
            <a:prstDash val="solid"/>
            <a:round/>
            <a:headEnd type="none" w="med" len="med"/>
            <a:tailEnd type="triangle" w="med" len="med"/>
          </a:ln>
        </p:spPr>
      </p:cxnSp>
      <p:cxnSp>
        <p:nvCxnSpPr>
          <p:cNvPr id="376" name="Google Shape;376;p46"/>
          <p:cNvCxnSpPr>
            <a:stCxn id="363" idx="0"/>
            <a:endCxn id="357" idx="2"/>
          </p:cNvCxnSpPr>
          <p:nvPr/>
        </p:nvCxnSpPr>
        <p:spPr>
          <a:xfrm rot="10800000" flipH="1">
            <a:off x="2541503" y="1964754"/>
            <a:ext cx="2030400" cy="405900"/>
          </a:xfrm>
          <a:prstGeom prst="straightConnector1">
            <a:avLst/>
          </a:prstGeom>
          <a:noFill/>
          <a:ln w="9525" cap="flat" cmpd="sng">
            <a:solidFill>
              <a:srgbClr val="FFFFFF"/>
            </a:solidFill>
            <a:prstDash val="solid"/>
            <a:round/>
            <a:headEnd type="none" w="med" len="med"/>
            <a:tailEnd type="triangle" w="med" len="med"/>
          </a:ln>
        </p:spPr>
      </p:cxnSp>
      <p:cxnSp>
        <p:nvCxnSpPr>
          <p:cNvPr id="377" name="Google Shape;377;p46"/>
          <p:cNvCxnSpPr>
            <a:stCxn id="358" idx="0"/>
            <a:endCxn id="357" idx="2"/>
          </p:cNvCxnSpPr>
          <p:nvPr/>
        </p:nvCxnSpPr>
        <p:spPr>
          <a:xfrm rot="10800000">
            <a:off x="4571967" y="1964754"/>
            <a:ext cx="2174400" cy="405900"/>
          </a:xfrm>
          <a:prstGeom prst="straightConnector1">
            <a:avLst/>
          </a:prstGeom>
          <a:noFill/>
          <a:ln w="9525" cap="flat" cmpd="sng">
            <a:solidFill>
              <a:srgbClr val="FFFFFF"/>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7"/>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383" name="Google Shape;383;p47"/>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latin typeface="Montserrat"/>
              <a:ea typeface="Montserrat"/>
              <a:cs typeface="Montserrat"/>
              <a:sym typeface="Montserrat"/>
            </a:endParaRPr>
          </a:p>
        </p:txBody>
      </p:sp>
      <p:sp>
        <p:nvSpPr>
          <p:cNvPr id="384" name="Google Shape;384;p47"/>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385" name="Google Shape;385;p47"/>
          <p:cNvSpPr/>
          <p:nvPr/>
        </p:nvSpPr>
        <p:spPr>
          <a:xfrm>
            <a:off x="3334687" y="1186543"/>
            <a:ext cx="2474700" cy="778200"/>
          </a:xfrm>
          <a:prstGeom prst="roundRect">
            <a:avLst>
              <a:gd name="adj" fmla="val 16667"/>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400">
                <a:solidFill>
                  <a:srgbClr val="FFFFFF"/>
                </a:solidFill>
                <a:latin typeface="Nunito Sans"/>
                <a:ea typeface="Nunito Sans"/>
                <a:cs typeface="Nunito Sans"/>
                <a:sym typeface="Nunito Sans"/>
              </a:rPr>
              <a:t>MERKLE ROOT (TAMPERED)</a:t>
            </a:r>
            <a:endParaRPr sz="1400">
              <a:solidFill>
                <a:srgbClr val="FFFFFF"/>
              </a:solidFill>
              <a:latin typeface="Nunito Sans"/>
              <a:ea typeface="Nunito Sans"/>
              <a:cs typeface="Nunito Sans"/>
              <a:sym typeface="Nunito Sans"/>
            </a:endParaRPr>
          </a:p>
          <a:p>
            <a:pPr marL="0" lvl="0" indent="0" algn="ctr" rtl="0">
              <a:spcBef>
                <a:spcPts val="0"/>
              </a:spcBef>
              <a:spcAft>
                <a:spcPts val="0"/>
              </a:spcAft>
              <a:buNone/>
            </a:pPr>
            <a:r>
              <a:rPr lang="en" sz="1400">
                <a:solidFill>
                  <a:srgbClr val="FFFFFF"/>
                </a:solidFill>
                <a:latin typeface="Nunito Sans"/>
                <a:ea typeface="Nunito Sans"/>
                <a:cs typeface="Nunito Sans"/>
                <a:sym typeface="Nunito Sans"/>
              </a:rPr>
              <a:t>= H(E || F’)</a:t>
            </a:r>
            <a:endParaRPr sz="1400">
              <a:solidFill>
                <a:srgbClr val="FFFFFF"/>
              </a:solidFill>
              <a:latin typeface="Nunito Sans"/>
              <a:ea typeface="Nunito Sans"/>
              <a:cs typeface="Nunito Sans"/>
              <a:sym typeface="Nunito Sans"/>
            </a:endParaRPr>
          </a:p>
        </p:txBody>
      </p:sp>
      <p:sp>
        <p:nvSpPr>
          <p:cNvPr id="386" name="Google Shape;386;p47"/>
          <p:cNvSpPr/>
          <p:nvPr/>
        </p:nvSpPr>
        <p:spPr>
          <a:xfrm>
            <a:off x="5809317" y="2370654"/>
            <a:ext cx="1874100" cy="376200"/>
          </a:xfrm>
          <a:prstGeom prst="roundRect">
            <a:avLst>
              <a:gd name="adj" fmla="val 16667"/>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rgbClr val="FFFFFF"/>
                </a:solidFill>
                <a:latin typeface="Nunito Sans"/>
                <a:ea typeface="Nunito Sans"/>
                <a:cs typeface="Nunito Sans"/>
                <a:sym typeface="Nunito Sans"/>
              </a:rPr>
              <a:t>F’ = H(C’ || D)</a:t>
            </a:r>
            <a:endParaRPr sz="500">
              <a:solidFill>
                <a:srgbClr val="FFFFFF"/>
              </a:solidFill>
            </a:endParaRPr>
          </a:p>
        </p:txBody>
      </p:sp>
      <p:sp>
        <p:nvSpPr>
          <p:cNvPr id="387" name="Google Shape;387;p47"/>
          <p:cNvSpPr/>
          <p:nvPr/>
        </p:nvSpPr>
        <p:spPr>
          <a:xfrm>
            <a:off x="6875476"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D = H(TX</a:t>
            </a:r>
            <a:r>
              <a:rPr lang="en" sz="1500" baseline="-25000">
                <a:solidFill>
                  <a:schemeClr val="dk2"/>
                </a:solidFill>
                <a:latin typeface="Nunito Sans"/>
                <a:ea typeface="Nunito Sans"/>
                <a:cs typeface="Nunito Sans"/>
                <a:sym typeface="Nunito Sans"/>
              </a:rPr>
              <a:t>4</a:t>
            </a:r>
            <a:r>
              <a:rPr lang="en" sz="1500">
                <a:solidFill>
                  <a:schemeClr val="dk2"/>
                </a:solidFill>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388" name="Google Shape;388;p47"/>
          <p:cNvSpPr/>
          <p:nvPr/>
        </p:nvSpPr>
        <p:spPr>
          <a:xfrm>
            <a:off x="6875476" y="3968886"/>
            <a:ext cx="1874100" cy="3762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4</a:t>
            </a:r>
            <a:endParaRPr sz="500"/>
          </a:p>
        </p:txBody>
      </p:sp>
      <p:sp>
        <p:nvSpPr>
          <p:cNvPr id="389" name="Google Shape;389;p47"/>
          <p:cNvSpPr/>
          <p:nvPr/>
        </p:nvSpPr>
        <p:spPr>
          <a:xfrm>
            <a:off x="4773044" y="3276898"/>
            <a:ext cx="1874100" cy="376200"/>
          </a:xfrm>
          <a:prstGeom prst="roundRect">
            <a:avLst>
              <a:gd name="adj" fmla="val 16667"/>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rgbClr val="FFFFFF"/>
                </a:solidFill>
                <a:latin typeface="Nunito Sans"/>
                <a:ea typeface="Nunito Sans"/>
                <a:cs typeface="Nunito Sans"/>
                <a:sym typeface="Nunito Sans"/>
              </a:rPr>
              <a:t>C’ = H(TX</a:t>
            </a:r>
            <a:r>
              <a:rPr lang="en" sz="1500" baseline="-25000">
                <a:solidFill>
                  <a:srgbClr val="FFFFFF"/>
                </a:solidFill>
                <a:latin typeface="Nunito Sans"/>
                <a:ea typeface="Nunito Sans"/>
                <a:cs typeface="Nunito Sans"/>
                <a:sym typeface="Nunito Sans"/>
              </a:rPr>
              <a:t>3</a:t>
            </a:r>
            <a:r>
              <a:rPr lang="en" sz="1500">
                <a:solidFill>
                  <a:srgbClr val="FFFFFF"/>
                </a:solidFill>
                <a:latin typeface="Nunito Sans"/>
                <a:ea typeface="Nunito Sans"/>
                <a:cs typeface="Nunito Sans"/>
                <a:sym typeface="Nunito Sans"/>
              </a:rPr>
              <a:t>’)</a:t>
            </a:r>
            <a:endParaRPr sz="1500">
              <a:solidFill>
                <a:srgbClr val="FFFFFF"/>
              </a:solidFill>
              <a:latin typeface="Nunito Sans"/>
              <a:ea typeface="Nunito Sans"/>
              <a:cs typeface="Nunito Sans"/>
              <a:sym typeface="Nunito Sans"/>
            </a:endParaRPr>
          </a:p>
        </p:txBody>
      </p:sp>
      <p:sp>
        <p:nvSpPr>
          <p:cNvPr id="390" name="Google Shape;390;p47"/>
          <p:cNvSpPr/>
          <p:nvPr/>
        </p:nvSpPr>
        <p:spPr>
          <a:xfrm>
            <a:off x="4773044" y="3968886"/>
            <a:ext cx="1874100" cy="376200"/>
          </a:xfrm>
          <a:prstGeom prst="roundRect">
            <a:avLst>
              <a:gd name="adj" fmla="val 16667"/>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rgbClr val="FFFFFF"/>
                </a:solidFill>
                <a:latin typeface="Nunito Sans"/>
                <a:ea typeface="Nunito Sans"/>
                <a:cs typeface="Nunito Sans"/>
                <a:sym typeface="Nunito Sans"/>
              </a:rPr>
              <a:t>TX</a:t>
            </a:r>
            <a:r>
              <a:rPr lang="en" sz="1500" baseline="-25000">
                <a:solidFill>
                  <a:srgbClr val="FFFFFF"/>
                </a:solidFill>
                <a:latin typeface="Nunito Sans"/>
                <a:ea typeface="Nunito Sans"/>
                <a:cs typeface="Nunito Sans"/>
                <a:sym typeface="Nunito Sans"/>
              </a:rPr>
              <a:t>3</a:t>
            </a:r>
            <a:r>
              <a:rPr lang="en" sz="1500">
                <a:solidFill>
                  <a:srgbClr val="FFFFFF"/>
                </a:solidFill>
                <a:latin typeface="Nunito Sans"/>
                <a:ea typeface="Nunito Sans"/>
                <a:cs typeface="Nunito Sans"/>
                <a:sym typeface="Nunito Sans"/>
              </a:rPr>
              <a:t>’ (TAMPERED)</a:t>
            </a:r>
            <a:endParaRPr sz="500">
              <a:solidFill>
                <a:srgbClr val="FFFFFF"/>
              </a:solidFill>
            </a:endParaRPr>
          </a:p>
        </p:txBody>
      </p:sp>
      <p:sp>
        <p:nvSpPr>
          <p:cNvPr id="391" name="Google Shape;391;p47"/>
          <p:cNvSpPr/>
          <p:nvPr/>
        </p:nvSpPr>
        <p:spPr>
          <a:xfrm>
            <a:off x="1604453" y="2370654"/>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E = H(A || B)</a:t>
            </a:r>
            <a:endParaRPr sz="500"/>
          </a:p>
        </p:txBody>
      </p:sp>
      <p:sp>
        <p:nvSpPr>
          <p:cNvPr id="392" name="Google Shape;392;p47"/>
          <p:cNvSpPr/>
          <p:nvPr/>
        </p:nvSpPr>
        <p:spPr>
          <a:xfrm>
            <a:off x="2670612"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r>
              <a:rPr lang="en" sz="1500">
                <a:solidFill>
                  <a:schemeClr val="dk2"/>
                </a:solidFill>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393" name="Google Shape;393;p47"/>
          <p:cNvSpPr/>
          <p:nvPr/>
        </p:nvSpPr>
        <p:spPr>
          <a:xfrm>
            <a:off x="2670612" y="3968886"/>
            <a:ext cx="1874100" cy="3762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endParaRPr sz="500"/>
          </a:p>
        </p:txBody>
      </p:sp>
      <p:sp>
        <p:nvSpPr>
          <p:cNvPr id="394" name="Google Shape;394;p47"/>
          <p:cNvSpPr/>
          <p:nvPr/>
        </p:nvSpPr>
        <p:spPr>
          <a:xfrm>
            <a:off x="568180"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A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r>
              <a:rPr lang="en" sz="1500">
                <a:solidFill>
                  <a:schemeClr val="dk2"/>
                </a:solidFill>
                <a:latin typeface="Nunito Sans"/>
                <a:ea typeface="Nunito Sans"/>
                <a:cs typeface="Nunito Sans"/>
                <a:sym typeface="Nunito Sans"/>
              </a:rPr>
              <a:t>)</a:t>
            </a:r>
            <a:endParaRPr sz="500"/>
          </a:p>
        </p:txBody>
      </p:sp>
      <p:sp>
        <p:nvSpPr>
          <p:cNvPr id="395" name="Google Shape;395;p47"/>
          <p:cNvSpPr/>
          <p:nvPr/>
        </p:nvSpPr>
        <p:spPr>
          <a:xfrm>
            <a:off x="568180" y="3968886"/>
            <a:ext cx="1874100" cy="3762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endParaRPr sz="500"/>
          </a:p>
        </p:txBody>
      </p:sp>
      <p:cxnSp>
        <p:nvCxnSpPr>
          <p:cNvPr id="396" name="Google Shape;396;p47"/>
          <p:cNvCxnSpPr>
            <a:stCxn id="395" idx="0"/>
            <a:endCxn id="394" idx="2"/>
          </p:cNvCxnSpPr>
          <p:nvPr/>
        </p:nvCxnSpPr>
        <p:spPr>
          <a:xfrm rot="10800000">
            <a:off x="1505230"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397" name="Google Shape;397;p47"/>
          <p:cNvCxnSpPr>
            <a:stCxn id="393" idx="0"/>
            <a:endCxn id="392" idx="2"/>
          </p:cNvCxnSpPr>
          <p:nvPr/>
        </p:nvCxnSpPr>
        <p:spPr>
          <a:xfrm rot="10800000">
            <a:off x="3607662"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398" name="Google Shape;398;p47"/>
          <p:cNvCxnSpPr>
            <a:stCxn id="390" idx="0"/>
            <a:endCxn id="389" idx="2"/>
          </p:cNvCxnSpPr>
          <p:nvPr/>
        </p:nvCxnSpPr>
        <p:spPr>
          <a:xfrm rot="10800000">
            <a:off x="5710094"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399" name="Google Shape;399;p47"/>
          <p:cNvCxnSpPr>
            <a:stCxn id="388" idx="0"/>
            <a:endCxn id="387" idx="2"/>
          </p:cNvCxnSpPr>
          <p:nvPr/>
        </p:nvCxnSpPr>
        <p:spPr>
          <a:xfrm rot="10800000">
            <a:off x="7812526"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400" name="Google Shape;400;p47"/>
          <p:cNvCxnSpPr>
            <a:stCxn id="394" idx="0"/>
            <a:endCxn id="391" idx="2"/>
          </p:cNvCxnSpPr>
          <p:nvPr/>
        </p:nvCxnSpPr>
        <p:spPr>
          <a:xfrm rot="10800000" flipH="1">
            <a:off x="1505230" y="2746798"/>
            <a:ext cx="1036200" cy="530100"/>
          </a:xfrm>
          <a:prstGeom prst="straightConnector1">
            <a:avLst/>
          </a:prstGeom>
          <a:noFill/>
          <a:ln w="9525" cap="flat" cmpd="sng">
            <a:solidFill>
              <a:srgbClr val="FFFFFF"/>
            </a:solidFill>
            <a:prstDash val="solid"/>
            <a:round/>
            <a:headEnd type="none" w="med" len="med"/>
            <a:tailEnd type="triangle" w="med" len="med"/>
          </a:ln>
        </p:spPr>
      </p:cxnSp>
      <p:cxnSp>
        <p:nvCxnSpPr>
          <p:cNvPr id="401" name="Google Shape;401;p47"/>
          <p:cNvCxnSpPr>
            <a:stCxn id="392" idx="0"/>
            <a:endCxn id="391" idx="2"/>
          </p:cNvCxnSpPr>
          <p:nvPr/>
        </p:nvCxnSpPr>
        <p:spPr>
          <a:xfrm rot="10800000">
            <a:off x="2541462" y="2746798"/>
            <a:ext cx="1066200" cy="530100"/>
          </a:xfrm>
          <a:prstGeom prst="straightConnector1">
            <a:avLst/>
          </a:prstGeom>
          <a:noFill/>
          <a:ln w="9525" cap="flat" cmpd="sng">
            <a:solidFill>
              <a:srgbClr val="FFFFFF"/>
            </a:solidFill>
            <a:prstDash val="solid"/>
            <a:round/>
            <a:headEnd type="none" w="med" len="med"/>
            <a:tailEnd type="triangle" w="med" len="med"/>
          </a:ln>
        </p:spPr>
      </p:cxnSp>
      <p:cxnSp>
        <p:nvCxnSpPr>
          <p:cNvPr id="402" name="Google Shape;402;p47"/>
          <p:cNvCxnSpPr>
            <a:stCxn id="389" idx="0"/>
            <a:endCxn id="386" idx="2"/>
          </p:cNvCxnSpPr>
          <p:nvPr/>
        </p:nvCxnSpPr>
        <p:spPr>
          <a:xfrm rot="10800000" flipH="1">
            <a:off x="5710094" y="2746798"/>
            <a:ext cx="1036200" cy="530100"/>
          </a:xfrm>
          <a:prstGeom prst="straightConnector1">
            <a:avLst/>
          </a:prstGeom>
          <a:noFill/>
          <a:ln w="9525" cap="flat" cmpd="sng">
            <a:solidFill>
              <a:srgbClr val="FFFFFF"/>
            </a:solidFill>
            <a:prstDash val="solid"/>
            <a:round/>
            <a:headEnd type="none" w="med" len="med"/>
            <a:tailEnd type="triangle" w="med" len="med"/>
          </a:ln>
        </p:spPr>
      </p:cxnSp>
      <p:cxnSp>
        <p:nvCxnSpPr>
          <p:cNvPr id="403" name="Google Shape;403;p47"/>
          <p:cNvCxnSpPr>
            <a:stCxn id="387" idx="0"/>
            <a:endCxn id="386" idx="2"/>
          </p:cNvCxnSpPr>
          <p:nvPr/>
        </p:nvCxnSpPr>
        <p:spPr>
          <a:xfrm rot="10800000">
            <a:off x="6746326" y="2746798"/>
            <a:ext cx="1066200" cy="530100"/>
          </a:xfrm>
          <a:prstGeom prst="straightConnector1">
            <a:avLst/>
          </a:prstGeom>
          <a:noFill/>
          <a:ln w="9525" cap="flat" cmpd="sng">
            <a:solidFill>
              <a:srgbClr val="FFFFFF"/>
            </a:solidFill>
            <a:prstDash val="solid"/>
            <a:round/>
            <a:headEnd type="none" w="med" len="med"/>
            <a:tailEnd type="triangle" w="med" len="med"/>
          </a:ln>
        </p:spPr>
      </p:cxnSp>
      <p:cxnSp>
        <p:nvCxnSpPr>
          <p:cNvPr id="404" name="Google Shape;404;p47"/>
          <p:cNvCxnSpPr>
            <a:stCxn id="391" idx="0"/>
            <a:endCxn id="385" idx="2"/>
          </p:cNvCxnSpPr>
          <p:nvPr/>
        </p:nvCxnSpPr>
        <p:spPr>
          <a:xfrm rot="10800000" flipH="1">
            <a:off x="2541503" y="1964754"/>
            <a:ext cx="2030400" cy="405900"/>
          </a:xfrm>
          <a:prstGeom prst="straightConnector1">
            <a:avLst/>
          </a:prstGeom>
          <a:noFill/>
          <a:ln w="9525" cap="flat" cmpd="sng">
            <a:solidFill>
              <a:srgbClr val="FFFFFF"/>
            </a:solidFill>
            <a:prstDash val="solid"/>
            <a:round/>
            <a:headEnd type="none" w="med" len="med"/>
            <a:tailEnd type="triangle" w="med" len="med"/>
          </a:ln>
        </p:spPr>
      </p:cxnSp>
      <p:cxnSp>
        <p:nvCxnSpPr>
          <p:cNvPr id="405" name="Google Shape;405;p47"/>
          <p:cNvCxnSpPr>
            <a:stCxn id="386" idx="0"/>
            <a:endCxn id="385" idx="2"/>
          </p:cNvCxnSpPr>
          <p:nvPr/>
        </p:nvCxnSpPr>
        <p:spPr>
          <a:xfrm rot="10800000">
            <a:off x="4571967" y="1964754"/>
            <a:ext cx="2174400" cy="405900"/>
          </a:xfrm>
          <a:prstGeom prst="straightConnector1">
            <a:avLst/>
          </a:prstGeom>
          <a:noFill/>
          <a:ln w="9525" cap="flat" cmpd="sng">
            <a:solidFill>
              <a:srgbClr val="FFFFFF"/>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8"/>
          <p:cNvSpPr/>
          <p:nvPr/>
        </p:nvSpPr>
        <p:spPr>
          <a:xfrm>
            <a:off x="2670612"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r>
              <a:rPr lang="en" sz="1500">
                <a:latin typeface="Nunito Sans"/>
                <a:ea typeface="Nunito Sans"/>
                <a:cs typeface="Nunito Sans"/>
                <a:sym typeface="Nunito Sans"/>
              </a:rPr>
              <a:t>)</a:t>
            </a:r>
            <a:endParaRPr sz="500"/>
          </a:p>
        </p:txBody>
      </p:sp>
      <p:sp>
        <p:nvSpPr>
          <p:cNvPr id="411" name="Google Shape;411;p48"/>
          <p:cNvSpPr/>
          <p:nvPr/>
        </p:nvSpPr>
        <p:spPr>
          <a:xfrm>
            <a:off x="418009" y="3798900"/>
            <a:ext cx="2174400" cy="716100"/>
          </a:xfrm>
          <a:prstGeom prst="ellipse">
            <a:avLst/>
          </a:prstGeom>
          <a:noFill/>
          <a:ln w="76200" cap="flat" cmpd="sng">
            <a:solidFill>
              <a:schemeClr val="accent2"/>
            </a:solidFill>
            <a:prstDash val="lgDash"/>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412" name="Google Shape;412;p48"/>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413" name="Google Shape;413;p48"/>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latin typeface="Montserrat"/>
              <a:ea typeface="Montserrat"/>
              <a:cs typeface="Montserrat"/>
              <a:sym typeface="Montserrat"/>
            </a:endParaRPr>
          </a:p>
        </p:txBody>
      </p:sp>
      <p:sp>
        <p:nvSpPr>
          <p:cNvPr id="414" name="Google Shape;414;p48"/>
          <p:cNvSpPr txBox="1"/>
          <p:nvPr/>
        </p:nvSpPr>
        <p:spPr>
          <a:xfrm>
            <a:off x="1097058" y="661106"/>
            <a:ext cx="44934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chemeClr val="dk2"/>
              </a:buClr>
              <a:buSzPts val="400"/>
              <a:buFont typeface="Arial"/>
              <a:buNone/>
            </a:pPr>
            <a:r>
              <a:rPr lang="en" sz="1700" b="1">
                <a:solidFill>
                  <a:schemeClr val="accent2"/>
                </a:solidFill>
                <a:latin typeface="Proxima Nova"/>
                <a:ea typeface="Proxima Nova"/>
                <a:cs typeface="Proxima Nova"/>
                <a:sym typeface="Proxima Nova"/>
              </a:rPr>
              <a:t>MERKLE ŞUBESİ &amp; KATILIM KANITLARI</a:t>
            </a:r>
            <a:endParaRPr sz="1700" b="1">
              <a:solidFill>
                <a:srgbClr val="BFBFBF"/>
              </a:solidFill>
              <a:latin typeface="Proxima Nova"/>
              <a:ea typeface="Proxima Nova"/>
              <a:cs typeface="Proxima Nova"/>
              <a:sym typeface="Proxima Nova"/>
            </a:endParaRPr>
          </a:p>
        </p:txBody>
      </p:sp>
      <p:sp>
        <p:nvSpPr>
          <p:cNvPr id="415" name="Google Shape;415;p48"/>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416" name="Google Shape;416;p48"/>
          <p:cNvSpPr/>
          <p:nvPr/>
        </p:nvSpPr>
        <p:spPr>
          <a:xfrm>
            <a:off x="3334687" y="1186543"/>
            <a:ext cx="2474700" cy="778200"/>
          </a:xfrm>
          <a:prstGeom prst="roundRect">
            <a:avLst>
              <a:gd name="adj" fmla="val 16667"/>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dirty="0">
                <a:solidFill>
                  <a:schemeClr val="dk2"/>
                </a:solidFill>
                <a:latin typeface="Nunito Sans"/>
                <a:ea typeface="Nunito Sans"/>
                <a:cs typeface="Nunito Sans"/>
                <a:sym typeface="Nunito Sans"/>
              </a:rPr>
              <a:t>MERKLE ROOT</a:t>
            </a:r>
            <a:endParaRPr sz="1500" dirty="0">
              <a:solidFill>
                <a:schemeClr val="dk2"/>
              </a:solidFill>
              <a:latin typeface="Nunito Sans"/>
              <a:ea typeface="Nunito Sans"/>
              <a:cs typeface="Nunito Sans"/>
              <a:sym typeface="Nunito Sans"/>
            </a:endParaRPr>
          </a:p>
          <a:p>
            <a:pPr marL="0" lvl="0" indent="0" algn="ctr" rtl="0">
              <a:spcBef>
                <a:spcPts val="0"/>
              </a:spcBef>
              <a:spcAft>
                <a:spcPts val="0"/>
              </a:spcAft>
              <a:buNone/>
            </a:pPr>
            <a:r>
              <a:rPr lang="en" sz="1500" dirty="0">
                <a:solidFill>
                  <a:schemeClr val="dk2"/>
                </a:solidFill>
                <a:latin typeface="Nunito Sans"/>
                <a:ea typeface="Nunito Sans"/>
                <a:cs typeface="Nunito Sans"/>
                <a:sym typeface="Nunito Sans"/>
              </a:rPr>
              <a:t>= H(E || F)</a:t>
            </a:r>
            <a:endParaRPr sz="1500" dirty="0">
              <a:solidFill>
                <a:schemeClr val="dk2"/>
              </a:solidFill>
              <a:latin typeface="Nunito Sans"/>
              <a:ea typeface="Nunito Sans"/>
              <a:cs typeface="Nunito Sans"/>
              <a:sym typeface="Nunito Sans"/>
            </a:endParaRPr>
          </a:p>
        </p:txBody>
      </p:sp>
      <p:sp>
        <p:nvSpPr>
          <p:cNvPr id="417" name="Google Shape;417;p48"/>
          <p:cNvSpPr/>
          <p:nvPr/>
        </p:nvSpPr>
        <p:spPr>
          <a:xfrm>
            <a:off x="5809317" y="2370654"/>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dirty="0">
                <a:latin typeface="Nunito Sans"/>
                <a:ea typeface="Nunito Sans"/>
                <a:cs typeface="Nunito Sans"/>
                <a:sym typeface="Nunito Sans"/>
              </a:rPr>
              <a:t>F = H(C || D)</a:t>
            </a:r>
            <a:endParaRPr sz="500" dirty="0"/>
          </a:p>
        </p:txBody>
      </p:sp>
      <p:sp>
        <p:nvSpPr>
          <p:cNvPr id="418" name="Google Shape;418;p48"/>
          <p:cNvSpPr/>
          <p:nvPr/>
        </p:nvSpPr>
        <p:spPr>
          <a:xfrm>
            <a:off x="6875476"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D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4</a:t>
            </a:r>
            <a:r>
              <a:rPr lang="en" sz="1500">
                <a:latin typeface="Nunito Sans"/>
                <a:ea typeface="Nunito Sans"/>
                <a:cs typeface="Nunito Sans"/>
                <a:sym typeface="Nunito Sans"/>
              </a:rPr>
              <a:t>)</a:t>
            </a:r>
            <a:endParaRPr sz="500"/>
          </a:p>
        </p:txBody>
      </p:sp>
      <p:sp>
        <p:nvSpPr>
          <p:cNvPr id="419" name="Google Shape;419;p48"/>
          <p:cNvSpPr/>
          <p:nvPr/>
        </p:nvSpPr>
        <p:spPr>
          <a:xfrm>
            <a:off x="6875476" y="3968886"/>
            <a:ext cx="1874100" cy="3762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4</a:t>
            </a:r>
            <a:endParaRPr sz="500" baseline="-25000"/>
          </a:p>
        </p:txBody>
      </p:sp>
      <p:sp>
        <p:nvSpPr>
          <p:cNvPr id="420" name="Google Shape;420;p48"/>
          <p:cNvSpPr/>
          <p:nvPr/>
        </p:nvSpPr>
        <p:spPr>
          <a:xfrm>
            <a:off x="4773044"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C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3</a:t>
            </a:r>
            <a:r>
              <a:rPr lang="en" sz="1500">
                <a:latin typeface="Nunito Sans"/>
                <a:ea typeface="Nunito Sans"/>
                <a:cs typeface="Nunito Sans"/>
                <a:sym typeface="Nunito Sans"/>
              </a:rPr>
              <a:t>)</a:t>
            </a:r>
            <a:endParaRPr sz="500"/>
          </a:p>
        </p:txBody>
      </p:sp>
      <p:sp>
        <p:nvSpPr>
          <p:cNvPr id="421" name="Google Shape;421;p48"/>
          <p:cNvSpPr/>
          <p:nvPr/>
        </p:nvSpPr>
        <p:spPr>
          <a:xfrm>
            <a:off x="4773044" y="3968886"/>
            <a:ext cx="1874100" cy="3762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3</a:t>
            </a:r>
            <a:endParaRPr sz="500" baseline="-25000"/>
          </a:p>
        </p:txBody>
      </p:sp>
      <p:sp>
        <p:nvSpPr>
          <p:cNvPr id="422" name="Google Shape;422;p48"/>
          <p:cNvSpPr/>
          <p:nvPr/>
        </p:nvSpPr>
        <p:spPr>
          <a:xfrm>
            <a:off x="1604453" y="2370654"/>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E = H(A || B)</a:t>
            </a:r>
            <a:endParaRPr sz="500"/>
          </a:p>
        </p:txBody>
      </p:sp>
      <p:sp>
        <p:nvSpPr>
          <p:cNvPr id="423" name="Google Shape;423;p48"/>
          <p:cNvSpPr/>
          <p:nvPr/>
        </p:nvSpPr>
        <p:spPr>
          <a:xfrm>
            <a:off x="2670612" y="3968886"/>
            <a:ext cx="1874100" cy="3762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endParaRPr sz="500" baseline="-25000"/>
          </a:p>
        </p:txBody>
      </p:sp>
      <p:sp>
        <p:nvSpPr>
          <p:cNvPr id="424" name="Google Shape;424;p48"/>
          <p:cNvSpPr/>
          <p:nvPr/>
        </p:nvSpPr>
        <p:spPr>
          <a:xfrm>
            <a:off x="568180"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dirty="0">
                <a:latin typeface="Nunito Sans"/>
                <a:ea typeface="Nunito Sans"/>
                <a:cs typeface="Nunito Sans"/>
                <a:sym typeface="Nunito Sans"/>
              </a:rPr>
              <a:t>A = H(</a:t>
            </a:r>
            <a:r>
              <a:rPr lang="en" sz="1500" dirty="0">
                <a:solidFill>
                  <a:schemeClr val="dk2"/>
                </a:solidFill>
                <a:latin typeface="Nunito Sans"/>
                <a:ea typeface="Nunito Sans"/>
                <a:cs typeface="Nunito Sans"/>
                <a:sym typeface="Nunito Sans"/>
              </a:rPr>
              <a:t>TX</a:t>
            </a:r>
            <a:r>
              <a:rPr lang="en" sz="1500" baseline="-25000" dirty="0">
                <a:solidFill>
                  <a:schemeClr val="dk2"/>
                </a:solidFill>
                <a:latin typeface="Nunito Sans"/>
                <a:ea typeface="Nunito Sans"/>
                <a:cs typeface="Nunito Sans"/>
                <a:sym typeface="Nunito Sans"/>
              </a:rPr>
              <a:t>1</a:t>
            </a:r>
            <a:r>
              <a:rPr lang="en" sz="1500" dirty="0">
                <a:latin typeface="Nunito Sans"/>
                <a:ea typeface="Nunito Sans"/>
                <a:cs typeface="Nunito Sans"/>
                <a:sym typeface="Nunito Sans"/>
              </a:rPr>
              <a:t>)</a:t>
            </a:r>
            <a:endParaRPr sz="500" dirty="0"/>
          </a:p>
        </p:txBody>
      </p:sp>
      <p:sp>
        <p:nvSpPr>
          <p:cNvPr id="425" name="Google Shape;425;p48"/>
          <p:cNvSpPr/>
          <p:nvPr/>
        </p:nvSpPr>
        <p:spPr>
          <a:xfrm>
            <a:off x="568180" y="3968886"/>
            <a:ext cx="1874100" cy="3762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dirty="0">
                <a:solidFill>
                  <a:schemeClr val="dk2"/>
                </a:solidFill>
                <a:latin typeface="Nunito Sans"/>
                <a:ea typeface="Nunito Sans"/>
                <a:cs typeface="Nunito Sans"/>
                <a:sym typeface="Nunito Sans"/>
              </a:rPr>
              <a:t>TX</a:t>
            </a:r>
            <a:r>
              <a:rPr lang="en" sz="1500" baseline="-25000" dirty="0">
                <a:solidFill>
                  <a:schemeClr val="dk2"/>
                </a:solidFill>
                <a:latin typeface="Nunito Sans"/>
                <a:ea typeface="Nunito Sans"/>
                <a:cs typeface="Nunito Sans"/>
                <a:sym typeface="Nunito Sans"/>
              </a:rPr>
              <a:t>1</a:t>
            </a:r>
            <a:endParaRPr sz="500" baseline="-25000" dirty="0"/>
          </a:p>
        </p:txBody>
      </p:sp>
      <p:cxnSp>
        <p:nvCxnSpPr>
          <p:cNvPr id="426" name="Google Shape;426;p48"/>
          <p:cNvCxnSpPr>
            <a:stCxn id="425" idx="0"/>
            <a:endCxn id="424" idx="2"/>
          </p:cNvCxnSpPr>
          <p:nvPr/>
        </p:nvCxnSpPr>
        <p:spPr>
          <a:xfrm rot="10800000">
            <a:off x="1505230"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427" name="Google Shape;427;p48"/>
          <p:cNvCxnSpPr>
            <a:stCxn id="423" idx="0"/>
            <a:endCxn id="410" idx="2"/>
          </p:cNvCxnSpPr>
          <p:nvPr/>
        </p:nvCxnSpPr>
        <p:spPr>
          <a:xfrm rot="10800000">
            <a:off x="3607662"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428" name="Google Shape;428;p48"/>
          <p:cNvCxnSpPr>
            <a:stCxn id="421" idx="0"/>
            <a:endCxn id="420" idx="2"/>
          </p:cNvCxnSpPr>
          <p:nvPr/>
        </p:nvCxnSpPr>
        <p:spPr>
          <a:xfrm rot="10800000">
            <a:off x="5710094"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429" name="Google Shape;429;p48"/>
          <p:cNvCxnSpPr>
            <a:stCxn id="419" idx="0"/>
            <a:endCxn id="418" idx="2"/>
          </p:cNvCxnSpPr>
          <p:nvPr/>
        </p:nvCxnSpPr>
        <p:spPr>
          <a:xfrm rot="10800000">
            <a:off x="7812526"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430" name="Google Shape;430;p48"/>
          <p:cNvCxnSpPr>
            <a:stCxn id="424" idx="0"/>
            <a:endCxn id="422" idx="2"/>
          </p:cNvCxnSpPr>
          <p:nvPr/>
        </p:nvCxnSpPr>
        <p:spPr>
          <a:xfrm rot="10800000" flipH="1">
            <a:off x="1505230" y="2746798"/>
            <a:ext cx="1036200" cy="530100"/>
          </a:xfrm>
          <a:prstGeom prst="straightConnector1">
            <a:avLst/>
          </a:prstGeom>
          <a:noFill/>
          <a:ln w="9525" cap="flat" cmpd="sng">
            <a:solidFill>
              <a:srgbClr val="FFFFFF"/>
            </a:solidFill>
            <a:prstDash val="solid"/>
            <a:round/>
            <a:headEnd type="none" w="med" len="med"/>
            <a:tailEnd type="triangle" w="med" len="med"/>
          </a:ln>
        </p:spPr>
      </p:cxnSp>
      <p:cxnSp>
        <p:nvCxnSpPr>
          <p:cNvPr id="431" name="Google Shape;431;p48"/>
          <p:cNvCxnSpPr>
            <a:stCxn id="410" idx="0"/>
            <a:endCxn id="422" idx="2"/>
          </p:cNvCxnSpPr>
          <p:nvPr/>
        </p:nvCxnSpPr>
        <p:spPr>
          <a:xfrm rot="10800000">
            <a:off x="2541462" y="2746798"/>
            <a:ext cx="1066200" cy="530100"/>
          </a:xfrm>
          <a:prstGeom prst="straightConnector1">
            <a:avLst/>
          </a:prstGeom>
          <a:noFill/>
          <a:ln w="9525" cap="flat" cmpd="sng">
            <a:solidFill>
              <a:srgbClr val="FFFFFF"/>
            </a:solidFill>
            <a:prstDash val="solid"/>
            <a:round/>
            <a:headEnd type="none" w="med" len="med"/>
            <a:tailEnd type="triangle" w="med" len="med"/>
          </a:ln>
        </p:spPr>
      </p:cxnSp>
      <p:cxnSp>
        <p:nvCxnSpPr>
          <p:cNvPr id="432" name="Google Shape;432;p48"/>
          <p:cNvCxnSpPr>
            <a:stCxn id="420" idx="0"/>
            <a:endCxn id="417" idx="2"/>
          </p:cNvCxnSpPr>
          <p:nvPr/>
        </p:nvCxnSpPr>
        <p:spPr>
          <a:xfrm rot="10800000" flipH="1">
            <a:off x="5710094" y="2746798"/>
            <a:ext cx="1036200" cy="530100"/>
          </a:xfrm>
          <a:prstGeom prst="straightConnector1">
            <a:avLst/>
          </a:prstGeom>
          <a:noFill/>
          <a:ln w="9525" cap="flat" cmpd="sng">
            <a:solidFill>
              <a:srgbClr val="FFFFFF"/>
            </a:solidFill>
            <a:prstDash val="solid"/>
            <a:round/>
            <a:headEnd type="none" w="med" len="med"/>
            <a:tailEnd type="triangle" w="med" len="med"/>
          </a:ln>
        </p:spPr>
      </p:cxnSp>
      <p:cxnSp>
        <p:nvCxnSpPr>
          <p:cNvPr id="433" name="Google Shape;433;p48"/>
          <p:cNvCxnSpPr>
            <a:stCxn id="418" idx="0"/>
            <a:endCxn id="417" idx="2"/>
          </p:cNvCxnSpPr>
          <p:nvPr/>
        </p:nvCxnSpPr>
        <p:spPr>
          <a:xfrm rot="10800000">
            <a:off x="6746326" y="2746798"/>
            <a:ext cx="1066200" cy="530100"/>
          </a:xfrm>
          <a:prstGeom prst="straightConnector1">
            <a:avLst/>
          </a:prstGeom>
          <a:noFill/>
          <a:ln w="9525" cap="flat" cmpd="sng">
            <a:solidFill>
              <a:srgbClr val="FFFFFF"/>
            </a:solidFill>
            <a:prstDash val="solid"/>
            <a:round/>
            <a:headEnd type="none" w="med" len="med"/>
            <a:tailEnd type="triangle" w="med" len="med"/>
          </a:ln>
        </p:spPr>
      </p:cxnSp>
      <p:cxnSp>
        <p:nvCxnSpPr>
          <p:cNvPr id="434" name="Google Shape;434;p48"/>
          <p:cNvCxnSpPr>
            <a:stCxn id="422" idx="0"/>
            <a:endCxn id="416" idx="2"/>
          </p:cNvCxnSpPr>
          <p:nvPr/>
        </p:nvCxnSpPr>
        <p:spPr>
          <a:xfrm rot="10800000" flipH="1">
            <a:off x="2541503" y="1964754"/>
            <a:ext cx="2030400" cy="405900"/>
          </a:xfrm>
          <a:prstGeom prst="straightConnector1">
            <a:avLst/>
          </a:prstGeom>
          <a:noFill/>
          <a:ln w="9525" cap="flat" cmpd="sng">
            <a:solidFill>
              <a:srgbClr val="FFFFFF"/>
            </a:solidFill>
            <a:prstDash val="solid"/>
            <a:round/>
            <a:headEnd type="none" w="med" len="med"/>
            <a:tailEnd type="triangle" w="med" len="med"/>
          </a:ln>
        </p:spPr>
      </p:cxnSp>
      <p:cxnSp>
        <p:nvCxnSpPr>
          <p:cNvPr id="435" name="Google Shape;435;p48"/>
          <p:cNvCxnSpPr>
            <a:stCxn id="417" idx="0"/>
            <a:endCxn id="416" idx="2"/>
          </p:cNvCxnSpPr>
          <p:nvPr/>
        </p:nvCxnSpPr>
        <p:spPr>
          <a:xfrm rot="10800000">
            <a:off x="4571967" y="1964754"/>
            <a:ext cx="2174400" cy="405900"/>
          </a:xfrm>
          <a:prstGeom prst="straightConnector1">
            <a:avLst/>
          </a:prstGeom>
          <a:noFill/>
          <a:ln w="9525" cap="flat" cmpd="sng">
            <a:solidFill>
              <a:srgbClr val="FFFFFF"/>
            </a:solidFill>
            <a:prstDash val="solid"/>
            <a:round/>
            <a:headEnd type="none" w="med" len="med"/>
            <a:tailEnd type="triangle" w="med" len="med"/>
          </a:ln>
        </p:spPr>
      </p:cxnSp>
      <p:sp>
        <p:nvSpPr>
          <p:cNvPr id="436" name="Google Shape;436;p48"/>
          <p:cNvSpPr/>
          <p:nvPr/>
        </p:nvSpPr>
        <p:spPr>
          <a:xfrm>
            <a:off x="2520441" y="3104461"/>
            <a:ext cx="2174400" cy="716100"/>
          </a:xfrm>
          <a:prstGeom prst="ellipse">
            <a:avLst/>
          </a:prstGeom>
          <a:noFill/>
          <a:ln w="76200" cap="flat" cmpd="sng">
            <a:solidFill>
              <a:schemeClr val="accent2"/>
            </a:solidFill>
            <a:prstDash val="lgDash"/>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437" name="Google Shape;437;p48"/>
          <p:cNvSpPr/>
          <p:nvPr/>
        </p:nvSpPr>
        <p:spPr>
          <a:xfrm>
            <a:off x="5659146" y="2200664"/>
            <a:ext cx="2174400" cy="716100"/>
          </a:xfrm>
          <a:prstGeom prst="ellipse">
            <a:avLst/>
          </a:prstGeom>
          <a:noFill/>
          <a:ln w="76200" cap="flat" cmpd="sng">
            <a:solidFill>
              <a:schemeClr val="accent2"/>
            </a:solidFill>
            <a:prstDash val="lgDash"/>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1000"/>
                                        <p:tgtEl>
                                          <p:spTgt spid="4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100"/>
                                        <p:tgtEl>
                                          <p:spTgt spid="436"/>
                                        </p:tgtEl>
                                      </p:cBhvr>
                                    </p:animEffect>
                                  </p:childTnLst>
                                </p:cTn>
                              </p:par>
                            </p:childTnLst>
                          </p:cTn>
                        </p:par>
                        <p:par>
                          <p:cTn id="12" fill="hold">
                            <p:stCondLst>
                              <p:cond delay="2100"/>
                            </p:stCondLst>
                            <p:childTnLst>
                              <p:par>
                                <p:cTn id="13" presetID="10" presetClass="entr" presetSubtype="0" fill="hold" nodeType="afterEffect">
                                  <p:stCondLst>
                                    <p:cond delay="0"/>
                                  </p:stCondLst>
                                  <p:childTnLst>
                                    <p:set>
                                      <p:cBhvr>
                                        <p:cTn id="14" dur="1" fill="hold">
                                          <p:stCondLst>
                                            <p:cond delay="0"/>
                                          </p:stCondLst>
                                        </p:cTn>
                                        <p:tgtEl>
                                          <p:spTgt spid="437"/>
                                        </p:tgtEl>
                                        <p:attrNameLst>
                                          <p:attrName>style.visibility</p:attrName>
                                        </p:attrNameLst>
                                      </p:cBhvr>
                                      <p:to>
                                        <p:strVal val="visible"/>
                                      </p:to>
                                    </p:set>
                                    <p:animEffect transition="in" filter="fade">
                                      <p:cBhvr>
                                        <p:cTn id="15" dur="1000"/>
                                        <p:tgtEl>
                                          <p:spTgt spid="437"/>
                                        </p:tgtEl>
                                      </p:cBhvr>
                                    </p:animEffect>
                                  </p:childTnLst>
                                </p:cTn>
                              </p:par>
                            </p:childTnLst>
                          </p:cTn>
                        </p:par>
                        <p:par>
                          <p:cTn id="16" fill="hold">
                            <p:stCondLst>
                              <p:cond delay="3100"/>
                            </p:stCondLst>
                            <p:childTnLst>
                              <p:par>
                                <p:cTn id="17" presetID="10" presetClass="exit" presetSubtype="0" fill="hold" nodeType="afterEffect">
                                  <p:stCondLst>
                                    <p:cond delay="0"/>
                                  </p:stCondLst>
                                  <p:childTnLst>
                                    <p:animEffect transition="out" filter="fade">
                                      <p:cBhvr>
                                        <p:cTn id="18" dur="1000"/>
                                        <p:tgtEl>
                                          <p:spTgt spid="418"/>
                                        </p:tgtEl>
                                      </p:cBhvr>
                                    </p:animEffect>
                                    <p:set>
                                      <p:cBhvr>
                                        <p:cTn id="19" dur="1" fill="hold">
                                          <p:stCondLst>
                                            <p:cond delay="1000"/>
                                          </p:stCondLst>
                                        </p:cTn>
                                        <p:tgtEl>
                                          <p:spTgt spid="41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419"/>
                                        </p:tgtEl>
                                      </p:cBhvr>
                                    </p:animEffect>
                                    <p:set>
                                      <p:cBhvr>
                                        <p:cTn id="22" dur="1" fill="hold">
                                          <p:stCondLst>
                                            <p:cond delay="1000"/>
                                          </p:stCondLst>
                                        </p:cTn>
                                        <p:tgtEl>
                                          <p:spTgt spid="41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420"/>
                                        </p:tgtEl>
                                      </p:cBhvr>
                                    </p:animEffect>
                                    <p:set>
                                      <p:cBhvr>
                                        <p:cTn id="25" dur="1" fill="hold">
                                          <p:stCondLst>
                                            <p:cond delay="1000"/>
                                          </p:stCondLst>
                                        </p:cTn>
                                        <p:tgtEl>
                                          <p:spTgt spid="420"/>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1000"/>
                                        <p:tgtEl>
                                          <p:spTgt spid="421"/>
                                        </p:tgtEl>
                                      </p:cBhvr>
                                    </p:animEffect>
                                    <p:set>
                                      <p:cBhvr>
                                        <p:cTn id="28" dur="1" fill="hold">
                                          <p:stCondLst>
                                            <p:cond delay="1000"/>
                                          </p:stCondLst>
                                        </p:cTn>
                                        <p:tgtEl>
                                          <p:spTgt spid="42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1000"/>
                                        <p:tgtEl>
                                          <p:spTgt spid="423"/>
                                        </p:tgtEl>
                                      </p:cBhvr>
                                    </p:animEffect>
                                    <p:set>
                                      <p:cBhvr>
                                        <p:cTn id="31" dur="1" fill="hold">
                                          <p:stCondLst>
                                            <p:cond delay="1000"/>
                                          </p:stCondLst>
                                        </p:cTn>
                                        <p:tgtEl>
                                          <p:spTgt spid="42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0"/>
                                        <p:tgtEl>
                                          <p:spTgt spid="427"/>
                                        </p:tgtEl>
                                      </p:cBhvr>
                                    </p:animEffect>
                                    <p:set>
                                      <p:cBhvr>
                                        <p:cTn id="34" dur="1" fill="hold">
                                          <p:stCondLst>
                                            <p:cond delay="1000"/>
                                          </p:stCondLst>
                                        </p:cTn>
                                        <p:tgtEl>
                                          <p:spTgt spid="42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1000"/>
                                        <p:tgtEl>
                                          <p:spTgt spid="428"/>
                                        </p:tgtEl>
                                      </p:cBhvr>
                                    </p:animEffect>
                                    <p:set>
                                      <p:cBhvr>
                                        <p:cTn id="37" dur="1" fill="hold">
                                          <p:stCondLst>
                                            <p:cond delay="1000"/>
                                          </p:stCondLst>
                                        </p:cTn>
                                        <p:tgtEl>
                                          <p:spTgt spid="42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1000"/>
                                        <p:tgtEl>
                                          <p:spTgt spid="432"/>
                                        </p:tgtEl>
                                      </p:cBhvr>
                                    </p:animEffect>
                                    <p:set>
                                      <p:cBhvr>
                                        <p:cTn id="40" dur="1" fill="hold">
                                          <p:stCondLst>
                                            <p:cond delay="1000"/>
                                          </p:stCondLst>
                                        </p:cTn>
                                        <p:tgtEl>
                                          <p:spTgt spid="43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1000"/>
                                        <p:tgtEl>
                                          <p:spTgt spid="433"/>
                                        </p:tgtEl>
                                      </p:cBhvr>
                                    </p:animEffect>
                                    <p:set>
                                      <p:cBhvr>
                                        <p:cTn id="43" dur="1" fill="hold">
                                          <p:stCondLst>
                                            <p:cond delay="1000"/>
                                          </p:stCondLst>
                                        </p:cTn>
                                        <p:tgtEl>
                                          <p:spTgt spid="43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1000"/>
                                        <p:tgtEl>
                                          <p:spTgt spid="429"/>
                                        </p:tgtEl>
                                      </p:cBhvr>
                                    </p:animEffect>
                                    <p:set>
                                      <p:cBhvr>
                                        <p:cTn id="46" dur="1" fill="hold">
                                          <p:stCondLst>
                                            <p:cond delay="1000"/>
                                          </p:stCondLst>
                                        </p:cTn>
                                        <p:tgtEl>
                                          <p:spTgt spid="4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kiz parçanın her birini bir hash fonksiyonundan geçirerek hash'lerini alıyoru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430" y="450348"/>
            <a:ext cx="4569831" cy="2573574"/>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293540" y="3525843"/>
            <a:ext cx="6235019" cy="1077218"/>
          </a:xfrm>
          <a:prstGeom prst="rect">
            <a:avLst/>
          </a:prstGeom>
        </p:spPr>
        <p:txBody>
          <a:bodyPr wrap="square">
            <a:spAutoFit/>
          </a:bodyPr>
          <a:lstStyle/>
          <a:p>
            <a:r>
              <a:rPr lang="tr-TR" sz="1600" dirty="0">
                <a:solidFill>
                  <a:schemeClr val="bg1"/>
                </a:solidFill>
                <a:latin typeface="Proxima Nova" panose="020B0604020202020204" charset="0"/>
                <a:cs typeface="Times New Roman" panose="02020603050405020304" pitchFamily="18" charset="0"/>
              </a:rPr>
              <a:t>Basitçe açıklamak için sekiz parçaya bölünmüş 8GB'lık bir dosya örneğini ele alalım. Parçalara </a:t>
            </a:r>
            <a:r>
              <a:rPr lang="tr-TR" sz="1600" i="1" dirty="0">
                <a:solidFill>
                  <a:schemeClr val="bg1"/>
                </a:solidFill>
                <a:latin typeface="Proxima Nova" panose="020B0604020202020204" charset="0"/>
                <a:cs typeface="Times New Roman" panose="02020603050405020304" pitchFamily="18" charset="0"/>
              </a:rPr>
              <a:t>A</a:t>
            </a:r>
            <a:r>
              <a:rPr lang="tr-TR" sz="1600" dirty="0">
                <a:solidFill>
                  <a:schemeClr val="bg1"/>
                </a:solidFill>
                <a:latin typeface="Proxima Nova" panose="020B0604020202020204" charset="0"/>
                <a:cs typeface="Times New Roman" panose="02020603050405020304" pitchFamily="18" charset="0"/>
              </a:rPr>
              <a:t>'dan </a:t>
            </a:r>
            <a:r>
              <a:rPr lang="tr-TR" sz="1600" i="1" dirty="0">
                <a:solidFill>
                  <a:schemeClr val="bg1"/>
                </a:solidFill>
                <a:latin typeface="Proxima Nova" panose="020B0604020202020204" charset="0"/>
                <a:cs typeface="Times New Roman" panose="02020603050405020304" pitchFamily="18" charset="0"/>
              </a:rPr>
              <a:t>H</a:t>
            </a:r>
            <a:r>
              <a:rPr lang="tr-TR" sz="1600" dirty="0">
                <a:solidFill>
                  <a:schemeClr val="bg1"/>
                </a:solidFill>
                <a:latin typeface="Proxima Nova" panose="020B0604020202020204" charset="0"/>
                <a:cs typeface="Times New Roman" panose="02020603050405020304" pitchFamily="18" charset="0"/>
              </a:rPr>
              <a:t>'ye kadar isim verelim. Daha sonra her parçayı bir </a:t>
            </a:r>
            <a:r>
              <a:rPr lang="tr-TR" sz="1600" dirty="0" err="1">
                <a:solidFill>
                  <a:schemeClr val="bg1"/>
                </a:solidFill>
                <a:latin typeface="Proxima Nova" panose="020B0604020202020204" charset="0"/>
                <a:cs typeface="Times New Roman" panose="02020603050405020304" pitchFamily="18" charset="0"/>
              </a:rPr>
              <a:t>hash</a:t>
            </a:r>
            <a:r>
              <a:rPr lang="tr-TR" sz="1600" dirty="0">
                <a:solidFill>
                  <a:schemeClr val="bg1"/>
                </a:solidFill>
                <a:latin typeface="Proxima Nova" panose="020B0604020202020204" charset="0"/>
                <a:cs typeface="Times New Roman" panose="02020603050405020304" pitchFamily="18" charset="0"/>
              </a:rPr>
              <a:t> fonksiyonundan geçirelim ve sekiz farklı </a:t>
            </a:r>
            <a:r>
              <a:rPr lang="tr-TR" sz="1600" dirty="0" err="1">
                <a:solidFill>
                  <a:schemeClr val="bg1"/>
                </a:solidFill>
                <a:latin typeface="Proxima Nova" panose="020B0604020202020204" charset="0"/>
                <a:cs typeface="Times New Roman" panose="02020603050405020304" pitchFamily="18" charset="0"/>
              </a:rPr>
              <a:t>hash</a:t>
            </a:r>
            <a:r>
              <a:rPr lang="tr-TR" sz="1600" dirty="0">
                <a:solidFill>
                  <a:schemeClr val="bg1"/>
                </a:solidFill>
                <a:latin typeface="Proxima Nova" panose="020B0604020202020204" charset="0"/>
                <a:cs typeface="Times New Roman" panose="02020603050405020304" pitchFamily="18" charset="0"/>
              </a:rPr>
              <a:t> elde edelim.</a:t>
            </a:r>
          </a:p>
        </p:txBody>
      </p:sp>
    </p:spTree>
    <p:extLst>
      <p:ext uri="{BB962C8B-B14F-4D97-AF65-F5344CB8AC3E}">
        <p14:creationId xmlns:p14="http://schemas.microsoft.com/office/powerpoint/2010/main" val="28948709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1654096" y="797364"/>
            <a:ext cx="6783659" cy="1077218"/>
          </a:xfrm>
          <a:prstGeom prst="rect">
            <a:avLst/>
          </a:prstGeom>
        </p:spPr>
        <p:txBody>
          <a:bodyPr wrap="square">
            <a:spAutoFit/>
          </a:bodyPr>
          <a:lstStyle/>
          <a:p>
            <a:r>
              <a:rPr lang="tr-TR" sz="1600" dirty="0">
                <a:solidFill>
                  <a:schemeClr val="bg1"/>
                </a:solidFill>
                <a:latin typeface="Proxima Nova" panose="020B0604020202020204" charset="0"/>
              </a:rPr>
              <a:t>Eğer dosyanız binlerce parçadan oluşuyorsa, bunların her birini </a:t>
            </a:r>
            <a:r>
              <a:rPr lang="tr-TR" sz="1600" dirty="0" err="1">
                <a:solidFill>
                  <a:schemeClr val="bg1"/>
                </a:solidFill>
                <a:latin typeface="Proxima Nova" panose="020B0604020202020204" charset="0"/>
              </a:rPr>
              <a:t>hash</a:t>
            </a:r>
            <a:r>
              <a:rPr lang="tr-TR" sz="1600" dirty="0">
                <a:solidFill>
                  <a:schemeClr val="bg1"/>
                </a:solidFill>
                <a:latin typeface="Proxima Nova" panose="020B0604020202020204" charset="0"/>
              </a:rPr>
              <a:t> etmeniz ve sonuçları teker teker kontrol etmeniz oldukça zor olacaktır</a:t>
            </a:r>
            <a:r>
              <a:rPr lang="tr-TR" sz="1600" dirty="0" smtClean="0">
                <a:solidFill>
                  <a:schemeClr val="bg1"/>
                </a:solidFill>
                <a:latin typeface="Proxima Nova" panose="020B0604020202020204" charset="0"/>
              </a:rPr>
              <a:t>. </a:t>
            </a:r>
            <a:r>
              <a:rPr lang="tr-TR" sz="1600" dirty="0">
                <a:solidFill>
                  <a:schemeClr val="bg1"/>
                </a:solidFill>
                <a:latin typeface="Proxima Nova" panose="020B0604020202020204" charset="0"/>
              </a:rPr>
              <a:t>Bunun yerine </a:t>
            </a:r>
            <a:r>
              <a:rPr lang="tr-TR" sz="1600" dirty="0" err="1">
                <a:solidFill>
                  <a:schemeClr val="bg1"/>
                </a:solidFill>
                <a:latin typeface="Proxima Nova" panose="020B0604020202020204" charset="0"/>
              </a:rPr>
              <a:t>hash'leri</a:t>
            </a:r>
            <a:r>
              <a:rPr lang="tr-TR" sz="1600" dirty="0">
                <a:solidFill>
                  <a:schemeClr val="bg1"/>
                </a:solidFill>
                <a:latin typeface="Proxima Nova" panose="020B0604020202020204" charset="0"/>
              </a:rPr>
              <a:t> ikili olarak alır ve bu ikilileri birlikte </a:t>
            </a:r>
            <a:r>
              <a:rPr lang="tr-TR" sz="1600" dirty="0" err="1">
                <a:solidFill>
                  <a:schemeClr val="bg1"/>
                </a:solidFill>
                <a:latin typeface="Proxima Nova" panose="020B0604020202020204" charset="0"/>
              </a:rPr>
              <a:t>hash</a:t>
            </a:r>
            <a:r>
              <a:rPr lang="tr-TR" sz="1600" dirty="0">
                <a:solidFill>
                  <a:schemeClr val="bg1"/>
                </a:solidFill>
                <a:latin typeface="Proxima Nova" panose="020B0604020202020204" charset="0"/>
              </a:rPr>
              <a:t> ederiz. Yani </a:t>
            </a:r>
            <a:r>
              <a:rPr lang="tr-TR" sz="1600" b="1" dirty="0" err="1">
                <a:solidFill>
                  <a:schemeClr val="bg1"/>
                </a:solidFill>
                <a:latin typeface="Proxima Nova" panose="020B0604020202020204" charset="0"/>
              </a:rPr>
              <a:t>hA</a:t>
            </a:r>
            <a:r>
              <a:rPr lang="tr-TR" sz="1600" b="1" dirty="0">
                <a:solidFill>
                  <a:schemeClr val="bg1"/>
                </a:solidFill>
                <a:latin typeface="Proxima Nova" panose="020B0604020202020204" charset="0"/>
              </a:rPr>
              <a:t> + </a:t>
            </a:r>
            <a:r>
              <a:rPr lang="tr-TR" sz="1600" b="1" dirty="0" err="1">
                <a:solidFill>
                  <a:schemeClr val="bg1"/>
                </a:solidFill>
                <a:latin typeface="Proxima Nova" panose="020B0604020202020204" charset="0"/>
              </a:rPr>
              <a:t>hB</a:t>
            </a:r>
            <a:r>
              <a:rPr lang="tr-TR" sz="1600" dirty="0">
                <a:solidFill>
                  <a:schemeClr val="bg1"/>
                </a:solidFill>
                <a:latin typeface="Proxima Nova" panose="020B0604020202020204" charset="0"/>
              </a:rPr>
              <a:t>, </a:t>
            </a:r>
            <a:r>
              <a:rPr lang="tr-TR" sz="1600" b="1" dirty="0" err="1">
                <a:solidFill>
                  <a:schemeClr val="bg1"/>
                </a:solidFill>
                <a:latin typeface="Proxima Nova" panose="020B0604020202020204" charset="0"/>
              </a:rPr>
              <a:t>hC</a:t>
            </a:r>
            <a:r>
              <a:rPr lang="tr-TR" sz="1600" b="1" dirty="0">
                <a:solidFill>
                  <a:schemeClr val="bg1"/>
                </a:solidFill>
                <a:latin typeface="Proxima Nova" panose="020B0604020202020204" charset="0"/>
              </a:rPr>
              <a:t> + </a:t>
            </a:r>
            <a:r>
              <a:rPr lang="tr-TR" sz="1600" b="1" dirty="0" err="1">
                <a:solidFill>
                  <a:schemeClr val="bg1"/>
                </a:solidFill>
                <a:latin typeface="Proxima Nova" panose="020B0604020202020204" charset="0"/>
              </a:rPr>
              <a:t>hD</a:t>
            </a:r>
            <a:r>
              <a:rPr lang="tr-TR" sz="1600" dirty="0">
                <a:solidFill>
                  <a:schemeClr val="bg1"/>
                </a:solidFill>
                <a:latin typeface="Proxima Nova" panose="020B0604020202020204" charset="0"/>
              </a:rPr>
              <a:t>, </a:t>
            </a:r>
            <a:r>
              <a:rPr lang="tr-TR" sz="1600" b="1" dirty="0" err="1">
                <a:solidFill>
                  <a:schemeClr val="bg1"/>
                </a:solidFill>
                <a:latin typeface="Proxima Nova" panose="020B0604020202020204" charset="0"/>
              </a:rPr>
              <a:t>hE</a:t>
            </a:r>
            <a:r>
              <a:rPr lang="tr-TR" sz="1600" b="1" dirty="0">
                <a:solidFill>
                  <a:schemeClr val="bg1"/>
                </a:solidFill>
                <a:latin typeface="Proxima Nova" panose="020B0604020202020204" charset="0"/>
              </a:rPr>
              <a:t> + </a:t>
            </a:r>
            <a:r>
              <a:rPr lang="tr-TR" sz="1600" b="1" dirty="0" err="1">
                <a:solidFill>
                  <a:schemeClr val="bg1"/>
                </a:solidFill>
                <a:latin typeface="Proxima Nova" panose="020B0604020202020204" charset="0"/>
              </a:rPr>
              <a:t>hF</a:t>
            </a:r>
            <a:r>
              <a:rPr lang="tr-TR" sz="1600" dirty="0">
                <a:solidFill>
                  <a:schemeClr val="bg1"/>
                </a:solidFill>
                <a:latin typeface="Proxima Nova" panose="020B0604020202020204" charset="0"/>
              </a:rPr>
              <a:t> ve </a:t>
            </a:r>
            <a:r>
              <a:rPr lang="tr-TR" sz="1600" b="1" dirty="0" err="1">
                <a:solidFill>
                  <a:schemeClr val="bg1"/>
                </a:solidFill>
                <a:latin typeface="Proxima Nova" panose="020B0604020202020204" charset="0"/>
              </a:rPr>
              <a:t>hG</a:t>
            </a:r>
            <a:r>
              <a:rPr lang="tr-TR" sz="1600" b="1" dirty="0">
                <a:solidFill>
                  <a:schemeClr val="bg1"/>
                </a:solidFill>
                <a:latin typeface="Proxima Nova" panose="020B0604020202020204" charset="0"/>
              </a:rPr>
              <a:t> + </a:t>
            </a:r>
            <a:r>
              <a:rPr lang="tr-TR" sz="1600" b="1" dirty="0" err="1">
                <a:solidFill>
                  <a:schemeClr val="bg1"/>
                </a:solidFill>
                <a:latin typeface="Proxima Nova" panose="020B0604020202020204" charset="0"/>
              </a:rPr>
              <a:t>hH</a:t>
            </a:r>
            <a:r>
              <a:rPr lang="tr-TR" sz="1600" dirty="0" err="1">
                <a:solidFill>
                  <a:schemeClr val="bg1"/>
                </a:solidFill>
                <a:latin typeface="Proxima Nova" panose="020B0604020202020204" charset="0"/>
              </a:rPr>
              <a:t>'yi</a:t>
            </a:r>
            <a:r>
              <a:rPr lang="tr-TR" sz="1600" dirty="0">
                <a:solidFill>
                  <a:schemeClr val="bg1"/>
                </a:solidFill>
                <a:latin typeface="Proxima Nova" panose="020B0604020202020204" charset="0"/>
              </a:rPr>
              <a:t> </a:t>
            </a:r>
            <a:r>
              <a:rPr lang="tr-TR" sz="1600" dirty="0" err="1">
                <a:solidFill>
                  <a:schemeClr val="bg1"/>
                </a:solidFill>
                <a:latin typeface="Proxima Nova" panose="020B0604020202020204" charset="0"/>
              </a:rPr>
              <a:t>hash</a:t>
            </a:r>
            <a:r>
              <a:rPr lang="tr-TR" sz="1600" dirty="0">
                <a:solidFill>
                  <a:schemeClr val="bg1"/>
                </a:solidFill>
                <a:latin typeface="Proxima Nova" panose="020B0604020202020204" charset="0"/>
              </a:rPr>
              <a:t> ederiz.</a:t>
            </a:r>
          </a:p>
        </p:txBody>
      </p:sp>
      <p:pic>
        <p:nvPicPr>
          <p:cNvPr id="2050" name="Picture 2" descr="Yapı, ters bir ağaca benziyor. En alt sırada yapraklar bulunuyor, bunlar birleşerek düğümleri ve son olarak da kökü oluşturuy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941" y="1877704"/>
            <a:ext cx="4921404" cy="277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298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1188720" y="455541"/>
            <a:ext cx="7397719" cy="738664"/>
          </a:xfrm>
          <a:prstGeom prst="rect">
            <a:avLst/>
          </a:prstGeom>
        </p:spPr>
        <p:txBody>
          <a:bodyPr wrap="square">
            <a:spAutoFit/>
          </a:bodyPr>
          <a:lstStyle/>
          <a:p>
            <a:r>
              <a:rPr lang="tr-TR" dirty="0">
                <a:solidFill>
                  <a:schemeClr val="bg1"/>
                </a:solidFill>
                <a:latin typeface="Proxima Nova" panose="020B0604020202020204" charset="0"/>
              </a:rPr>
              <a:t>Artık elimizde, indirdiğimiz dosyayı temsil eden </a:t>
            </a:r>
            <a:r>
              <a:rPr lang="tr-TR" dirty="0" err="1">
                <a:solidFill>
                  <a:schemeClr val="bg1"/>
                </a:solidFill>
                <a:latin typeface="Proxima Nova" panose="020B0604020202020204" charset="0"/>
              </a:rPr>
              <a:t>Merkle</a:t>
            </a:r>
            <a:r>
              <a:rPr lang="tr-TR" dirty="0">
                <a:solidFill>
                  <a:schemeClr val="bg1"/>
                </a:solidFill>
                <a:latin typeface="Proxima Nova" panose="020B0604020202020204" charset="0"/>
              </a:rPr>
              <a:t> kökü var. Bu kök </a:t>
            </a:r>
            <a:r>
              <a:rPr lang="tr-TR" dirty="0" err="1">
                <a:solidFill>
                  <a:schemeClr val="bg1"/>
                </a:solidFill>
                <a:latin typeface="Proxima Nova" panose="020B0604020202020204" charset="0"/>
              </a:rPr>
              <a:t>hash'i</a:t>
            </a:r>
            <a:r>
              <a:rPr lang="tr-TR" dirty="0">
                <a:solidFill>
                  <a:schemeClr val="bg1"/>
                </a:solidFill>
                <a:latin typeface="Proxima Nova" panose="020B0604020202020204" charset="0"/>
              </a:rPr>
              <a:t> kaynak tarafından sunulan </a:t>
            </a:r>
            <a:r>
              <a:rPr lang="tr-TR" dirty="0" err="1">
                <a:solidFill>
                  <a:schemeClr val="bg1"/>
                </a:solidFill>
                <a:latin typeface="Proxima Nova" panose="020B0604020202020204" charset="0"/>
              </a:rPr>
              <a:t>hash</a:t>
            </a:r>
            <a:r>
              <a:rPr lang="tr-TR" dirty="0">
                <a:solidFill>
                  <a:schemeClr val="bg1"/>
                </a:solidFill>
                <a:latin typeface="Proxima Nova" panose="020B0604020202020204" charset="0"/>
              </a:rPr>
              <a:t> ile karşılaştırabiliriz. Eğer eşleşirlerse harika olur. Ama </a:t>
            </a:r>
            <a:r>
              <a:rPr lang="tr-TR" dirty="0" err="1">
                <a:solidFill>
                  <a:schemeClr val="bg1"/>
                </a:solidFill>
                <a:latin typeface="Proxima Nova" panose="020B0604020202020204" charset="0"/>
              </a:rPr>
              <a:t>hash'ler</a:t>
            </a:r>
            <a:r>
              <a:rPr lang="tr-TR" dirty="0">
                <a:solidFill>
                  <a:schemeClr val="bg1"/>
                </a:solidFill>
                <a:latin typeface="Proxima Nova" panose="020B0604020202020204" charset="0"/>
              </a:rPr>
              <a:t> farklıysa verinin üzerinde değişiklik yapıldığından emin olabiliriz.</a:t>
            </a:r>
          </a:p>
        </p:txBody>
      </p:sp>
      <p:pic>
        <p:nvPicPr>
          <p:cNvPr id="3074" name="Picture 2" descr="hD'yi kontrol etmek için yalnızca kırmızı hash'lere ihtiyaç duyarı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640" y="1382751"/>
            <a:ext cx="4700251" cy="2647022"/>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2233960" y="4287623"/>
            <a:ext cx="4992029" cy="523220"/>
          </a:xfrm>
          <a:prstGeom prst="rect">
            <a:avLst/>
          </a:prstGeom>
        </p:spPr>
        <p:txBody>
          <a:bodyPr wrap="square">
            <a:spAutoFit/>
          </a:bodyPr>
          <a:lstStyle/>
          <a:p>
            <a:r>
              <a:rPr lang="tr-TR" b="1" i="1" dirty="0" err="1">
                <a:solidFill>
                  <a:schemeClr val="bg1"/>
                </a:solidFill>
                <a:latin typeface="Proxima Nova" panose="020B0604020202020204" charset="0"/>
              </a:rPr>
              <a:t>hD</a:t>
            </a:r>
            <a:r>
              <a:rPr lang="tr-TR" i="1" dirty="0" err="1">
                <a:solidFill>
                  <a:schemeClr val="bg1"/>
                </a:solidFill>
                <a:latin typeface="Proxima Nova" panose="020B0604020202020204" charset="0"/>
              </a:rPr>
              <a:t>'yi</a:t>
            </a:r>
            <a:r>
              <a:rPr lang="tr-TR" i="1" dirty="0">
                <a:solidFill>
                  <a:schemeClr val="bg1"/>
                </a:solidFill>
                <a:latin typeface="Proxima Nova" panose="020B0604020202020204" charset="0"/>
              </a:rPr>
              <a:t> kontrol etmek için yalnızca kırmızı </a:t>
            </a:r>
            <a:r>
              <a:rPr lang="tr-TR" i="1" dirty="0" err="1">
                <a:solidFill>
                  <a:schemeClr val="bg1"/>
                </a:solidFill>
                <a:latin typeface="Proxima Nova" panose="020B0604020202020204" charset="0"/>
              </a:rPr>
              <a:t>hash'lere</a:t>
            </a:r>
            <a:r>
              <a:rPr lang="tr-TR" i="1" dirty="0">
                <a:solidFill>
                  <a:schemeClr val="bg1"/>
                </a:solidFill>
                <a:latin typeface="Proxima Nova" panose="020B0604020202020204" charset="0"/>
              </a:rPr>
              <a:t> ihtiyaç duyarız.</a:t>
            </a:r>
            <a:endParaRPr lang="tr-TR" dirty="0">
              <a:solidFill>
                <a:schemeClr val="bg1"/>
              </a:solidFill>
              <a:latin typeface="Proxima Nova" panose="020B0604020202020204" charset="0"/>
            </a:endParaRPr>
          </a:p>
        </p:txBody>
      </p:sp>
    </p:spTree>
    <p:extLst>
      <p:ext uri="{BB962C8B-B14F-4D97-AF65-F5344CB8AC3E}">
        <p14:creationId xmlns:p14="http://schemas.microsoft.com/office/powerpoint/2010/main" val="14998003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9"/>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443" name="Google Shape;443;p4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TAMPER-EVIDENT VERİTABANI</a:t>
            </a:r>
            <a:endParaRPr sz="2700" b="1">
              <a:latin typeface="Montserrat"/>
              <a:ea typeface="Montserrat"/>
              <a:cs typeface="Montserrat"/>
              <a:sym typeface="Montserrat"/>
            </a:endParaRPr>
          </a:p>
        </p:txBody>
      </p:sp>
      <p:sp>
        <p:nvSpPr>
          <p:cNvPr id="444" name="Google Shape;444;p49"/>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MERKLE ROOT</a:t>
            </a:r>
            <a:endParaRPr sz="1700">
              <a:solidFill>
                <a:srgbClr val="BFBFBF"/>
              </a:solidFill>
              <a:latin typeface="Proxima Nova"/>
              <a:ea typeface="Proxima Nova"/>
              <a:cs typeface="Proxima Nova"/>
              <a:sym typeface="Proxima Nova"/>
            </a:endParaRPr>
          </a:p>
        </p:txBody>
      </p:sp>
      <p:sp>
        <p:nvSpPr>
          <p:cNvPr id="445" name="Google Shape;445;p49"/>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446" name="Google Shape;446;p49"/>
          <p:cNvSpPr/>
          <p:nvPr/>
        </p:nvSpPr>
        <p:spPr>
          <a:xfrm>
            <a:off x="1666887" y="1276040"/>
            <a:ext cx="5810100" cy="28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BLOCK HEADER</a:t>
            </a: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l" rtl="0">
              <a:spcBef>
                <a:spcPts val="0"/>
              </a:spcBef>
              <a:spcAft>
                <a:spcPts val="0"/>
              </a:spcAft>
              <a:buNone/>
            </a:pPr>
            <a:endParaRPr sz="1500">
              <a:latin typeface="Nunito Sans"/>
              <a:ea typeface="Nunito Sans"/>
              <a:cs typeface="Nunito Sans"/>
              <a:sym typeface="Nunito Sans"/>
            </a:endParaRPr>
          </a:p>
        </p:txBody>
      </p:sp>
      <p:sp>
        <p:nvSpPr>
          <p:cNvPr id="447" name="Google Shape;447;p49"/>
          <p:cNvSpPr/>
          <p:nvPr/>
        </p:nvSpPr>
        <p:spPr>
          <a:xfrm>
            <a:off x="1979586"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PREV BLOCK HASH</a:t>
            </a:r>
            <a:endParaRPr sz="1500">
              <a:latin typeface="Nunito Sans"/>
              <a:ea typeface="Nunito Sans"/>
              <a:cs typeface="Nunito Sans"/>
              <a:sym typeface="Nunito Sans"/>
            </a:endParaRPr>
          </a:p>
        </p:txBody>
      </p:sp>
      <p:sp>
        <p:nvSpPr>
          <p:cNvPr id="448" name="Google Shape;448;p49"/>
          <p:cNvSpPr/>
          <p:nvPr/>
        </p:nvSpPr>
        <p:spPr>
          <a:xfrm>
            <a:off x="4764339"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NONCE</a:t>
            </a:r>
            <a:endParaRPr sz="500"/>
          </a:p>
        </p:txBody>
      </p:sp>
      <p:sp>
        <p:nvSpPr>
          <p:cNvPr id="449" name="Google Shape;449;p49"/>
          <p:cNvSpPr/>
          <p:nvPr/>
        </p:nvSpPr>
        <p:spPr>
          <a:xfrm>
            <a:off x="3334706" y="2962524"/>
            <a:ext cx="2474700" cy="778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5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0"/>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455" name="Google Shape;455;p50"/>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A TAMPER-EVIDENT VERİTABANI</a:t>
            </a:r>
            <a:endParaRPr sz="2700" b="1">
              <a:latin typeface="Montserrat"/>
              <a:ea typeface="Montserrat"/>
              <a:cs typeface="Montserrat"/>
              <a:sym typeface="Montserrat"/>
            </a:endParaRPr>
          </a:p>
        </p:txBody>
      </p:sp>
      <p:sp>
        <p:nvSpPr>
          <p:cNvPr id="456" name="Google Shape;456;p50"/>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PREV BLOCK HASH</a:t>
            </a:r>
            <a:endParaRPr sz="1700">
              <a:solidFill>
                <a:srgbClr val="BFBFBF"/>
              </a:solidFill>
              <a:latin typeface="Proxima Nova"/>
              <a:ea typeface="Proxima Nova"/>
              <a:cs typeface="Proxima Nova"/>
              <a:sym typeface="Proxima Nova"/>
            </a:endParaRPr>
          </a:p>
        </p:txBody>
      </p:sp>
      <p:sp>
        <p:nvSpPr>
          <p:cNvPr id="457" name="Google Shape;457;p50"/>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458" name="Google Shape;458;p50"/>
          <p:cNvSpPr/>
          <p:nvPr/>
        </p:nvSpPr>
        <p:spPr>
          <a:xfrm>
            <a:off x="1666887" y="1276040"/>
            <a:ext cx="5810100" cy="28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BLOCK HEADER</a:t>
            </a: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l" rtl="0">
              <a:spcBef>
                <a:spcPts val="0"/>
              </a:spcBef>
              <a:spcAft>
                <a:spcPts val="0"/>
              </a:spcAft>
              <a:buNone/>
            </a:pPr>
            <a:endParaRPr sz="1500">
              <a:latin typeface="Nunito Sans"/>
              <a:ea typeface="Nunito Sans"/>
              <a:cs typeface="Nunito Sans"/>
              <a:sym typeface="Nunito Sans"/>
            </a:endParaRPr>
          </a:p>
        </p:txBody>
      </p:sp>
      <p:sp>
        <p:nvSpPr>
          <p:cNvPr id="459" name="Google Shape;459;p50"/>
          <p:cNvSpPr/>
          <p:nvPr/>
        </p:nvSpPr>
        <p:spPr>
          <a:xfrm>
            <a:off x="1979586" y="1907126"/>
            <a:ext cx="2474700" cy="7782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PREV BLOCK HASH</a:t>
            </a:r>
            <a:endParaRPr sz="1500">
              <a:latin typeface="Nunito Sans"/>
              <a:ea typeface="Nunito Sans"/>
              <a:cs typeface="Nunito Sans"/>
              <a:sym typeface="Nunito Sans"/>
            </a:endParaRPr>
          </a:p>
        </p:txBody>
      </p:sp>
      <p:sp>
        <p:nvSpPr>
          <p:cNvPr id="460" name="Google Shape;460;p50"/>
          <p:cNvSpPr/>
          <p:nvPr/>
        </p:nvSpPr>
        <p:spPr>
          <a:xfrm>
            <a:off x="4764339"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NONCE</a:t>
            </a:r>
            <a:endParaRPr sz="500"/>
          </a:p>
        </p:txBody>
      </p:sp>
      <p:sp>
        <p:nvSpPr>
          <p:cNvPr id="461" name="Google Shape;461;p50"/>
          <p:cNvSpPr/>
          <p:nvPr/>
        </p:nvSpPr>
        <p:spPr>
          <a:xfrm>
            <a:off x="3334706" y="2962524"/>
            <a:ext cx="2474700" cy="778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5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grpSp>
        <p:nvGrpSpPr>
          <p:cNvPr id="164" name="Google Shape;164;p31"/>
          <p:cNvGrpSpPr/>
          <p:nvPr/>
        </p:nvGrpSpPr>
        <p:grpSpPr>
          <a:xfrm>
            <a:off x="2073574" y="1540926"/>
            <a:ext cx="4650188" cy="2061848"/>
            <a:chOff x="9035140" y="4117650"/>
            <a:chExt cx="5441362" cy="2413212"/>
          </a:xfrm>
        </p:grpSpPr>
        <p:sp>
          <p:nvSpPr>
            <p:cNvPr id="165" name="Google Shape;165;p31"/>
            <p:cNvSpPr txBox="1"/>
            <p:nvPr/>
          </p:nvSpPr>
          <p:spPr>
            <a:xfrm>
              <a:off x="10290558" y="4911916"/>
              <a:ext cx="3950700" cy="8172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Font typeface="Montserrat"/>
                <a:buNone/>
              </a:pPr>
              <a:r>
                <a:rPr lang="en" sz="2800" b="1">
                  <a:solidFill>
                    <a:schemeClr val="dk2"/>
                  </a:solidFill>
                  <a:latin typeface="Montserrat"/>
                  <a:ea typeface="Montserrat"/>
                  <a:cs typeface="Montserrat"/>
                  <a:sym typeface="Montserrat"/>
                </a:rPr>
                <a:t>KRİPTOGRAFİK HASH FONKSİYONLARI</a:t>
              </a:r>
              <a:endParaRPr sz="200"/>
            </a:p>
          </p:txBody>
        </p:sp>
        <p:sp>
          <p:nvSpPr>
            <p:cNvPr id="166" name="Google Shape;166;p31"/>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1</a:t>
              </a:r>
              <a:endParaRPr sz="500"/>
            </a:p>
          </p:txBody>
        </p:sp>
        <p:cxnSp>
          <p:nvCxnSpPr>
            <p:cNvPr id="167" name="Google Shape;167;p31"/>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168" name="Google Shape;168;p31"/>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169" name="Google Shape;169;p31"/>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170" name="Google Shape;170;p31"/>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171" name="Google Shape;171;p31"/>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172" name="Google Shape;172;p31"/>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1"/>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467" name="Google Shape;467;p51"/>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SzPts val="400"/>
              <a:buFont typeface="Arial"/>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468" name="Google Shape;468;p51"/>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ZİNCİRİ KORUNMASI</a:t>
            </a:r>
            <a:endParaRPr sz="1700" b="1">
              <a:solidFill>
                <a:schemeClr val="accent2"/>
              </a:solidFill>
              <a:latin typeface="Proxima Nova"/>
              <a:ea typeface="Proxima Nova"/>
              <a:cs typeface="Proxima Nova"/>
              <a:sym typeface="Proxima Nova"/>
            </a:endParaRPr>
          </a:p>
        </p:txBody>
      </p:sp>
      <p:sp>
        <p:nvSpPr>
          <p:cNvPr id="469" name="Google Shape;469;p51"/>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470" name="Google Shape;470;p51"/>
          <p:cNvSpPr/>
          <p:nvPr/>
        </p:nvSpPr>
        <p:spPr>
          <a:xfrm>
            <a:off x="3109850" y="1504388"/>
            <a:ext cx="2924400" cy="1563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highlight>
                  <a:srgbClr val="9FC5E8"/>
                </a:highlight>
                <a:latin typeface="Nunito Sans"/>
                <a:ea typeface="Nunito Sans"/>
                <a:cs typeface="Nunito Sans"/>
                <a:sym typeface="Nunito Sans"/>
              </a:rPr>
              <a:t>BLOCK HEADER</a:t>
            </a:r>
            <a:endParaRPr sz="900">
              <a:solidFill>
                <a:schemeClr val="dk2"/>
              </a:solidFill>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Clr>
                <a:schemeClr val="dk2"/>
              </a:buClr>
              <a:buSzPts val="400"/>
              <a:buFont typeface="Arial"/>
              <a:buNone/>
            </a:pPr>
            <a:endParaRPr sz="900">
              <a:solidFill>
                <a:schemeClr val="dk2"/>
              </a:solidFill>
              <a:highlight>
                <a:srgbClr val="EA9999"/>
              </a:highlight>
              <a:latin typeface="Nunito Sans"/>
              <a:ea typeface="Nunito Sans"/>
              <a:cs typeface="Nunito Sans"/>
              <a:sym typeface="Nunito Sans"/>
            </a:endParaRPr>
          </a:p>
        </p:txBody>
      </p:sp>
      <p:sp>
        <p:nvSpPr>
          <p:cNvPr id="471" name="Google Shape;471;p51"/>
          <p:cNvSpPr/>
          <p:nvPr/>
        </p:nvSpPr>
        <p:spPr>
          <a:xfrm>
            <a:off x="3267226" y="1963570"/>
            <a:ext cx="1245600" cy="3918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472" name="Google Shape;472;p51"/>
          <p:cNvSpPr/>
          <p:nvPr/>
        </p:nvSpPr>
        <p:spPr>
          <a:xfrm>
            <a:off x="4668757" y="1963570"/>
            <a:ext cx="1245600" cy="39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473" name="Google Shape;473;p51"/>
          <p:cNvSpPr/>
          <p:nvPr/>
        </p:nvSpPr>
        <p:spPr>
          <a:xfrm>
            <a:off x="3949241" y="2494738"/>
            <a:ext cx="1245600" cy="3918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MERKLE ROOT</a:t>
            </a:r>
            <a:endParaRPr sz="900"/>
          </a:p>
        </p:txBody>
      </p:sp>
      <p:sp>
        <p:nvSpPr>
          <p:cNvPr id="474" name="Google Shape;474;p51"/>
          <p:cNvSpPr/>
          <p:nvPr/>
        </p:nvSpPr>
        <p:spPr>
          <a:xfrm>
            <a:off x="-38" y="1504416"/>
            <a:ext cx="2924400" cy="1563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highlight>
                  <a:srgbClr val="EA9999"/>
                </a:highlight>
                <a:latin typeface="Nunito Sans"/>
                <a:ea typeface="Nunito Sans"/>
                <a:cs typeface="Nunito Sans"/>
                <a:sym typeface="Nunito Sans"/>
              </a:rPr>
              <a:t>BLOCK HEADER</a:t>
            </a:r>
            <a:endParaRPr sz="900">
              <a:highlight>
                <a:srgbClr val="EA9999"/>
              </a:highlight>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p:txBody>
      </p:sp>
      <p:sp>
        <p:nvSpPr>
          <p:cNvPr id="475" name="Google Shape;475;p51"/>
          <p:cNvSpPr/>
          <p:nvPr/>
        </p:nvSpPr>
        <p:spPr>
          <a:xfrm>
            <a:off x="157338" y="1963570"/>
            <a:ext cx="1245600" cy="391800"/>
          </a:xfrm>
          <a:prstGeom prst="roundRect">
            <a:avLst>
              <a:gd name="adj" fmla="val 16667"/>
            </a:avLst>
          </a:prstGeom>
          <a:gradFill>
            <a:gsLst>
              <a:gs pos="0">
                <a:srgbClr val="DBD4EB"/>
              </a:gs>
              <a:gs pos="100000">
                <a:srgbClr val="9180BB"/>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476" name="Google Shape;476;p51"/>
          <p:cNvSpPr/>
          <p:nvPr/>
        </p:nvSpPr>
        <p:spPr>
          <a:xfrm>
            <a:off x="1558869" y="1963570"/>
            <a:ext cx="1245600" cy="39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477" name="Google Shape;477;p51"/>
          <p:cNvSpPr/>
          <p:nvPr/>
        </p:nvSpPr>
        <p:spPr>
          <a:xfrm>
            <a:off x="839353" y="2494738"/>
            <a:ext cx="1245600" cy="39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MERKLE ROOT</a:t>
            </a:r>
            <a:endParaRPr sz="900"/>
          </a:p>
        </p:txBody>
      </p:sp>
      <p:sp>
        <p:nvSpPr>
          <p:cNvPr id="478" name="Google Shape;478;p51"/>
          <p:cNvSpPr/>
          <p:nvPr/>
        </p:nvSpPr>
        <p:spPr>
          <a:xfrm>
            <a:off x="6219738" y="1504388"/>
            <a:ext cx="2924400" cy="1563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highlight>
                  <a:srgbClr val="B6D7A8"/>
                </a:highlight>
                <a:latin typeface="Nunito Sans"/>
                <a:ea typeface="Nunito Sans"/>
                <a:cs typeface="Nunito Sans"/>
                <a:sym typeface="Nunito Sans"/>
              </a:rPr>
              <a:t>BLOCK HEADER</a:t>
            </a:r>
            <a:endParaRPr sz="900">
              <a:solidFill>
                <a:schemeClr val="dk2"/>
              </a:solidFill>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Clr>
                <a:schemeClr val="dk2"/>
              </a:buClr>
              <a:buSzPts val="400"/>
              <a:buFont typeface="Arial"/>
              <a:buNone/>
            </a:pPr>
            <a:endParaRPr sz="900">
              <a:solidFill>
                <a:schemeClr val="dk2"/>
              </a:solidFill>
              <a:highlight>
                <a:srgbClr val="EA9999"/>
              </a:highlight>
              <a:latin typeface="Nunito Sans"/>
              <a:ea typeface="Nunito Sans"/>
              <a:cs typeface="Nunito Sans"/>
              <a:sym typeface="Nunito Sans"/>
            </a:endParaRPr>
          </a:p>
        </p:txBody>
      </p:sp>
      <p:sp>
        <p:nvSpPr>
          <p:cNvPr id="479" name="Google Shape;479;p51"/>
          <p:cNvSpPr/>
          <p:nvPr/>
        </p:nvSpPr>
        <p:spPr>
          <a:xfrm>
            <a:off x="6377114" y="1963570"/>
            <a:ext cx="1245600" cy="3918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480" name="Google Shape;480;p51"/>
          <p:cNvSpPr/>
          <p:nvPr/>
        </p:nvSpPr>
        <p:spPr>
          <a:xfrm>
            <a:off x="7778645" y="1963570"/>
            <a:ext cx="1245600" cy="39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481" name="Google Shape;481;p51"/>
          <p:cNvSpPr/>
          <p:nvPr/>
        </p:nvSpPr>
        <p:spPr>
          <a:xfrm>
            <a:off x="7059129" y="2494738"/>
            <a:ext cx="1245600" cy="39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MERKLE ROOT</a:t>
            </a:r>
            <a:endParaRPr sz="900"/>
          </a:p>
        </p:txBody>
      </p:sp>
      <p:cxnSp>
        <p:nvCxnSpPr>
          <p:cNvPr id="482" name="Google Shape;482;p51"/>
          <p:cNvCxnSpPr>
            <a:endCxn id="471" idx="1"/>
          </p:cNvCxnSpPr>
          <p:nvPr/>
        </p:nvCxnSpPr>
        <p:spPr>
          <a:xfrm>
            <a:off x="1921126" y="1761670"/>
            <a:ext cx="1346100" cy="397800"/>
          </a:xfrm>
          <a:prstGeom prst="curvedConnector3">
            <a:avLst>
              <a:gd name="adj1" fmla="val 50000"/>
            </a:avLst>
          </a:prstGeom>
          <a:noFill/>
          <a:ln w="38100" cap="flat" cmpd="sng">
            <a:solidFill>
              <a:srgbClr val="EA9999"/>
            </a:solidFill>
            <a:prstDash val="dashDot"/>
            <a:round/>
            <a:headEnd type="triangle" w="med" len="med"/>
            <a:tailEnd type="diamond" w="med" len="med"/>
          </a:ln>
        </p:spPr>
      </p:cxnSp>
      <p:cxnSp>
        <p:nvCxnSpPr>
          <p:cNvPr id="483" name="Google Shape;483;p51"/>
          <p:cNvCxnSpPr>
            <a:endCxn id="479" idx="1"/>
          </p:cNvCxnSpPr>
          <p:nvPr/>
        </p:nvCxnSpPr>
        <p:spPr>
          <a:xfrm>
            <a:off x="5063714" y="1752970"/>
            <a:ext cx="1313400" cy="406500"/>
          </a:xfrm>
          <a:prstGeom prst="curvedConnector3">
            <a:avLst>
              <a:gd name="adj1" fmla="val 50000"/>
            </a:avLst>
          </a:prstGeom>
          <a:noFill/>
          <a:ln w="38100" cap="flat" cmpd="sng">
            <a:solidFill>
              <a:srgbClr val="9FC5E8"/>
            </a:solidFill>
            <a:prstDash val="dashDot"/>
            <a:round/>
            <a:headEnd type="triangle" w="med" len="med"/>
            <a:tailEnd type="diamond" w="med" len="med"/>
          </a:ln>
        </p:spPr>
      </p:cxnSp>
      <p:sp>
        <p:nvSpPr>
          <p:cNvPr id="484" name="Google Shape;484;p51"/>
          <p:cNvSpPr txBox="1"/>
          <p:nvPr/>
        </p:nvSpPr>
        <p:spPr>
          <a:xfrm>
            <a:off x="921437" y="4101056"/>
            <a:ext cx="73011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700" dirty="0">
                <a:solidFill>
                  <a:srgbClr val="E06666"/>
                </a:solidFill>
                <a:latin typeface="Roboto Mono"/>
                <a:ea typeface="Roboto Mono"/>
                <a:cs typeface="Roboto Mono"/>
                <a:sym typeface="Roboto Mono"/>
              </a:rPr>
              <a:t>prevBlockHash</a:t>
            </a:r>
            <a:r>
              <a:rPr lang="en" sz="1700" dirty="0">
                <a:solidFill>
                  <a:srgbClr val="FFFFFF"/>
                </a:solidFill>
                <a:latin typeface="Roboto Mono"/>
                <a:ea typeface="Roboto Mono"/>
                <a:cs typeface="Roboto Mono"/>
                <a:sym typeface="Roboto Mono"/>
              </a:rPr>
              <a:t> = H(</a:t>
            </a:r>
            <a:r>
              <a:rPr lang="en" sz="1700" dirty="0">
                <a:solidFill>
                  <a:srgbClr val="B4A7D6"/>
                </a:solidFill>
                <a:latin typeface="Roboto Mono"/>
                <a:ea typeface="Roboto Mono"/>
                <a:cs typeface="Roboto Mono"/>
                <a:sym typeface="Roboto Mono"/>
              </a:rPr>
              <a:t>prevBlockHash</a:t>
            </a:r>
            <a:r>
              <a:rPr lang="en" sz="1700" dirty="0">
                <a:solidFill>
                  <a:srgbClr val="FFFFFF"/>
                </a:solidFill>
                <a:latin typeface="Roboto Mono"/>
                <a:ea typeface="Roboto Mono"/>
                <a:cs typeface="Roboto Mono"/>
                <a:sym typeface="Roboto Mono"/>
              </a:rPr>
              <a:t> || merkleRoot || nonce)</a:t>
            </a:r>
            <a:endParaRPr sz="1700" dirty="0">
              <a:solidFill>
                <a:srgbClr val="FFFFFF"/>
              </a:solidFill>
              <a:latin typeface="Roboto Mono"/>
              <a:ea typeface="Roboto Mono"/>
              <a:cs typeface="Roboto Mono"/>
              <a:sym typeface="Roboto Mono"/>
            </a:endParaRPr>
          </a:p>
        </p:txBody>
      </p:sp>
      <p:cxnSp>
        <p:nvCxnSpPr>
          <p:cNvPr id="485" name="Google Shape;485;p51"/>
          <p:cNvCxnSpPr/>
          <p:nvPr/>
        </p:nvCxnSpPr>
        <p:spPr>
          <a:xfrm>
            <a:off x="8135750" y="1735150"/>
            <a:ext cx="1487400" cy="424800"/>
          </a:xfrm>
          <a:prstGeom prst="curvedConnector3">
            <a:avLst>
              <a:gd name="adj1" fmla="val 50000"/>
            </a:avLst>
          </a:prstGeom>
          <a:noFill/>
          <a:ln w="38100" cap="flat" cmpd="sng">
            <a:solidFill>
              <a:srgbClr val="B6D7A8"/>
            </a:solidFill>
            <a:prstDash val="dashDot"/>
            <a:round/>
            <a:headEnd type="triangle" w="med" len="med"/>
            <a:tailEnd type="diamond" w="med" len="med"/>
          </a:ln>
        </p:spPr>
      </p:cxnSp>
      <p:cxnSp>
        <p:nvCxnSpPr>
          <p:cNvPr id="486" name="Google Shape;486;p51"/>
          <p:cNvCxnSpPr>
            <a:endCxn id="475" idx="1"/>
          </p:cNvCxnSpPr>
          <p:nvPr/>
        </p:nvCxnSpPr>
        <p:spPr>
          <a:xfrm>
            <a:off x="-628662" y="1726270"/>
            <a:ext cx="786000" cy="433200"/>
          </a:xfrm>
          <a:prstGeom prst="curvedConnector3">
            <a:avLst>
              <a:gd name="adj1" fmla="val 50000"/>
            </a:avLst>
          </a:prstGeom>
          <a:noFill/>
          <a:ln w="38100" cap="flat" cmpd="sng">
            <a:solidFill>
              <a:srgbClr val="8E7CC3"/>
            </a:solidFill>
            <a:prstDash val="dashDot"/>
            <a:round/>
            <a:headEnd type="triangle" w="med" len="med"/>
            <a:tailEnd type="diamond" w="med" len="med"/>
          </a:ln>
        </p:spPr>
      </p:cxnSp>
      <p:cxnSp>
        <p:nvCxnSpPr>
          <p:cNvPr id="487" name="Google Shape;487;p51"/>
          <p:cNvCxnSpPr/>
          <p:nvPr/>
        </p:nvCxnSpPr>
        <p:spPr>
          <a:xfrm>
            <a:off x="3372606" y="3767029"/>
            <a:ext cx="2398800" cy="12600"/>
          </a:xfrm>
          <a:prstGeom prst="straightConnector1">
            <a:avLst/>
          </a:prstGeom>
          <a:noFill/>
          <a:ln w="38100" cap="flat" cmpd="sng">
            <a:solidFill>
              <a:srgbClr val="FFFFFF"/>
            </a:solidFill>
            <a:prstDash val="dashDot"/>
            <a:round/>
            <a:headEnd type="diamond" w="med" len="med"/>
            <a:tailEnd type="triangle" w="med" len="med"/>
          </a:ln>
        </p:spPr>
      </p:cxnSp>
      <p:sp>
        <p:nvSpPr>
          <p:cNvPr id="488" name="Google Shape;488;p51"/>
          <p:cNvSpPr txBox="1"/>
          <p:nvPr/>
        </p:nvSpPr>
        <p:spPr>
          <a:xfrm>
            <a:off x="3600694" y="3416971"/>
            <a:ext cx="1942500" cy="3348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400">
                <a:solidFill>
                  <a:srgbClr val="FFFFFF"/>
                </a:solidFill>
                <a:latin typeface="Roboto Mono"/>
                <a:ea typeface="Roboto Mono"/>
                <a:cs typeface="Roboto Mono"/>
                <a:sym typeface="Roboto Mono"/>
              </a:rPr>
              <a:t>SHA256(SHA256(x))</a:t>
            </a:r>
            <a:endParaRPr sz="1400">
              <a:solidFill>
                <a:srgbClr val="FFFFFF"/>
              </a:solidFill>
              <a:latin typeface="Roboto Mono"/>
              <a:ea typeface="Roboto Mono"/>
              <a:cs typeface="Roboto Mono"/>
              <a:sym typeface="Roboto Mon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2"/>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494" name="Google Shape;494;p52"/>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SzPts val="400"/>
              <a:buFont typeface="Arial"/>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495" name="Google Shape;495;p52"/>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ZİNCİRİN KORUNMASI</a:t>
            </a:r>
            <a:endParaRPr sz="1700" b="1">
              <a:solidFill>
                <a:srgbClr val="BFBFBF"/>
              </a:solidFill>
              <a:latin typeface="Proxima Nova"/>
              <a:ea typeface="Proxima Nova"/>
              <a:cs typeface="Proxima Nova"/>
              <a:sym typeface="Proxima Nova"/>
            </a:endParaRPr>
          </a:p>
        </p:txBody>
      </p:sp>
      <p:sp>
        <p:nvSpPr>
          <p:cNvPr id="496" name="Google Shape;496;p52"/>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497" name="Google Shape;497;p52"/>
          <p:cNvSpPr/>
          <p:nvPr/>
        </p:nvSpPr>
        <p:spPr>
          <a:xfrm>
            <a:off x="3109850" y="1504388"/>
            <a:ext cx="2924400" cy="1563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FF0000"/>
                </a:solidFill>
                <a:highlight>
                  <a:srgbClr val="666666"/>
                </a:highlight>
                <a:latin typeface="Nunito Sans"/>
                <a:ea typeface="Nunito Sans"/>
                <a:cs typeface="Nunito Sans"/>
                <a:sym typeface="Nunito Sans"/>
              </a:rPr>
              <a:t>BLOCK HEADER’</a:t>
            </a:r>
            <a:endParaRPr sz="900">
              <a:solidFill>
                <a:srgbClr val="FF0000"/>
              </a:solidFill>
              <a:highlight>
                <a:srgbClr val="666666"/>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Clr>
                <a:schemeClr val="dk2"/>
              </a:buClr>
              <a:buSzPts val="400"/>
              <a:buFont typeface="Arial"/>
              <a:buNone/>
            </a:pPr>
            <a:endParaRPr sz="900">
              <a:solidFill>
                <a:schemeClr val="dk2"/>
              </a:solidFill>
              <a:highlight>
                <a:srgbClr val="EA9999"/>
              </a:highlight>
              <a:latin typeface="Nunito Sans"/>
              <a:ea typeface="Nunito Sans"/>
              <a:cs typeface="Nunito Sans"/>
              <a:sym typeface="Nunito Sans"/>
            </a:endParaRPr>
          </a:p>
        </p:txBody>
      </p:sp>
      <p:sp>
        <p:nvSpPr>
          <p:cNvPr id="498" name="Google Shape;498;p52"/>
          <p:cNvSpPr/>
          <p:nvPr/>
        </p:nvSpPr>
        <p:spPr>
          <a:xfrm>
            <a:off x="4668757" y="1963570"/>
            <a:ext cx="1245600" cy="39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499" name="Google Shape;499;p52"/>
          <p:cNvSpPr/>
          <p:nvPr/>
        </p:nvSpPr>
        <p:spPr>
          <a:xfrm>
            <a:off x="-38" y="1504416"/>
            <a:ext cx="2924400" cy="1563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highlight>
                  <a:srgbClr val="EA9999"/>
                </a:highlight>
                <a:latin typeface="Nunito Sans"/>
                <a:ea typeface="Nunito Sans"/>
                <a:cs typeface="Nunito Sans"/>
                <a:sym typeface="Nunito Sans"/>
              </a:rPr>
              <a:t>BLOCK HEADER</a:t>
            </a:r>
            <a:endParaRPr sz="900">
              <a:highlight>
                <a:srgbClr val="EA9999"/>
              </a:highlight>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p:txBody>
      </p:sp>
      <p:sp>
        <p:nvSpPr>
          <p:cNvPr id="500" name="Google Shape;500;p52"/>
          <p:cNvSpPr/>
          <p:nvPr/>
        </p:nvSpPr>
        <p:spPr>
          <a:xfrm>
            <a:off x="157338" y="1963570"/>
            <a:ext cx="1245600" cy="391800"/>
          </a:xfrm>
          <a:prstGeom prst="roundRect">
            <a:avLst>
              <a:gd name="adj" fmla="val 16667"/>
            </a:avLst>
          </a:prstGeom>
          <a:gradFill>
            <a:gsLst>
              <a:gs pos="0">
                <a:srgbClr val="DBD4EB"/>
              </a:gs>
              <a:gs pos="100000">
                <a:srgbClr val="9180BB"/>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501" name="Google Shape;501;p52"/>
          <p:cNvSpPr/>
          <p:nvPr/>
        </p:nvSpPr>
        <p:spPr>
          <a:xfrm>
            <a:off x="1558869" y="1963570"/>
            <a:ext cx="1245600" cy="39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502" name="Google Shape;502;p52"/>
          <p:cNvSpPr/>
          <p:nvPr/>
        </p:nvSpPr>
        <p:spPr>
          <a:xfrm>
            <a:off x="839353" y="2494738"/>
            <a:ext cx="1245600" cy="39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MERKLE ROOT</a:t>
            </a:r>
            <a:endParaRPr sz="900"/>
          </a:p>
        </p:txBody>
      </p:sp>
      <p:sp>
        <p:nvSpPr>
          <p:cNvPr id="503" name="Google Shape;503;p52"/>
          <p:cNvSpPr/>
          <p:nvPr/>
        </p:nvSpPr>
        <p:spPr>
          <a:xfrm>
            <a:off x="6219738" y="1504388"/>
            <a:ext cx="2924400" cy="1563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980000"/>
                </a:solidFill>
                <a:highlight>
                  <a:srgbClr val="000000"/>
                </a:highlight>
                <a:latin typeface="Nunito Sans"/>
                <a:ea typeface="Nunito Sans"/>
                <a:cs typeface="Nunito Sans"/>
                <a:sym typeface="Nunito Sans"/>
              </a:rPr>
              <a:t>BLOCK HEADER’</a:t>
            </a:r>
            <a:endParaRPr sz="900">
              <a:solidFill>
                <a:srgbClr val="980000"/>
              </a:solidFill>
              <a:highlight>
                <a:srgbClr val="000000"/>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chemeClr val="dk2"/>
              </a:solidFill>
              <a:highlight>
                <a:srgbClr val="EA9999"/>
              </a:highlight>
              <a:latin typeface="Nunito Sans"/>
              <a:ea typeface="Nunito Sans"/>
              <a:cs typeface="Nunito Sans"/>
              <a:sym typeface="Nunito Sans"/>
            </a:endParaRPr>
          </a:p>
          <a:p>
            <a:pPr marL="0" lvl="0" indent="0" algn="ctr" rtl="0">
              <a:spcBef>
                <a:spcPts val="0"/>
              </a:spcBef>
              <a:spcAft>
                <a:spcPts val="0"/>
              </a:spcAft>
              <a:buClr>
                <a:schemeClr val="dk2"/>
              </a:buClr>
              <a:buSzPts val="400"/>
              <a:buFont typeface="Arial"/>
              <a:buNone/>
            </a:pPr>
            <a:endParaRPr sz="900">
              <a:solidFill>
                <a:schemeClr val="dk2"/>
              </a:solidFill>
              <a:highlight>
                <a:srgbClr val="EA9999"/>
              </a:highlight>
              <a:latin typeface="Nunito Sans"/>
              <a:ea typeface="Nunito Sans"/>
              <a:cs typeface="Nunito Sans"/>
              <a:sym typeface="Nunito Sans"/>
            </a:endParaRPr>
          </a:p>
        </p:txBody>
      </p:sp>
      <p:sp>
        <p:nvSpPr>
          <p:cNvPr id="504" name="Google Shape;504;p52"/>
          <p:cNvSpPr/>
          <p:nvPr/>
        </p:nvSpPr>
        <p:spPr>
          <a:xfrm>
            <a:off x="6377114" y="1963570"/>
            <a:ext cx="1245600" cy="391800"/>
          </a:xfrm>
          <a:prstGeom prst="roundRect">
            <a:avLst>
              <a:gd name="adj" fmla="val 16667"/>
            </a:avLst>
          </a:prstGeom>
          <a:gradFill>
            <a:gsLst>
              <a:gs pos="0">
                <a:srgbClr val="8C8C8C"/>
              </a:gs>
              <a:gs pos="100000">
                <a:srgbClr val="404040"/>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FF0000"/>
                </a:solidFill>
                <a:latin typeface="Nunito Sans"/>
                <a:ea typeface="Nunito Sans"/>
                <a:cs typeface="Nunito Sans"/>
                <a:sym typeface="Nunito Sans"/>
              </a:rPr>
              <a:t>PREV BLOCK HASH’</a:t>
            </a:r>
            <a:endParaRPr sz="900">
              <a:solidFill>
                <a:srgbClr val="FF0000"/>
              </a:solidFill>
              <a:latin typeface="Nunito Sans"/>
              <a:ea typeface="Nunito Sans"/>
              <a:cs typeface="Nunito Sans"/>
              <a:sym typeface="Nunito Sans"/>
            </a:endParaRPr>
          </a:p>
        </p:txBody>
      </p:sp>
      <p:sp>
        <p:nvSpPr>
          <p:cNvPr id="505" name="Google Shape;505;p52"/>
          <p:cNvSpPr/>
          <p:nvPr/>
        </p:nvSpPr>
        <p:spPr>
          <a:xfrm>
            <a:off x="7778645" y="1963570"/>
            <a:ext cx="1245600" cy="39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NONCE</a:t>
            </a:r>
            <a:endParaRPr sz="900"/>
          </a:p>
        </p:txBody>
      </p:sp>
      <p:sp>
        <p:nvSpPr>
          <p:cNvPr id="506" name="Google Shape;506;p52"/>
          <p:cNvSpPr/>
          <p:nvPr/>
        </p:nvSpPr>
        <p:spPr>
          <a:xfrm>
            <a:off x="7059129" y="2494738"/>
            <a:ext cx="1245600" cy="39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chemeClr val="dk2"/>
                </a:solidFill>
                <a:latin typeface="Nunito Sans"/>
                <a:ea typeface="Nunito Sans"/>
                <a:cs typeface="Nunito Sans"/>
                <a:sym typeface="Nunito Sans"/>
              </a:rPr>
              <a:t>MERKLE ROOT</a:t>
            </a:r>
            <a:endParaRPr sz="900"/>
          </a:p>
        </p:txBody>
      </p:sp>
      <p:sp>
        <p:nvSpPr>
          <p:cNvPr id="507" name="Google Shape;507;p52"/>
          <p:cNvSpPr/>
          <p:nvPr/>
        </p:nvSpPr>
        <p:spPr>
          <a:xfrm>
            <a:off x="3267226" y="1963570"/>
            <a:ext cx="1245600" cy="3918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508" name="Google Shape;508;p52"/>
          <p:cNvSpPr/>
          <p:nvPr/>
        </p:nvSpPr>
        <p:spPr>
          <a:xfrm>
            <a:off x="3949241" y="2494738"/>
            <a:ext cx="1245600" cy="391800"/>
          </a:xfrm>
          <a:prstGeom prst="roundRect">
            <a:avLst>
              <a:gd name="adj" fmla="val 16667"/>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FFFFFF"/>
                </a:solidFill>
                <a:latin typeface="Nunito Sans"/>
                <a:ea typeface="Nunito Sans"/>
                <a:cs typeface="Nunito Sans"/>
                <a:sym typeface="Nunito Sans"/>
              </a:rPr>
              <a:t>MERKLE ROOT’ (TAMPERED)</a:t>
            </a:r>
            <a:endParaRPr sz="900">
              <a:solidFill>
                <a:srgbClr val="FFFFFF"/>
              </a:solidFill>
            </a:endParaRPr>
          </a:p>
        </p:txBody>
      </p:sp>
      <p:cxnSp>
        <p:nvCxnSpPr>
          <p:cNvPr id="509" name="Google Shape;509;p52"/>
          <p:cNvCxnSpPr/>
          <p:nvPr/>
        </p:nvCxnSpPr>
        <p:spPr>
          <a:xfrm>
            <a:off x="3372606" y="3767029"/>
            <a:ext cx="2398800" cy="12600"/>
          </a:xfrm>
          <a:prstGeom prst="straightConnector1">
            <a:avLst/>
          </a:prstGeom>
          <a:noFill/>
          <a:ln w="38100" cap="flat" cmpd="sng">
            <a:solidFill>
              <a:srgbClr val="FFFFFF"/>
            </a:solidFill>
            <a:prstDash val="dashDot"/>
            <a:round/>
            <a:headEnd type="diamond" w="med" len="med"/>
            <a:tailEnd type="triangle" w="med" len="med"/>
          </a:ln>
        </p:spPr>
      </p:cxnSp>
      <p:sp>
        <p:nvSpPr>
          <p:cNvPr id="510" name="Google Shape;510;p52"/>
          <p:cNvSpPr txBox="1"/>
          <p:nvPr/>
        </p:nvSpPr>
        <p:spPr>
          <a:xfrm>
            <a:off x="3600694" y="3416971"/>
            <a:ext cx="1942500" cy="3348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400">
                <a:solidFill>
                  <a:srgbClr val="FFFFFF"/>
                </a:solidFill>
                <a:latin typeface="Roboto Mono"/>
                <a:ea typeface="Roboto Mono"/>
                <a:cs typeface="Roboto Mono"/>
                <a:sym typeface="Roboto Mono"/>
              </a:rPr>
              <a:t>SHA256(SHA256(x))</a:t>
            </a:r>
            <a:endParaRPr sz="1400">
              <a:solidFill>
                <a:srgbClr val="FFFFFF"/>
              </a:solidFill>
              <a:latin typeface="Roboto Mono"/>
              <a:ea typeface="Roboto Mono"/>
              <a:cs typeface="Roboto Mono"/>
              <a:sym typeface="Roboto Mono"/>
            </a:endParaRPr>
          </a:p>
        </p:txBody>
      </p:sp>
      <p:sp>
        <p:nvSpPr>
          <p:cNvPr id="511" name="Google Shape;511;p52"/>
          <p:cNvSpPr txBox="1"/>
          <p:nvPr/>
        </p:nvSpPr>
        <p:spPr>
          <a:xfrm>
            <a:off x="921437" y="4101056"/>
            <a:ext cx="73011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700">
                <a:solidFill>
                  <a:srgbClr val="E06666"/>
                </a:solidFill>
                <a:latin typeface="Roboto Mono"/>
                <a:ea typeface="Roboto Mono"/>
                <a:cs typeface="Roboto Mono"/>
                <a:sym typeface="Roboto Mono"/>
              </a:rPr>
              <a:t>prevBlockHash</a:t>
            </a:r>
            <a:r>
              <a:rPr lang="en" sz="1700">
                <a:solidFill>
                  <a:srgbClr val="FFFFFF"/>
                </a:solidFill>
                <a:latin typeface="Roboto Mono"/>
                <a:ea typeface="Roboto Mono"/>
                <a:cs typeface="Roboto Mono"/>
                <a:sym typeface="Roboto Mono"/>
              </a:rPr>
              <a:t> = H(</a:t>
            </a:r>
            <a:r>
              <a:rPr lang="en" sz="1700">
                <a:solidFill>
                  <a:srgbClr val="B4A7D6"/>
                </a:solidFill>
                <a:latin typeface="Roboto Mono"/>
                <a:ea typeface="Roboto Mono"/>
                <a:cs typeface="Roboto Mono"/>
                <a:sym typeface="Roboto Mono"/>
              </a:rPr>
              <a:t>prevBlockHash</a:t>
            </a:r>
            <a:r>
              <a:rPr lang="en" sz="1700">
                <a:solidFill>
                  <a:srgbClr val="FFFFFF"/>
                </a:solidFill>
                <a:latin typeface="Roboto Mono"/>
                <a:ea typeface="Roboto Mono"/>
                <a:cs typeface="Roboto Mono"/>
                <a:sym typeface="Roboto Mono"/>
              </a:rPr>
              <a:t> || merkleRoot || nonce)</a:t>
            </a:r>
            <a:endParaRPr sz="1700">
              <a:solidFill>
                <a:srgbClr val="FFFFFF"/>
              </a:solidFill>
              <a:latin typeface="Roboto Mono"/>
              <a:ea typeface="Roboto Mono"/>
              <a:cs typeface="Roboto Mono"/>
              <a:sym typeface="Roboto Mono"/>
            </a:endParaRPr>
          </a:p>
        </p:txBody>
      </p:sp>
      <p:cxnSp>
        <p:nvCxnSpPr>
          <p:cNvPr id="512" name="Google Shape;512;p52"/>
          <p:cNvCxnSpPr/>
          <p:nvPr/>
        </p:nvCxnSpPr>
        <p:spPr>
          <a:xfrm>
            <a:off x="1921126" y="1761670"/>
            <a:ext cx="1346100" cy="397800"/>
          </a:xfrm>
          <a:prstGeom prst="curvedConnector3">
            <a:avLst>
              <a:gd name="adj1" fmla="val 50000"/>
            </a:avLst>
          </a:prstGeom>
          <a:noFill/>
          <a:ln w="38100" cap="flat" cmpd="sng">
            <a:solidFill>
              <a:srgbClr val="EA9999"/>
            </a:solidFill>
            <a:prstDash val="dashDot"/>
            <a:round/>
            <a:headEnd type="triangle" w="med" len="med"/>
            <a:tailEnd type="diamond" w="med" len="med"/>
          </a:ln>
        </p:spPr>
      </p:cxnSp>
      <p:cxnSp>
        <p:nvCxnSpPr>
          <p:cNvPr id="513" name="Google Shape;513;p52"/>
          <p:cNvCxnSpPr/>
          <p:nvPr/>
        </p:nvCxnSpPr>
        <p:spPr>
          <a:xfrm>
            <a:off x="5063714" y="1752970"/>
            <a:ext cx="1313400" cy="406500"/>
          </a:xfrm>
          <a:prstGeom prst="curvedConnector3">
            <a:avLst>
              <a:gd name="adj1" fmla="val 50000"/>
            </a:avLst>
          </a:prstGeom>
          <a:noFill/>
          <a:ln w="38100" cap="flat" cmpd="sng">
            <a:solidFill>
              <a:srgbClr val="000000"/>
            </a:solidFill>
            <a:prstDash val="dashDot"/>
            <a:round/>
            <a:headEnd type="triangle" w="med" len="med"/>
            <a:tailEnd type="diamond" w="med" len="med"/>
          </a:ln>
        </p:spPr>
      </p:cxnSp>
      <p:cxnSp>
        <p:nvCxnSpPr>
          <p:cNvPr id="514" name="Google Shape;514;p52"/>
          <p:cNvCxnSpPr/>
          <p:nvPr/>
        </p:nvCxnSpPr>
        <p:spPr>
          <a:xfrm>
            <a:off x="8135750" y="1735150"/>
            <a:ext cx="1487400" cy="424800"/>
          </a:xfrm>
          <a:prstGeom prst="curvedConnector3">
            <a:avLst>
              <a:gd name="adj1" fmla="val 50000"/>
            </a:avLst>
          </a:prstGeom>
          <a:noFill/>
          <a:ln w="38100" cap="flat" cmpd="sng">
            <a:solidFill>
              <a:srgbClr val="000000"/>
            </a:solidFill>
            <a:prstDash val="dashDot"/>
            <a:round/>
            <a:headEnd type="triangle" w="med" len="med"/>
            <a:tailEnd type="diamond" w="med" len="med"/>
          </a:ln>
        </p:spPr>
      </p:cxnSp>
      <p:cxnSp>
        <p:nvCxnSpPr>
          <p:cNvPr id="515" name="Google Shape;515;p52"/>
          <p:cNvCxnSpPr/>
          <p:nvPr/>
        </p:nvCxnSpPr>
        <p:spPr>
          <a:xfrm>
            <a:off x="-628662" y="1726270"/>
            <a:ext cx="786000" cy="433200"/>
          </a:xfrm>
          <a:prstGeom prst="curvedConnector3">
            <a:avLst>
              <a:gd name="adj1" fmla="val 50000"/>
            </a:avLst>
          </a:prstGeom>
          <a:noFill/>
          <a:ln w="38100" cap="flat" cmpd="sng">
            <a:solidFill>
              <a:srgbClr val="8E7CC3"/>
            </a:solidFill>
            <a:prstDash val="dashDot"/>
            <a:round/>
            <a:headEnd type="triangle" w="med" len="med"/>
            <a:tailEnd type="diamond" w="med" len="med"/>
          </a:ln>
        </p:spPr>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521" name="Google Shape;521;p53"/>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TAMPER-EVIDENT VERİTABANI</a:t>
            </a:r>
            <a:endParaRPr sz="2700" b="1">
              <a:latin typeface="Montserrat"/>
              <a:ea typeface="Montserrat"/>
              <a:cs typeface="Montserrat"/>
              <a:sym typeface="Montserrat"/>
            </a:endParaRPr>
          </a:p>
        </p:txBody>
      </p:sp>
      <p:sp>
        <p:nvSpPr>
          <p:cNvPr id="522" name="Google Shape;522;p53"/>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PREV BLOCK HASH</a:t>
            </a:r>
            <a:endParaRPr sz="1700">
              <a:solidFill>
                <a:srgbClr val="BFBFBF"/>
              </a:solidFill>
              <a:latin typeface="Proxima Nova"/>
              <a:ea typeface="Proxima Nova"/>
              <a:cs typeface="Proxima Nova"/>
              <a:sym typeface="Proxima Nova"/>
            </a:endParaRPr>
          </a:p>
        </p:txBody>
      </p:sp>
      <p:sp>
        <p:nvSpPr>
          <p:cNvPr id="523" name="Google Shape;523;p53"/>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524" name="Google Shape;524;p53"/>
          <p:cNvSpPr/>
          <p:nvPr/>
        </p:nvSpPr>
        <p:spPr>
          <a:xfrm>
            <a:off x="1666887" y="1276040"/>
            <a:ext cx="5810100" cy="28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BLOCK HEADER</a:t>
            </a: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l" rtl="0">
              <a:spcBef>
                <a:spcPts val="0"/>
              </a:spcBef>
              <a:spcAft>
                <a:spcPts val="0"/>
              </a:spcAft>
              <a:buNone/>
            </a:pPr>
            <a:endParaRPr sz="1500">
              <a:latin typeface="Nunito Sans"/>
              <a:ea typeface="Nunito Sans"/>
              <a:cs typeface="Nunito Sans"/>
              <a:sym typeface="Nunito Sans"/>
            </a:endParaRPr>
          </a:p>
        </p:txBody>
      </p:sp>
      <p:sp>
        <p:nvSpPr>
          <p:cNvPr id="525" name="Google Shape;525;p53"/>
          <p:cNvSpPr/>
          <p:nvPr/>
        </p:nvSpPr>
        <p:spPr>
          <a:xfrm>
            <a:off x="1979586" y="1907126"/>
            <a:ext cx="2474700" cy="7782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PREV BLOCK HASH</a:t>
            </a:r>
            <a:endParaRPr sz="1500">
              <a:latin typeface="Nunito Sans"/>
              <a:ea typeface="Nunito Sans"/>
              <a:cs typeface="Nunito Sans"/>
              <a:sym typeface="Nunito Sans"/>
            </a:endParaRPr>
          </a:p>
        </p:txBody>
      </p:sp>
      <p:sp>
        <p:nvSpPr>
          <p:cNvPr id="526" name="Google Shape;526;p53"/>
          <p:cNvSpPr/>
          <p:nvPr/>
        </p:nvSpPr>
        <p:spPr>
          <a:xfrm>
            <a:off x="4764339" y="1907126"/>
            <a:ext cx="24747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NONCE</a:t>
            </a:r>
            <a:endParaRPr sz="500"/>
          </a:p>
        </p:txBody>
      </p:sp>
      <p:sp>
        <p:nvSpPr>
          <p:cNvPr id="527" name="Google Shape;527;p53"/>
          <p:cNvSpPr/>
          <p:nvPr/>
        </p:nvSpPr>
        <p:spPr>
          <a:xfrm>
            <a:off x="3334706" y="2962524"/>
            <a:ext cx="2474700" cy="778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5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4"/>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533" name="Google Shape;533;p54"/>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TAMPER-EVIDENT VERİTABANI</a:t>
            </a:r>
            <a:endParaRPr sz="2700" b="1">
              <a:latin typeface="Montserrat"/>
              <a:ea typeface="Montserrat"/>
              <a:cs typeface="Montserrat"/>
              <a:sym typeface="Montserrat"/>
            </a:endParaRPr>
          </a:p>
        </p:txBody>
      </p:sp>
      <p:sp>
        <p:nvSpPr>
          <p:cNvPr id="534" name="Google Shape;534;p54"/>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NONCE</a:t>
            </a:r>
            <a:endParaRPr sz="1700">
              <a:solidFill>
                <a:srgbClr val="BFBFBF"/>
              </a:solidFill>
              <a:latin typeface="Proxima Nova"/>
              <a:ea typeface="Proxima Nova"/>
              <a:cs typeface="Proxima Nova"/>
              <a:sym typeface="Proxima Nova"/>
            </a:endParaRPr>
          </a:p>
        </p:txBody>
      </p:sp>
      <p:sp>
        <p:nvSpPr>
          <p:cNvPr id="535" name="Google Shape;535;p54"/>
          <p:cNvSpPr txBox="1"/>
          <p:nvPr/>
        </p:nvSpPr>
        <p:spPr>
          <a:xfrm>
            <a:off x="3273018" y="4554319"/>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536" name="Google Shape;536;p54"/>
          <p:cNvSpPr/>
          <p:nvPr/>
        </p:nvSpPr>
        <p:spPr>
          <a:xfrm>
            <a:off x="1666887" y="1276040"/>
            <a:ext cx="5810100" cy="28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BLOCK HEADER</a:t>
            </a: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l" rtl="0">
              <a:spcBef>
                <a:spcPts val="0"/>
              </a:spcBef>
              <a:spcAft>
                <a:spcPts val="0"/>
              </a:spcAft>
              <a:buNone/>
            </a:pPr>
            <a:endParaRPr sz="1500">
              <a:latin typeface="Nunito Sans"/>
              <a:ea typeface="Nunito Sans"/>
              <a:cs typeface="Nunito Sans"/>
              <a:sym typeface="Nunito Sans"/>
            </a:endParaRPr>
          </a:p>
        </p:txBody>
      </p:sp>
      <p:sp>
        <p:nvSpPr>
          <p:cNvPr id="537" name="Google Shape;537;p54"/>
          <p:cNvSpPr/>
          <p:nvPr/>
        </p:nvSpPr>
        <p:spPr>
          <a:xfrm>
            <a:off x="1979586" y="1907126"/>
            <a:ext cx="2474700" cy="7782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PREV BLOCK HASH</a:t>
            </a:r>
            <a:endParaRPr sz="1500">
              <a:latin typeface="Nunito Sans"/>
              <a:ea typeface="Nunito Sans"/>
              <a:cs typeface="Nunito Sans"/>
              <a:sym typeface="Nunito Sans"/>
            </a:endParaRPr>
          </a:p>
        </p:txBody>
      </p:sp>
      <p:sp>
        <p:nvSpPr>
          <p:cNvPr id="538" name="Google Shape;538;p54"/>
          <p:cNvSpPr/>
          <p:nvPr/>
        </p:nvSpPr>
        <p:spPr>
          <a:xfrm>
            <a:off x="4764339" y="1907126"/>
            <a:ext cx="2474700" cy="778200"/>
          </a:xfrm>
          <a:prstGeom prst="roundRect">
            <a:avLst>
              <a:gd name="adj" fmla="val 16667"/>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NONCE</a:t>
            </a:r>
            <a:endParaRPr sz="500"/>
          </a:p>
        </p:txBody>
      </p:sp>
      <p:sp>
        <p:nvSpPr>
          <p:cNvPr id="539" name="Google Shape;539;p54"/>
          <p:cNvSpPr/>
          <p:nvPr/>
        </p:nvSpPr>
        <p:spPr>
          <a:xfrm>
            <a:off x="3334706" y="2962524"/>
            <a:ext cx="2474700" cy="778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MERKLE ROOT</a:t>
            </a:r>
            <a:endParaRPr sz="5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Shape 543"/>
        <p:cNvGrpSpPr/>
        <p:nvPr/>
      </p:nvGrpSpPr>
      <p:grpSpPr>
        <a:xfrm>
          <a:off x="0" y="0"/>
          <a:ext cx="0" cy="0"/>
          <a:chOff x="0" y="0"/>
          <a:chExt cx="0" cy="0"/>
        </a:xfrm>
      </p:grpSpPr>
      <p:sp>
        <p:nvSpPr>
          <p:cNvPr id="544" name="Google Shape;544;p55"/>
          <p:cNvSpPr txBox="1"/>
          <p:nvPr/>
        </p:nvSpPr>
        <p:spPr>
          <a:xfrm>
            <a:off x="406053" y="1149206"/>
            <a:ext cx="8331900" cy="3405300"/>
          </a:xfrm>
          <a:prstGeom prst="rect">
            <a:avLst/>
          </a:prstGeom>
          <a:noFill/>
          <a:ln>
            <a:noFill/>
          </a:ln>
        </p:spPr>
        <p:txBody>
          <a:bodyPr spcFirstLastPara="1" wrap="square" lIns="0" tIns="0" rIns="0" bIns="0" anchor="t" anchorCtr="0">
            <a:noAutofit/>
          </a:bodyPr>
          <a:lstStyle/>
          <a:p>
            <a:pPr marL="177800" marR="0" lvl="0" indent="-241300" algn="l" rtl="0">
              <a:lnSpc>
                <a:spcPct val="125000"/>
              </a:lnSpc>
              <a:spcBef>
                <a:spcPts val="0"/>
              </a:spcBef>
              <a:spcAft>
                <a:spcPts val="0"/>
              </a:spcAft>
              <a:buClr>
                <a:schemeClr val="lt1"/>
              </a:buClr>
              <a:buSzPts val="2400"/>
              <a:buFont typeface="Proxima Nova"/>
              <a:buChar char="●"/>
            </a:pPr>
            <a:r>
              <a:rPr lang="en" sz="2400" dirty="0">
                <a:solidFill>
                  <a:schemeClr val="lt1"/>
                </a:solidFill>
                <a:latin typeface="Proxima Nova"/>
                <a:ea typeface="Proxima Nova"/>
                <a:cs typeface="Proxima Nova"/>
                <a:sym typeface="Proxima Nova"/>
              </a:rPr>
              <a:t>Bitcoin'in İş Kanıtı (Proof of Work)  fikir birliği, madencilerin hesaplama açısından zor bir bulmacayı çözmesini gerektiriyor</a:t>
            </a:r>
            <a:endParaRPr sz="2400" dirty="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 sz="2400" dirty="0">
                <a:solidFill>
                  <a:schemeClr val="lt1"/>
                </a:solidFill>
                <a:latin typeface="Proxima Nova"/>
                <a:ea typeface="Proxima Nova"/>
                <a:cs typeface="Proxima Nova"/>
                <a:sym typeface="Proxima Nova"/>
              </a:rPr>
              <a:t>Hash bulmacaları şu şekilde olmalıdır:</a:t>
            </a:r>
            <a:endParaRPr sz="2400" dirty="0">
              <a:solidFill>
                <a:schemeClr val="lt1"/>
              </a:solidFill>
              <a:latin typeface="Proxima Nova"/>
              <a:ea typeface="Proxima Nova"/>
              <a:cs typeface="Proxima Nova"/>
              <a:sym typeface="Proxima Nova"/>
            </a:endParaRPr>
          </a:p>
          <a:p>
            <a:pPr marL="749300" marR="0" lvl="1" indent="-381000" algn="l" rtl="0">
              <a:lnSpc>
                <a:spcPct val="125000"/>
              </a:lnSpc>
              <a:spcBef>
                <a:spcPts val="0"/>
              </a:spcBef>
              <a:spcAft>
                <a:spcPts val="0"/>
              </a:spcAft>
              <a:buClr>
                <a:schemeClr val="lt1"/>
              </a:buClr>
              <a:buSzPts val="2400"/>
              <a:buFont typeface="Proxima Nova"/>
              <a:buAutoNum type="arabicPeriod"/>
            </a:pPr>
            <a:r>
              <a:rPr lang="en" sz="2400" dirty="0">
                <a:solidFill>
                  <a:schemeClr val="lt1"/>
                </a:solidFill>
                <a:latin typeface="Proxima Nova"/>
                <a:ea typeface="Proxima Nova"/>
                <a:cs typeface="Proxima Nova"/>
                <a:sym typeface="Proxima Nova"/>
              </a:rPr>
              <a:t>Hesaplama açısından zor.</a:t>
            </a:r>
            <a:endParaRPr sz="2400" dirty="0">
              <a:solidFill>
                <a:schemeClr val="lt1"/>
              </a:solidFill>
              <a:latin typeface="Proxima Nova"/>
              <a:ea typeface="Proxima Nova"/>
              <a:cs typeface="Proxima Nova"/>
              <a:sym typeface="Proxima Nova"/>
            </a:endParaRPr>
          </a:p>
          <a:p>
            <a:pPr marL="749300" marR="0" lvl="1" indent="-381000" algn="l" rtl="0">
              <a:lnSpc>
                <a:spcPct val="125000"/>
              </a:lnSpc>
              <a:spcBef>
                <a:spcPts val="0"/>
              </a:spcBef>
              <a:spcAft>
                <a:spcPts val="0"/>
              </a:spcAft>
              <a:buClr>
                <a:schemeClr val="lt1"/>
              </a:buClr>
              <a:buSzPts val="2400"/>
              <a:buFont typeface="Proxima Nova"/>
              <a:buAutoNum type="arabicPeriod"/>
            </a:pPr>
            <a:r>
              <a:rPr lang="en" sz="2400" dirty="0">
                <a:solidFill>
                  <a:schemeClr val="lt1"/>
                </a:solidFill>
                <a:latin typeface="Proxima Nova"/>
                <a:ea typeface="Proxima Nova"/>
                <a:cs typeface="Proxima Nova"/>
                <a:sym typeface="Proxima Nova"/>
              </a:rPr>
              <a:t>Ayarlanabilir</a:t>
            </a:r>
            <a:endParaRPr sz="2400" dirty="0">
              <a:solidFill>
                <a:schemeClr val="lt1"/>
              </a:solidFill>
              <a:latin typeface="Proxima Nova"/>
              <a:ea typeface="Proxima Nova"/>
              <a:cs typeface="Proxima Nova"/>
              <a:sym typeface="Proxima Nova"/>
            </a:endParaRPr>
          </a:p>
          <a:p>
            <a:pPr marL="749300" marR="0" lvl="1" indent="-381000" algn="l" rtl="0">
              <a:lnSpc>
                <a:spcPct val="125000"/>
              </a:lnSpc>
              <a:spcBef>
                <a:spcPts val="0"/>
              </a:spcBef>
              <a:spcAft>
                <a:spcPts val="0"/>
              </a:spcAft>
              <a:buClr>
                <a:schemeClr val="lt1"/>
              </a:buClr>
              <a:buSzPts val="2400"/>
              <a:buFont typeface="Proxima Nova"/>
              <a:buAutoNum type="arabicPeriod"/>
            </a:pPr>
            <a:r>
              <a:rPr lang="en" sz="2400" dirty="0">
                <a:solidFill>
                  <a:schemeClr val="lt1"/>
                </a:solidFill>
                <a:latin typeface="Proxima Nova"/>
                <a:ea typeface="Proxima Nova"/>
                <a:cs typeface="Proxima Nova"/>
                <a:sym typeface="Proxima Nova"/>
              </a:rPr>
              <a:t>Kolayca doğrulanabilir.</a:t>
            </a:r>
            <a:endParaRPr sz="2400" dirty="0">
              <a:solidFill>
                <a:schemeClr val="lt1"/>
              </a:solidFill>
              <a:latin typeface="Proxima Nova"/>
              <a:ea typeface="Proxima Nova"/>
              <a:cs typeface="Proxima Nova"/>
              <a:sym typeface="Proxima Nova"/>
            </a:endParaRPr>
          </a:p>
          <a:p>
            <a:pPr marL="749300" marR="0" lvl="0" indent="0" algn="l" rtl="0">
              <a:lnSpc>
                <a:spcPct val="125000"/>
              </a:lnSpc>
              <a:spcBef>
                <a:spcPts val="0"/>
              </a:spcBef>
              <a:spcAft>
                <a:spcPts val="0"/>
              </a:spcAft>
              <a:buNone/>
            </a:pPr>
            <a:endParaRPr sz="2400" dirty="0">
              <a:solidFill>
                <a:schemeClr val="lt1"/>
              </a:solidFill>
              <a:latin typeface="Proxima Nova"/>
              <a:ea typeface="Proxima Nova"/>
              <a:cs typeface="Proxima Nova"/>
              <a:sym typeface="Proxima Nova"/>
            </a:endParaRPr>
          </a:p>
        </p:txBody>
      </p:sp>
      <p:sp>
        <p:nvSpPr>
          <p:cNvPr id="545" name="Google Shape;545;p55"/>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546" name="Google Shape;546;p5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547" name="Google Shape;547;p55"/>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KISMİ ÖN GÖRÜNTÜ HASH PUZZLE</a:t>
            </a:r>
            <a:endParaRPr sz="1700" b="1">
              <a:solidFill>
                <a:srgbClr val="BFBFBF"/>
              </a:solidFill>
              <a:latin typeface="Proxima Nova"/>
              <a:ea typeface="Proxima Nova"/>
              <a:cs typeface="Proxima Nova"/>
              <a:sym typeface="Proxima Nova"/>
            </a:endParaRPr>
          </a:p>
        </p:txBody>
      </p:sp>
      <p:sp>
        <p:nvSpPr>
          <p:cNvPr id="548" name="Google Shape;548;p55"/>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Shape 552"/>
        <p:cNvGrpSpPr/>
        <p:nvPr/>
      </p:nvGrpSpPr>
      <p:grpSpPr>
        <a:xfrm>
          <a:off x="0" y="0"/>
          <a:ext cx="0" cy="0"/>
          <a:chOff x="0" y="0"/>
          <a:chExt cx="0" cy="0"/>
        </a:xfrm>
      </p:grpSpPr>
      <p:sp>
        <p:nvSpPr>
          <p:cNvPr id="553" name="Google Shape;553;p56"/>
          <p:cNvSpPr txBox="1"/>
          <p:nvPr/>
        </p:nvSpPr>
        <p:spPr>
          <a:xfrm>
            <a:off x="406053" y="1149206"/>
            <a:ext cx="8331900" cy="3405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endParaRPr sz="2400" b="1">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 sz="2400" b="1">
                <a:solidFill>
                  <a:schemeClr val="lt1"/>
                </a:solidFill>
                <a:latin typeface="Proxima Nova"/>
                <a:ea typeface="Proxima Nova"/>
                <a:cs typeface="Proxima Nova"/>
                <a:sym typeface="Proxima Nova"/>
              </a:rPr>
              <a:t>Bitcoin'in kısmi ön görüntü karma bulmacası: </a:t>
            </a:r>
            <a:r>
              <a:rPr lang="en" sz="2400">
                <a:solidFill>
                  <a:schemeClr val="lt1"/>
                </a:solidFill>
                <a:latin typeface="Proxima Nova"/>
                <a:ea typeface="Proxima Nova"/>
                <a:cs typeface="Proxima Nova"/>
                <a:sym typeface="Proxima Nova"/>
              </a:rPr>
              <a:t>Aşağıdaki eşitsizliği karşılayan bir nonce bulma gereksinimi ile ilgili bir sorun:</a:t>
            </a:r>
            <a:endParaRPr sz="240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2400">
              <a:solidFill>
                <a:schemeClr val="lt1"/>
              </a:solidFill>
              <a:latin typeface="Proxima Nova"/>
              <a:ea typeface="Proxima Nova"/>
              <a:cs typeface="Proxima Nova"/>
              <a:sym typeface="Proxima Nova"/>
            </a:endParaRPr>
          </a:p>
          <a:p>
            <a:pPr marL="0" lvl="0" indent="0" algn="ctr" rtl="0">
              <a:spcBef>
                <a:spcPts val="0"/>
              </a:spcBef>
              <a:spcAft>
                <a:spcPts val="0"/>
              </a:spcAft>
              <a:buNone/>
            </a:pPr>
            <a:r>
              <a:rPr lang="en" sz="2000">
                <a:solidFill>
                  <a:srgbClr val="F2F2F2"/>
                </a:solidFill>
                <a:latin typeface="Roboto Mono"/>
                <a:ea typeface="Roboto Mono"/>
                <a:cs typeface="Roboto Mono"/>
                <a:sym typeface="Roboto Mono"/>
              </a:rPr>
              <a:t>H(prevBlockHash || merkleRoot || nonce) &lt; target</a:t>
            </a:r>
            <a:endParaRPr sz="2000">
              <a:solidFill>
                <a:srgbClr val="F2F2F2"/>
              </a:solidFill>
              <a:latin typeface="Roboto Mono"/>
              <a:ea typeface="Roboto Mono"/>
              <a:cs typeface="Roboto Mono"/>
              <a:sym typeface="Roboto Mono"/>
            </a:endParaRPr>
          </a:p>
          <a:p>
            <a:pPr marL="0" lvl="0" indent="0" algn="ctr" rtl="0">
              <a:spcBef>
                <a:spcPts val="0"/>
              </a:spcBef>
              <a:spcAft>
                <a:spcPts val="0"/>
              </a:spcAft>
              <a:buNone/>
            </a:pPr>
            <a:endParaRPr sz="2400">
              <a:solidFill>
                <a:schemeClr val="lt1"/>
              </a:solidFill>
              <a:latin typeface="Roboto Mono"/>
              <a:ea typeface="Roboto Mono"/>
              <a:cs typeface="Roboto Mono"/>
              <a:sym typeface="Roboto Mono"/>
            </a:endParaRPr>
          </a:p>
          <a:p>
            <a:pPr marL="0" marR="0" lvl="0" indent="0" algn="l" rtl="0">
              <a:lnSpc>
                <a:spcPct val="125000"/>
              </a:lnSpc>
              <a:spcBef>
                <a:spcPts val="0"/>
              </a:spcBef>
              <a:spcAft>
                <a:spcPts val="0"/>
              </a:spcAft>
              <a:buNone/>
            </a:pPr>
            <a:endParaRPr sz="2400">
              <a:solidFill>
                <a:schemeClr val="lt1"/>
              </a:solidFill>
              <a:latin typeface="Proxima Nova"/>
              <a:ea typeface="Proxima Nova"/>
              <a:cs typeface="Proxima Nova"/>
              <a:sym typeface="Proxima Nova"/>
            </a:endParaRPr>
          </a:p>
        </p:txBody>
      </p:sp>
      <p:sp>
        <p:nvSpPr>
          <p:cNvPr id="554" name="Google Shape;554;p56"/>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555" name="Google Shape;555;p56"/>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556" name="Google Shape;556;p56"/>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KISMİ ÖN GÖRÜNTÜ  HASH PUZZLE</a:t>
            </a:r>
            <a:endParaRPr sz="1700" b="1">
              <a:solidFill>
                <a:srgbClr val="BFBFBF"/>
              </a:solidFill>
              <a:latin typeface="Proxima Nova"/>
              <a:ea typeface="Proxima Nova"/>
              <a:cs typeface="Proxima Nova"/>
              <a:sym typeface="Proxima Nova"/>
            </a:endParaRPr>
          </a:p>
        </p:txBody>
      </p:sp>
      <p:sp>
        <p:nvSpPr>
          <p:cNvPr id="557" name="Google Shape;557;p56"/>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Shape 561"/>
        <p:cNvGrpSpPr/>
        <p:nvPr/>
      </p:nvGrpSpPr>
      <p:grpSpPr>
        <a:xfrm>
          <a:off x="0" y="0"/>
          <a:ext cx="0" cy="0"/>
          <a:chOff x="0" y="0"/>
          <a:chExt cx="0" cy="0"/>
        </a:xfrm>
      </p:grpSpPr>
      <p:sp>
        <p:nvSpPr>
          <p:cNvPr id="562" name="Google Shape;562;p57"/>
          <p:cNvSpPr txBox="1"/>
          <p:nvPr/>
        </p:nvSpPr>
        <p:spPr>
          <a:xfrm>
            <a:off x="406053" y="1149206"/>
            <a:ext cx="8331900" cy="3405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endParaRPr sz="2400" b="1" dirty="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 sz="2400" b="1" dirty="0">
                <a:solidFill>
                  <a:schemeClr val="lt1"/>
                </a:solidFill>
                <a:latin typeface="Proxima Nova"/>
                <a:ea typeface="Proxima Nova"/>
                <a:cs typeface="Proxima Nova"/>
                <a:sym typeface="Proxima Nova"/>
              </a:rPr>
              <a:t>Bitcoin'in kısmi ön görüntü karma bulmacası:</a:t>
            </a:r>
            <a:endParaRPr sz="2400" b="1" dirty="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2400" b="1" dirty="0">
              <a:solidFill>
                <a:schemeClr val="lt1"/>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2000" dirty="0">
                <a:solidFill>
                  <a:srgbClr val="F2F2F2"/>
                </a:solidFill>
                <a:latin typeface="Roboto Mono"/>
                <a:ea typeface="Roboto Mono"/>
                <a:cs typeface="Roboto Mono"/>
                <a:sym typeface="Roboto Mono"/>
              </a:rPr>
              <a:t>H(prevBlockHash || merkleRoot || nonce) &lt;</a:t>
            </a:r>
            <a:endParaRPr sz="2000" dirty="0">
              <a:solidFill>
                <a:srgbClr val="F2F2F2"/>
              </a:solidFill>
              <a:latin typeface="Roboto Mono"/>
              <a:ea typeface="Roboto Mono"/>
              <a:cs typeface="Roboto Mono"/>
              <a:sym typeface="Roboto Mono"/>
            </a:endParaRPr>
          </a:p>
          <a:p>
            <a:pPr marL="0" lvl="0" indent="0" algn="ctr" rtl="0">
              <a:lnSpc>
                <a:spcPct val="115000"/>
              </a:lnSpc>
              <a:spcBef>
                <a:spcPts val="0"/>
              </a:spcBef>
              <a:spcAft>
                <a:spcPts val="0"/>
              </a:spcAft>
              <a:buClr>
                <a:schemeClr val="dk2"/>
              </a:buClr>
              <a:buSzPts val="1100"/>
              <a:buFont typeface="Arial"/>
              <a:buNone/>
            </a:pPr>
            <a:r>
              <a:rPr lang="en" sz="1600" dirty="0">
                <a:solidFill>
                  <a:schemeClr val="dk2"/>
                </a:solidFill>
                <a:highlight>
                  <a:srgbClr val="93C47D"/>
                </a:highlight>
                <a:latin typeface="Roboto Mono"/>
                <a:ea typeface="Roboto Mono"/>
                <a:cs typeface="Roboto Mono"/>
                <a:sym typeface="Roboto Mono"/>
              </a:rPr>
              <a:t>0x0000ffffffffffffffffffffffffffffffffffffffffffffffffffffffffffff</a:t>
            </a:r>
            <a:endParaRPr sz="1600" dirty="0">
              <a:solidFill>
                <a:srgbClr val="F2F2F2"/>
              </a:solidFill>
              <a:latin typeface="Roboto Mono"/>
              <a:ea typeface="Roboto Mono"/>
              <a:cs typeface="Roboto Mono"/>
              <a:sym typeface="Roboto Mono"/>
            </a:endParaRPr>
          </a:p>
          <a:p>
            <a:pPr marL="0" lvl="0" indent="0" algn="ctr" rtl="0">
              <a:lnSpc>
                <a:spcPct val="115000"/>
              </a:lnSpc>
              <a:spcBef>
                <a:spcPts val="0"/>
              </a:spcBef>
              <a:spcAft>
                <a:spcPts val="0"/>
              </a:spcAft>
              <a:buNone/>
            </a:pPr>
            <a:endParaRPr sz="1600" dirty="0">
              <a:highlight>
                <a:srgbClr val="93C47D"/>
              </a:highlight>
              <a:latin typeface="Roboto Mono"/>
              <a:ea typeface="Roboto Mono"/>
              <a:cs typeface="Roboto Mono"/>
              <a:sym typeface="Roboto Mono"/>
            </a:endParaRPr>
          </a:p>
        </p:txBody>
      </p:sp>
      <p:sp>
        <p:nvSpPr>
          <p:cNvPr id="563" name="Google Shape;563;p57"/>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JUSTIN YU</a:t>
            </a:r>
            <a:endParaRPr sz="900">
              <a:solidFill>
                <a:srgbClr val="B7B7B7"/>
              </a:solidFill>
              <a:latin typeface="Proxima Nova"/>
              <a:ea typeface="Proxima Nova"/>
              <a:cs typeface="Proxima Nova"/>
              <a:sym typeface="Proxima Nova"/>
            </a:endParaRPr>
          </a:p>
        </p:txBody>
      </p:sp>
      <p:sp>
        <p:nvSpPr>
          <p:cNvPr id="564" name="Google Shape;564;p57"/>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565" name="Google Shape;565;p57"/>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PARTIAL PREIMAGE HASH PUZZLE</a:t>
            </a:r>
            <a:endParaRPr sz="1700" b="1">
              <a:solidFill>
                <a:srgbClr val="BFBFBF"/>
              </a:solidFill>
              <a:latin typeface="Proxima Nova"/>
              <a:ea typeface="Proxima Nova"/>
              <a:cs typeface="Proxima Nova"/>
              <a:sym typeface="Proxima Nova"/>
            </a:endParaRPr>
          </a:p>
        </p:txBody>
      </p:sp>
      <p:sp>
        <p:nvSpPr>
          <p:cNvPr id="566" name="Google Shape;566;p57"/>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Shape 570"/>
        <p:cNvGrpSpPr/>
        <p:nvPr/>
      </p:nvGrpSpPr>
      <p:grpSpPr>
        <a:xfrm>
          <a:off x="0" y="0"/>
          <a:ext cx="0" cy="0"/>
          <a:chOff x="0" y="0"/>
          <a:chExt cx="0" cy="0"/>
        </a:xfrm>
      </p:grpSpPr>
      <p:sp>
        <p:nvSpPr>
          <p:cNvPr id="571" name="Google Shape;571;p58"/>
          <p:cNvSpPr txBox="1"/>
          <p:nvPr/>
        </p:nvSpPr>
        <p:spPr>
          <a:xfrm>
            <a:off x="406053" y="1149206"/>
            <a:ext cx="8331900" cy="3405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400" b="1">
              <a:solidFill>
                <a:schemeClr val="lt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a:solidFill>
                <a:schemeClr val="lt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a:solidFill>
                <a:schemeClr val="lt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60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endParaRPr sz="160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a:highlight>
                  <a:srgbClr val="E06666"/>
                </a:highlight>
                <a:latin typeface="Roboto Mono"/>
                <a:ea typeface="Roboto Mono"/>
                <a:cs typeface="Roboto Mono"/>
                <a:sym typeface="Roboto Mono"/>
              </a:rPr>
              <a:t>0x1312af178c253f84028d480a6adc1e25e81caa44c749ec81976192e2ec934c64</a:t>
            </a:r>
            <a:endParaRPr sz="160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a:solidFill>
                  <a:schemeClr val="lt1"/>
                </a:solidFill>
                <a:latin typeface="Roboto Mono"/>
                <a:ea typeface="Roboto Mono"/>
                <a:cs typeface="Roboto Mono"/>
                <a:sym typeface="Roboto Mono"/>
              </a:rPr>
              <a:t>&lt;</a:t>
            </a:r>
            <a:endParaRPr sz="1600">
              <a:solidFill>
                <a:schemeClr val="lt1"/>
              </a:solidFill>
              <a:latin typeface="Roboto Mono"/>
              <a:ea typeface="Roboto Mono"/>
              <a:cs typeface="Roboto Mono"/>
              <a:sym typeface="Roboto Mono"/>
            </a:endParaRPr>
          </a:p>
          <a:p>
            <a:pPr marL="0" lvl="0" indent="0" algn="ctr" rtl="0">
              <a:lnSpc>
                <a:spcPct val="115000"/>
              </a:lnSpc>
              <a:spcBef>
                <a:spcPts val="0"/>
              </a:spcBef>
              <a:spcAft>
                <a:spcPts val="0"/>
              </a:spcAft>
              <a:buClr>
                <a:schemeClr val="dk2"/>
              </a:buClr>
              <a:buSzPts val="1100"/>
              <a:buFont typeface="Arial"/>
              <a:buNone/>
            </a:pPr>
            <a:r>
              <a:rPr lang="en" sz="1600">
                <a:solidFill>
                  <a:schemeClr val="dk2"/>
                </a:solidFill>
                <a:highlight>
                  <a:srgbClr val="93C47D"/>
                </a:highlight>
                <a:latin typeface="Roboto Mono"/>
                <a:ea typeface="Roboto Mono"/>
                <a:cs typeface="Roboto Mono"/>
                <a:sym typeface="Roboto Mono"/>
              </a:rPr>
              <a:t>0x0000ffffffffffffffffffffffffffffffffffffffffffffffffffffffffffff</a:t>
            </a:r>
            <a:endParaRPr sz="1600">
              <a:solidFill>
                <a:srgbClr val="F2F2F2"/>
              </a:solidFill>
              <a:latin typeface="Roboto Mono"/>
              <a:ea typeface="Roboto Mono"/>
              <a:cs typeface="Roboto Mono"/>
              <a:sym typeface="Roboto Mono"/>
            </a:endParaRPr>
          </a:p>
          <a:p>
            <a:pPr marL="0" lvl="0" indent="0" algn="ctr" rtl="0">
              <a:lnSpc>
                <a:spcPct val="115000"/>
              </a:lnSpc>
              <a:spcBef>
                <a:spcPts val="0"/>
              </a:spcBef>
              <a:spcAft>
                <a:spcPts val="0"/>
              </a:spcAft>
              <a:buNone/>
            </a:pPr>
            <a:endParaRPr sz="1600">
              <a:solidFill>
                <a:schemeClr val="lt1"/>
              </a:solidFill>
              <a:latin typeface="Roboto Mono"/>
              <a:ea typeface="Roboto Mono"/>
              <a:cs typeface="Roboto Mono"/>
              <a:sym typeface="Roboto Mono"/>
            </a:endParaRPr>
          </a:p>
        </p:txBody>
      </p:sp>
      <p:sp>
        <p:nvSpPr>
          <p:cNvPr id="572" name="Google Shape;572;p58"/>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JUSTIN YU</a:t>
            </a:r>
            <a:endParaRPr sz="900">
              <a:solidFill>
                <a:srgbClr val="B7B7B7"/>
              </a:solidFill>
              <a:latin typeface="Proxima Nova"/>
              <a:ea typeface="Proxima Nova"/>
              <a:cs typeface="Proxima Nova"/>
              <a:sym typeface="Proxima Nova"/>
            </a:endParaRPr>
          </a:p>
        </p:txBody>
      </p:sp>
      <p:sp>
        <p:nvSpPr>
          <p:cNvPr id="573" name="Google Shape;573;p58"/>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574" name="Google Shape;574;p58"/>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KISMİ ÖN GÖRÜNTÜ  HASH PUZZLE</a:t>
            </a:r>
            <a:endParaRPr sz="1700" b="1">
              <a:solidFill>
                <a:srgbClr val="BFBFBF"/>
              </a:solidFill>
              <a:latin typeface="Proxima Nova"/>
              <a:ea typeface="Proxima Nova"/>
              <a:cs typeface="Proxima Nova"/>
              <a:sym typeface="Proxima Nova"/>
            </a:endParaRPr>
          </a:p>
        </p:txBody>
      </p:sp>
      <p:sp>
        <p:nvSpPr>
          <p:cNvPr id="575" name="Google Shape;575;p58"/>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576" name="Google Shape;576;p58"/>
          <p:cNvSpPr txBox="1"/>
          <p:nvPr/>
        </p:nvSpPr>
        <p:spPr>
          <a:xfrm>
            <a:off x="1212000" y="114920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2F2F2"/>
                </a:solidFill>
                <a:latin typeface="Roboto Mono"/>
                <a:ea typeface="Roboto Mono"/>
                <a:cs typeface="Roboto Mono"/>
                <a:sym typeface="Roboto Mono"/>
              </a:rPr>
              <a:t>H(prevBlockHash || merkleRoot || </a:t>
            </a:r>
            <a:r>
              <a:rPr lang="en" sz="2000">
                <a:solidFill>
                  <a:schemeClr val="dk2"/>
                </a:solidFill>
                <a:highlight>
                  <a:schemeClr val="accent2"/>
                </a:highlight>
                <a:latin typeface="Roboto Mono"/>
                <a:ea typeface="Roboto Mono"/>
                <a:cs typeface="Roboto Mono"/>
                <a:sym typeface="Roboto Mono"/>
              </a:rPr>
              <a:t>nonce</a:t>
            </a:r>
            <a:r>
              <a:rPr lang="en" sz="2000">
                <a:solidFill>
                  <a:srgbClr val="F2F2F2"/>
                </a:solidFill>
                <a:latin typeface="Roboto Mono"/>
                <a:ea typeface="Roboto Mono"/>
                <a:cs typeface="Roboto Mono"/>
                <a:sym typeface="Roboto Mono"/>
              </a:rPr>
              <a:t>)</a:t>
            </a:r>
            <a:endParaRPr/>
          </a:p>
        </p:txBody>
      </p:sp>
      <p:cxnSp>
        <p:nvCxnSpPr>
          <p:cNvPr id="577" name="Google Shape;577;p58"/>
          <p:cNvCxnSpPr>
            <a:stCxn id="576" idx="2"/>
          </p:cNvCxnSpPr>
          <p:nvPr/>
        </p:nvCxnSpPr>
        <p:spPr>
          <a:xfrm>
            <a:off x="4572000" y="1674200"/>
            <a:ext cx="0" cy="518700"/>
          </a:xfrm>
          <a:prstGeom prst="straightConnector1">
            <a:avLst/>
          </a:prstGeom>
          <a:noFill/>
          <a:ln w="9525" cap="flat" cmpd="sng">
            <a:solidFill>
              <a:srgbClr val="FFFFFF"/>
            </a:solidFill>
            <a:prstDash val="solid"/>
            <a:round/>
            <a:headEnd type="none" w="med" len="med"/>
            <a:tailEnd type="triangle" w="med" len="med"/>
          </a:ln>
        </p:spPr>
      </p:cxnSp>
      <p:sp>
        <p:nvSpPr>
          <p:cNvPr id="578" name="Google Shape;578;p58"/>
          <p:cNvSpPr txBox="1"/>
          <p:nvPr/>
        </p:nvSpPr>
        <p:spPr>
          <a:xfrm>
            <a:off x="1212025" y="230925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2F2F2"/>
                </a:solidFill>
                <a:latin typeface="Roboto Mono"/>
                <a:ea typeface="Roboto Mono"/>
                <a:cs typeface="Roboto Mono"/>
                <a:sym typeface="Roboto Mono"/>
              </a:rPr>
              <a:t>H(“Hello, world!</a:t>
            </a:r>
            <a:r>
              <a:rPr lang="en" sz="2000">
                <a:solidFill>
                  <a:schemeClr val="dk2"/>
                </a:solidFill>
                <a:highlight>
                  <a:schemeClr val="accent2"/>
                </a:highlight>
                <a:latin typeface="Roboto Mono"/>
                <a:ea typeface="Roboto Mono"/>
                <a:cs typeface="Roboto Mono"/>
                <a:sym typeface="Roboto Mono"/>
              </a:rPr>
              <a:t>0</a:t>
            </a:r>
            <a:r>
              <a:rPr lang="en" sz="2000">
                <a:solidFill>
                  <a:srgbClr val="F2F2F2"/>
                </a:solidFill>
                <a:latin typeface="Roboto Mono"/>
                <a:ea typeface="Roboto Mono"/>
                <a:cs typeface="Roboto Mono"/>
                <a:sym typeface="Roboto Mono"/>
              </a:rPr>
              <a:t>”)</a:t>
            </a: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Shape 582"/>
        <p:cNvGrpSpPr/>
        <p:nvPr/>
      </p:nvGrpSpPr>
      <p:grpSpPr>
        <a:xfrm>
          <a:off x="0" y="0"/>
          <a:ext cx="0" cy="0"/>
          <a:chOff x="0" y="0"/>
          <a:chExt cx="0" cy="0"/>
        </a:xfrm>
      </p:grpSpPr>
      <p:sp>
        <p:nvSpPr>
          <p:cNvPr id="583" name="Google Shape;583;p59"/>
          <p:cNvSpPr txBox="1"/>
          <p:nvPr/>
        </p:nvSpPr>
        <p:spPr>
          <a:xfrm>
            <a:off x="406053" y="1149206"/>
            <a:ext cx="8331900" cy="3405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400" b="1">
              <a:solidFill>
                <a:schemeClr val="lt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a:solidFill>
                <a:schemeClr val="lt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a:solidFill>
                <a:schemeClr val="lt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60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endParaRPr sz="160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a:highlight>
                  <a:srgbClr val="E06666"/>
                </a:highlight>
                <a:latin typeface="Roboto Mono"/>
                <a:ea typeface="Roboto Mono"/>
                <a:cs typeface="Roboto Mono"/>
                <a:sym typeface="Roboto Mono"/>
              </a:rPr>
              <a:t>0xe9afc424b79e4f6ab42d99c81156d3a17228d6e1eef4139be78e948a9332a7d8</a:t>
            </a:r>
            <a:endParaRPr sz="160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a:solidFill>
                  <a:schemeClr val="lt1"/>
                </a:solidFill>
                <a:latin typeface="Roboto Mono"/>
                <a:ea typeface="Roboto Mono"/>
                <a:cs typeface="Roboto Mono"/>
                <a:sym typeface="Roboto Mono"/>
              </a:rPr>
              <a:t>&lt;</a:t>
            </a:r>
            <a:endParaRPr sz="1600">
              <a:solidFill>
                <a:schemeClr val="lt1"/>
              </a:solidFill>
              <a:latin typeface="Roboto Mono"/>
              <a:ea typeface="Roboto Mono"/>
              <a:cs typeface="Roboto Mono"/>
              <a:sym typeface="Roboto Mono"/>
            </a:endParaRPr>
          </a:p>
          <a:p>
            <a:pPr marL="0" lvl="0" indent="0" algn="ctr" rtl="0">
              <a:lnSpc>
                <a:spcPct val="115000"/>
              </a:lnSpc>
              <a:spcBef>
                <a:spcPts val="0"/>
              </a:spcBef>
              <a:spcAft>
                <a:spcPts val="0"/>
              </a:spcAft>
              <a:buClr>
                <a:schemeClr val="dk2"/>
              </a:buClr>
              <a:buSzPts val="1100"/>
              <a:buFont typeface="Arial"/>
              <a:buNone/>
            </a:pPr>
            <a:r>
              <a:rPr lang="en" sz="1600">
                <a:solidFill>
                  <a:schemeClr val="dk2"/>
                </a:solidFill>
                <a:highlight>
                  <a:srgbClr val="93C47D"/>
                </a:highlight>
                <a:latin typeface="Roboto Mono"/>
                <a:ea typeface="Roboto Mono"/>
                <a:cs typeface="Roboto Mono"/>
                <a:sym typeface="Roboto Mono"/>
              </a:rPr>
              <a:t>0x0000ffffffffffffffffffffffffffffffffffffffffffffffffffffffffffff</a:t>
            </a:r>
            <a:endParaRPr sz="1600">
              <a:solidFill>
                <a:srgbClr val="F2F2F2"/>
              </a:solidFill>
              <a:latin typeface="Roboto Mono"/>
              <a:ea typeface="Roboto Mono"/>
              <a:cs typeface="Roboto Mono"/>
              <a:sym typeface="Roboto Mono"/>
            </a:endParaRPr>
          </a:p>
          <a:p>
            <a:pPr marL="0" lvl="0" indent="0" algn="ctr" rtl="0">
              <a:lnSpc>
                <a:spcPct val="115000"/>
              </a:lnSpc>
              <a:spcBef>
                <a:spcPts val="0"/>
              </a:spcBef>
              <a:spcAft>
                <a:spcPts val="0"/>
              </a:spcAft>
              <a:buNone/>
            </a:pPr>
            <a:endParaRPr sz="1600">
              <a:solidFill>
                <a:schemeClr val="lt1"/>
              </a:solidFill>
              <a:latin typeface="Roboto Mono"/>
              <a:ea typeface="Roboto Mono"/>
              <a:cs typeface="Roboto Mono"/>
              <a:sym typeface="Roboto Mono"/>
            </a:endParaRPr>
          </a:p>
        </p:txBody>
      </p:sp>
      <p:sp>
        <p:nvSpPr>
          <p:cNvPr id="584" name="Google Shape;584;p59"/>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JUSTIN YU</a:t>
            </a:r>
            <a:endParaRPr sz="900">
              <a:solidFill>
                <a:srgbClr val="B7B7B7"/>
              </a:solidFill>
              <a:latin typeface="Proxima Nova"/>
              <a:ea typeface="Proxima Nova"/>
              <a:cs typeface="Proxima Nova"/>
              <a:sym typeface="Proxima Nova"/>
            </a:endParaRPr>
          </a:p>
        </p:txBody>
      </p:sp>
      <p:sp>
        <p:nvSpPr>
          <p:cNvPr id="585" name="Google Shape;585;p5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586" name="Google Shape;586;p59"/>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KISMİ ÖN GÖRÜNTÜ  HASH PUZZLE</a:t>
            </a:r>
            <a:endParaRPr sz="1700" b="1">
              <a:solidFill>
                <a:srgbClr val="BFBFBF"/>
              </a:solidFill>
              <a:latin typeface="Proxima Nova"/>
              <a:ea typeface="Proxima Nova"/>
              <a:cs typeface="Proxima Nova"/>
              <a:sym typeface="Proxima Nova"/>
            </a:endParaRPr>
          </a:p>
        </p:txBody>
      </p:sp>
      <p:sp>
        <p:nvSpPr>
          <p:cNvPr id="587" name="Google Shape;587;p59"/>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588" name="Google Shape;588;p59"/>
          <p:cNvSpPr txBox="1"/>
          <p:nvPr/>
        </p:nvSpPr>
        <p:spPr>
          <a:xfrm>
            <a:off x="1212000" y="114920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2F2F2"/>
                </a:solidFill>
                <a:latin typeface="Roboto Mono"/>
                <a:ea typeface="Roboto Mono"/>
                <a:cs typeface="Roboto Mono"/>
                <a:sym typeface="Roboto Mono"/>
              </a:rPr>
              <a:t>H(prevBlockHash || merkleRoot || </a:t>
            </a:r>
            <a:r>
              <a:rPr lang="en" sz="2000">
                <a:solidFill>
                  <a:schemeClr val="dk2"/>
                </a:solidFill>
                <a:highlight>
                  <a:schemeClr val="accent2"/>
                </a:highlight>
                <a:latin typeface="Roboto Mono"/>
                <a:ea typeface="Roboto Mono"/>
                <a:cs typeface="Roboto Mono"/>
                <a:sym typeface="Roboto Mono"/>
              </a:rPr>
              <a:t>nonce</a:t>
            </a:r>
            <a:r>
              <a:rPr lang="en" sz="2000">
                <a:solidFill>
                  <a:srgbClr val="F2F2F2"/>
                </a:solidFill>
                <a:latin typeface="Roboto Mono"/>
                <a:ea typeface="Roboto Mono"/>
                <a:cs typeface="Roboto Mono"/>
                <a:sym typeface="Roboto Mono"/>
              </a:rPr>
              <a:t>)</a:t>
            </a:r>
            <a:endParaRPr/>
          </a:p>
        </p:txBody>
      </p:sp>
      <p:cxnSp>
        <p:nvCxnSpPr>
          <p:cNvPr id="589" name="Google Shape;589;p59"/>
          <p:cNvCxnSpPr>
            <a:stCxn id="588" idx="2"/>
          </p:cNvCxnSpPr>
          <p:nvPr/>
        </p:nvCxnSpPr>
        <p:spPr>
          <a:xfrm>
            <a:off x="4572000" y="1674200"/>
            <a:ext cx="0" cy="518700"/>
          </a:xfrm>
          <a:prstGeom prst="straightConnector1">
            <a:avLst/>
          </a:prstGeom>
          <a:noFill/>
          <a:ln w="9525" cap="flat" cmpd="sng">
            <a:solidFill>
              <a:srgbClr val="FFFFFF"/>
            </a:solidFill>
            <a:prstDash val="solid"/>
            <a:round/>
            <a:headEnd type="none" w="med" len="med"/>
            <a:tailEnd type="triangle" w="med" len="med"/>
          </a:ln>
        </p:spPr>
      </p:cxnSp>
      <p:sp>
        <p:nvSpPr>
          <p:cNvPr id="590" name="Google Shape;590;p59"/>
          <p:cNvSpPr txBox="1"/>
          <p:nvPr/>
        </p:nvSpPr>
        <p:spPr>
          <a:xfrm>
            <a:off x="1212025" y="230925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2F2F2"/>
                </a:solidFill>
                <a:latin typeface="Roboto Mono"/>
                <a:ea typeface="Roboto Mono"/>
                <a:cs typeface="Roboto Mono"/>
                <a:sym typeface="Roboto Mono"/>
              </a:rPr>
              <a:t>H(“Hello, world!</a:t>
            </a:r>
            <a:r>
              <a:rPr lang="en" sz="2000">
                <a:solidFill>
                  <a:schemeClr val="dk2"/>
                </a:solidFill>
                <a:highlight>
                  <a:schemeClr val="accent2"/>
                </a:highlight>
                <a:latin typeface="Roboto Mono"/>
                <a:ea typeface="Roboto Mono"/>
                <a:cs typeface="Roboto Mono"/>
                <a:sym typeface="Roboto Mono"/>
              </a:rPr>
              <a:t>1</a:t>
            </a:r>
            <a:r>
              <a:rPr lang="en" sz="2000">
                <a:solidFill>
                  <a:srgbClr val="F2F2F2"/>
                </a:solidFill>
                <a:latin typeface="Roboto Mono"/>
                <a:ea typeface="Roboto Mono"/>
                <a:cs typeface="Roboto Mono"/>
                <a:sym typeface="Roboto Mono"/>
              </a:rPr>
              <a:t>”)</a:t>
            </a: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Shape 594"/>
        <p:cNvGrpSpPr/>
        <p:nvPr/>
      </p:nvGrpSpPr>
      <p:grpSpPr>
        <a:xfrm>
          <a:off x="0" y="0"/>
          <a:ext cx="0" cy="0"/>
          <a:chOff x="0" y="0"/>
          <a:chExt cx="0" cy="0"/>
        </a:xfrm>
      </p:grpSpPr>
      <p:sp>
        <p:nvSpPr>
          <p:cNvPr id="595" name="Google Shape;595;p60"/>
          <p:cNvSpPr txBox="1"/>
          <p:nvPr/>
        </p:nvSpPr>
        <p:spPr>
          <a:xfrm>
            <a:off x="406053" y="1149206"/>
            <a:ext cx="8331900" cy="3405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400" b="1">
              <a:solidFill>
                <a:schemeClr val="lt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a:solidFill>
                <a:schemeClr val="lt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2400" b="1">
              <a:solidFill>
                <a:schemeClr val="lt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60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endParaRPr sz="1600">
              <a:highlight>
                <a:srgbClr val="E06666"/>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a:highlight>
                  <a:srgbClr val="93C47D"/>
                </a:highlight>
                <a:latin typeface="Roboto Mono"/>
                <a:ea typeface="Roboto Mono"/>
                <a:cs typeface="Roboto Mono"/>
                <a:sym typeface="Roboto Mono"/>
              </a:rPr>
              <a:t>0x0000c3af42fc31103f1fdc0151fa747ff87349a4714df7cc52ea464e12dcd4e9</a:t>
            </a:r>
            <a:endParaRPr sz="1600">
              <a:highlight>
                <a:srgbClr val="93C47D"/>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a:solidFill>
                  <a:schemeClr val="lt1"/>
                </a:solidFill>
                <a:latin typeface="Roboto Mono"/>
                <a:ea typeface="Roboto Mono"/>
                <a:cs typeface="Roboto Mono"/>
                <a:sym typeface="Roboto Mono"/>
              </a:rPr>
              <a:t>&lt;</a:t>
            </a:r>
            <a:endParaRPr sz="1600">
              <a:solidFill>
                <a:schemeClr val="lt1"/>
              </a:solidFill>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a:highlight>
                  <a:srgbClr val="93C47D"/>
                </a:highlight>
                <a:latin typeface="Roboto Mono"/>
                <a:ea typeface="Roboto Mono"/>
                <a:cs typeface="Roboto Mono"/>
                <a:sym typeface="Roboto Mono"/>
              </a:rPr>
              <a:t>0x0000ffffffffffffffffffffffffffffffffffffffffffffffffffffffffffff</a:t>
            </a:r>
            <a:endParaRPr sz="1600">
              <a:highlight>
                <a:srgbClr val="93C47D"/>
              </a:highlight>
              <a:latin typeface="Roboto Mono"/>
              <a:ea typeface="Roboto Mono"/>
              <a:cs typeface="Roboto Mono"/>
              <a:sym typeface="Roboto Mono"/>
            </a:endParaRPr>
          </a:p>
          <a:p>
            <a:pPr marL="0" lvl="0" indent="0" algn="ctr" rtl="0">
              <a:lnSpc>
                <a:spcPct val="115000"/>
              </a:lnSpc>
              <a:spcBef>
                <a:spcPts val="0"/>
              </a:spcBef>
              <a:spcAft>
                <a:spcPts val="0"/>
              </a:spcAft>
              <a:buNone/>
            </a:pPr>
            <a:r>
              <a:rPr lang="en" sz="1600">
                <a:solidFill>
                  <a:srgbClr val="FFFFFF"/>
                </a:solidFill>
                <a:latin typeface="Proxima Nova"/>
                <a:ea typeface="Proxima Nova"/>
                <a:cs typeface="Proxima Nova"/>
                <a:sym typeface="Proxima Nova"/>
              </a:rPr>
              <a:t/>
            </a:r>
            <a:br>
              <a:rPr lang="en" sz="1600">
                <a:solidFill>
                  <a:srgbClr val="FFFFFF"/>
                </a:solidFill>
                <a:latin typeface="Proxima Nova"/>
                <a:ea typeface="Proxima Nova"/>
                <a:cs typeface="Proxima Nova"/>
                <a:sym typeface="Proxima Nova"/>
              </a:rPr>
            </a:br>
            <a:r>
              <a:rPr lang="en" sz="1600">
                <a:solidFill>
                  <a:srgbClr val="FFFFFF"/>
                </a:solidFill>
                <a:latin typeface="Proxima Nova"/>
                <a:ea typeface="Proxima Nova"/>
                <a:cs typeface="Proxima Nova"/>
                <a:sym typeface="Proxima Nova"/>
              </a:rPr>
              <a:t>Çözüldü!</a:t>
            </a:r>
            <a:endParaRPr sz="1600">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600">
              <a:solidFill>
                <a:schemeClr val="lt1"/>
              </a:solidFill>
              <a:latin typeface="Roboto Mono"/>
              <a:ea typeface="Roboto Mono"/>
              <a:cs typeface="Roboto Mono"/>
              <a:sym typeface="Roboto Mono"/>
            </a:endParaRPr>
          </a:p>
        </p:txBody>
      </p:sp>
      <p:sp>
        <p:nvSpPr>
          <p:cNvPr id="596" name="Google Shape;596;p60"/>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JUSTIN YU</a:t>
            </a:r>
            <a:endParaRPr sz="900">
              <a:solidFill>
                <a:srgbClr val="B7B7B7"/>
              </a:solidFill>
              <a:latin typeface="Proxima Nova"/>
              <a:ea typeface="Proxima Nova"/>
              <a:cs typeface="Proxima Nova"/>
              <a:sym typeface="Proxima Nova"/>
            </a:endParaRPr>
          </a:p>
        </p:txBody>
      </p:sp>
      <p:sp>
        <p:nvSpPr>
          <p:cNvPr id="597" name="Google Shape;597;p60"/>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598" name="Google Shape;598;p60"/>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KISMİ ÖN GÖRÜNTÜ  HASH PUZZLE</a:t>
            </a:r>
            <a:endParaRPr sz="1700" b="1">
              <a:solidFill>
                <a:srgbClr val="BFBFBF"/>
              </a:solidFill>
              <a:latin typeface="Proxima Nova"/>
              <a:ea typeface="Proxima Nova"/>
              <a:cs typeface="Proxima Nova"/>
              <a:sym typeface="Proxima Nova"/>
            </a:endParaRPr>
          </a:p>
        </p:txBody>
      </p:sp>
      <p:sp>
        <p:nvSpPr>
          <p:cNvPr id="599" name="Google Shape;599;p60"/>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600" name="Google Shape;600;p60"/>
          <p:cNvSpPr txBox="1"/>
          <p:nvPr/>
        </p:nvSpPr>
        <p:spPr>
          <a:xfrm>
            <a:off x="1212000" y="114920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2F2F2"/>
                </a:solidFill>
                <a:latin typeface="Roboto Mono"/>
                <a:ea typeface="Roboto Mono"/>
                <a:cs typeface="Roboto Mono"/>
                <a:sym typeface="Roboto Mono"/>
              </a:rPr>
              <a:t>H(prevBlockHash || merkleRoot || </a:t>
            </a:r>
            <a:r>
              <a:rPr lang="en" sz="2000">
                <a:solidFill>
                  <a:schemeClr val="dk2"/>
                </a:solidFill>
                <a:highlight>
                  <a:schemeClr val="accent2"/>
                </a:highlight>
                <a:latin typeface="Roboto Mono"/>
                <a:ea typeface="Roboto Mono"/>
                <a:cs typeface="Roboto Mono"/>
                <a:sym typeface="Roboto Mono"/>
              </a:rPr>
              <a:t>nonce</a:t>
            </a:r>
            <a:r>
              <a:rPr lang="en" sz="2000">
                <a:solidFill>
                  <a:srgbClr val="F2F2F2"/>
                </a:solidFill>
                <a:latin typeface="Roboto Mono"/>
                <a:ea typeface="Roboto Mono"/>
                <a:cs typeface="Roboto Mono"/>
                <a:sym typeface="Roboto Mono"/>
              </a:rPr>
              <a:t>)</a:t>
            </a:r>
            <a:endParaRPr/>
          </a:p>
        </p:txBody>
      </p:sp>
      <p:cxnSp>
        <p:nvCxnSpPr>
          <p:cNvPr id="601" name="Google Shape;601;p60"/>
          <p:cNvCxnSpPr>
            <a:stCxn id="600" idx="2"/>
          </p:cNvCxnSpPr>
          <p:nvPr/>
        </p:nvCxnSpPr>
        <p:spPr>
          <a:xfrm>
            <a:off x="4572000" y="1674200"/>
            <a:ext cx="0" cy="518700"/>
          </a:xfrm>
          <a:prstGeom prst="straightConnector1">
            <a:avLst/>
          </a:prstGeom>
          <a:noFill/>
          <a:ln w="9525" cap="flat" cmpd="sng">
            <a:solidFill>
              <a:srgbClr val="FFFFFF"/>
            </a:solidFill>
            <a:prstDash val="solid"/>
            <a:round/>
            <a:headEnd type="none" w="med" len="med"/>
            <a:tailEnd type="triangle" w="med" len="med"/>
          </a:ln>
        </p:spPr>
      </p:cxnSp>
      <p:sp>
        <p:nvSpPr>
          <p:cNvPr id="602" name="Google Shape;602;p60"/>
          <p:cNvSpPr txBox="1"/>
          <p:nvPr/>
        </p:nvSpPr>
        <p:spPr>
          <a:xfrm>
            <a:off x="1212025" y="2309250"/>
            <a:ext cx="6720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2F2F2"/>
                </a:solidFill>
                <a:latin typeface="Roboto Mono"/>
                <a:ea typeface="Roboto Mono"/>
                <a:cs typeface="Roboto Mono"/>
                <a:sym typeface="Roboto Mono"/>
              </a:rPr>
              <a:t>H(“Hello, world!</a:t>
            </a:r>
            <a:r>
              <a:rPr lang="en" sz="2000">
                <a:solidFill>
                  <a:schemeClr val="dk2"/>
                </a:solidFill>
                <a:highlight>
                  <a:schemeClr val="accent2"/>
                </a:highlight>
                <a:latin typeface="Roboto Mono"/>
                <a:ea typeface="Roboto Mono"/>
                <a:cs typeface="Roboto Mono"/>
                <a:sym typeface="Roboto Mono"/>
              </a:rPr>
              <a:t>4250</a:t>
            </a:r>
            <a:r>
              <a:rPr lang="en" sz="2000">
                <a:solidFill>
                  <a:srgbClr val="F2F2F2"/>
                </a:solidFill>
                <a:latin typeface="Roboto Mono"/>
                <a:ea typeface="Roboto Mono"/>
                <a:cs typeface="Roboto Mono"/>
                <a:sym typeface="Roboto Mono"/>
              </a:rPr>
              <a:t>”)</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p:nvPr/>
        </p:nvSpPr>
        <p:spPr>
          <a:xfrm>
            <a:off x="625719" y="1817231"/>
            <a:ext cx="3391800" cy="19569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2100">
                <a:latin typeface="Proxima Nova"/>
                <a:ea typeface="Proxima Nova"/>
                <a:cs typeface="Proxima Nova"/>
                <a:sym typeface="Proxima Nova"/>
              </a:rPr>
              <a:t>Güvenin olmadığı bir ortamda iletişimde güveni nasıl sağlarız?</a:t>
            </a:r>
            <a:endParaRPr sz="2100">
              <a:latin typeface="Proxima Nova"/>
              <a:ea typeface="Proxima Nova"/>
              <a:cs typeface="Proxima Nova"/>
              <a:sym typeface="Proxima Nova"/>
            </a:endParaRPr>
          </a:p>
          <a:p>
            <a:pPr marL="0" lvl="0" indent="0" algn="l" rtl="0">
              <a:lnSpc>
                <a:spcPct val="125000"/>
              </a:lnSpc>
              <a:spcBef>
                <a:spcPts val="0"/>
              </a:spcBef>
              <a:spcAft>
                <a:spcPts val="0"/>
              </a:spcAft>
              <a:buNone/>
            </a:pPr>
            <a:r>
              <a:rPr lang="en" sz="2100">
                <a:latin typeface="Proxima Nova"/>
                <a:ea typeface="Proxima Nova"/>
                <a:cs typeface="Proxima Nova"/>
                <a:sym typeface="Proxima Nova"/>
              </a:rPr>
              <a:t>⇒ </a:t>
            </a:r>
            <a:r>
              <a:rPr lang="en" sz="2100" b="1">
                <a:latin typeface="Proxima Nova"/>
                <a:ea typeface="Proxima Nova"/>
                <a:cs typeface="Proxima Nova"/>
                <a:sym typeface="Proxima Nova"/>
              </a:rPr>
              <a:t>Kriptografik Hash Fonksiyonları ile</a:t>
            </a:r>
            <a:r>
              <a:rPr lang="en" sz="2100">
                <a:latin typeface="Proxima Nova"/>
                <a:ea typeface="Proxima Nova"/>
                <a:cs typeface="Proxima Nova"/>
                <a:sym typeface="Proxima Nova"/>
              </a:rPr>
              <a:t>.</a:t>
            </a:r>
            <a:endParaRPr sz="2100">
              <a:latin typeface="Proxima Nova"/>
              <a:ea typeface="Proxima Nova"/>
              <a:cs typeface="Proxima Nova"/>
              <a:sym typeface="Proxima Nova"/>
            </a:endParaRPr>
          </a:p>
        </p:txBody>
      </p:sp>
      <p:sp>
        <p:nvSpPr>
          <p:cNvPr id="178" name="Google Shape;178;p32"/>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79" name="Google Shape;179;p32"/>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KRİPTOGRAFİK HASH FONKSİYONLARI</a:t>
            </a:r>
            <a:endParaRPr sz="2700" b="1">
              <a:latin typeface="Montserrat"/>
              <a:ea typeface="Montserrat"/>
              <a:cs typeface="Montserrat"/>
              <a:sym typeface="Montserrat"/>
            </a:endParaRPr>
          </a:p>
        </p:txBody>
      </p:sp>
      <p:sp>
        <p:nvSpPr>
          <p:cNvPr id="180" name="Google Shape;180;p32"/>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BİLGİ DOĞRULUĞU</a:t>
            </a:r>
            <a:endParaRPr sz="1700">
              <a:solidFill>
                <a:srgbClr val="BFBFBF"/>
              </a:solidFill>
              <a:latin typeface="Proxima Nova"/>
              <a:ea typeface="Proxima Nova"/>
              <a:cs typeface="Proxima Nova"/>
              <a:sym typeface="Proxima Nova"/>
            </a:endParaRPr>
          </a:p>
        </p:txBody>
      </p:sp>
      <p:sp>
        <p:nvSpPr>
          <p:cNvPr id="181" name="Google Shape;181;p32"/>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pic>
        <p:nvPicPr>
          <p:cNvPr id="182" name="Google Shape;182;p32"/>
          <p:cNvPicPr preferRelativeResize="0"/>
          <p:nvPr/>
        </p:nvPicPr>
        <p:blipFill>
          <a:blip r:embed="rId3">
            <a:alphaModFix/>
          </a:blip>
          <a:stretch>
            <a:fillRect/>
          </a:stretch>
        </p:blipFill>
        <p:spPr>
          <a:xfrm>
            <a:off x="4164756" y="1369397"/>
            <a:ext cx="4615557" cy="2596247"/>
          </a:xfrm>
          <a:prstGeom prst="rect">
            <a:avLst/>
          </a:prstGeom>
          <a:noFill/>
          <a:ln>
            <a:noFill/>
          </a:ln>
        </p:spPr>
      </p:pic>
      <p:sp>
        <p:nvSpPr>
          <p:cNvPr id="183" name="Google Shape;183;p32"/>
          <p:cNvSpPr txBox="1"/>
          <p:nvPr/>
        </p:nvSpPr>
        <p:spPr>
          <a:xfrm>
            <a:off x="4411243" y="3480338"/>
            <a:ext cx="4314600" cy="11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700"/>
              <a:t>Image source: </a:t>
            </a:r>
            <a:r>
              <a:rPr lang="en" sz="700" u="sng">
                <a:solidFill>
                  <a:schemeClr val="hlink"/>
                </a:solidFill>
                <a:hlinkClick r:id="rId4"/>
              </a:rPr>
              <a:t>https://spiritegg.com/wp-content/uploads/2016/03/63180952_fingerprint_types624.jpg</a:t>
            </a:r>
            <a:endParaRPr sz="700"/>
          </a:p>
          <a:p>
            <a:pPr marL="0" lvl="0" indent="0" algn="ctr" rtl="0">
              <a:spcBef>
                <a:spcPts val="0"/>
              </a:spcBef>
              <a:spcAft>
                <a:spcPts val="0"/>
              </a:spcAft>
              <a:buNone/>
            </a:pPr>
            <a:endParaRPr sz="7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Shape 606"/>
        <p:cNvGrpSpPr/>
        <p:nvPr/>
      </p:nvGrpSpPr>
      <p:grpSpPr>
        <a:xfrm>
          <a:off x="0" y="0"/>
          <a:ext cx="0" cy="0"/>
          <a:chOff x="0" y="0"/>
          <a:chExt cx="0" cy="0"/>
        </a:xfrm>
      </p:grpSpPr>
      <p:sp>
        <p:nvSpPr>
          <p:cNvPr id="607" name="Google Shape;607;p61"/>
          <p:cNvSpPr/>
          <p:nvPr/>
        </p:nvSpPr>
        <p:spPr>
          <a:xfrm>
            <a:off x="5036228" y="1060023"/>
            <a:ext cx="3286200" cy="3286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8" name="Google Shape;608;p61" descr="Slice 1.png"/>
          <p:cNvPicPr preferRelativeResize="0"/>
          <p:nvPr/>
        </p:nvPicPr>
        <p:blipFill rotWithShape="1">
          <a:blip r:embed="rId3">
            <a:alphaModFix/>
          </a:blip>
          <a:srcRect/>
          <a:stretch/>
        </p:blipFill>
        <p:spPr>
          <a:xfrm>
            <a:off x="5036303" y="1059998"/>
            <a:ext cx="3285269" cy="3285269"/>
          </a:xfrm>
          <a:prstGeom prst="rect">
            <a:avLst/>
          </a:prstGeom>
          <a:noFill/>
          <a:ln>
            <a:noFill/>
          </a:ln>
        </p:spPr>
      </p:pic>
      <p:sp>
        <p:nvSpPr>
          <p:cNvPr id="609" name="Google Shape;609;p61"/>
          <p:cNvSpPr/>
          <p:nvPr/>
        </p:nvSpPr>
        <p:spPr>
          <a:xfrm>
            <a:off x="5070953" y="1094773"/>
            <a:ext cx="3216600" cy="32166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0" name="Google Shape;610;p61"/>
          <p:cNvSpPr/>
          <p:nvPr/>
        </p:nvSpPr>
        <p:spPr>
          <a:xfrm>
            <a:off x="5569939" y="1593698"/>
            <a:ext cx="2219100" cy="22188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1" name="Google Shape;611;p61"/>
          <p:cNvSpPr/>
          <p:nvPr/>
        </p:nvSpPr>
        <p:spPr>
          <a:xfrm>
            <a:off x="5617731" y="1641558"/>
            <a:ext cx="2123100" cy="2123100"/>
          </a:xfrm>
          <a:prstGeom prst="ellipse">
            <a:avLst/>
          </a:prstGeom>
          <a:noFill/>
          <a:ln w="114300" cap="flat" cmpd="sng">
            <a:solidFill>
              <a:srgbClr val="61E4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2" name="Google Shape;612;p61"/>
          <p:cNvSpPr txBox="1"/>
          <p:nvPr/>
        </p:nvSpPr>
        <p:spPr>
          <a:xfrm>
            <a:off x="6107406" y="2194052"/>
            <a:ext cx="11439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FF00"/>
                </a:solidFill>
              </a:rPr>
              <a:t>Geçerli</a:t>
            </a:r>
            <a:r>
              <a:rPr lang="en" sz="1400">
                <a:solidFill>
                  <a:srgbClr val="00FF00"/>
                </a:solidFill>
              </a:rPr>
              <a:t> Block</a:t>
            </a:r>
            <a:endParaRPr sz="1400">
              <a:solidFill>
                <a:srgbClr val="00FF00"/>
              </a:solidFill>
            </a:endParaRPr>
          </a:p>
        </p:txBody>
      </p:sp>
      <p:sp>
        <p:nvSpPr>
          <p:cNvPr id="613" name="Google Shape;613;p61"/>
          <p:cNvSpPr txBox="1"/>
          <p:nvPr/>
        </p:nvSpPr>
        <p:spPr>
          <a:xfrm>
            <a:off x="5978866" y="1142620"/>
            <a:ext cx="14010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rPr>
              <a:t>Geçersiz </a:t>
            </a:r>
            <a:r>
              <a:rPr lang="en" sz="1400">
                <a:solidFill>
                  <a:srgbClr val="FF0000"/>
                </a:solidFill>
              </a:rPr>
              <a:t>Block</a:t>
            </a:r>
            <a:endParaRPr sz="1400">
              <a:solidFill>
                <a:srgbClr val="FF0000"/>
              </a:solidFill>
            </a:endParaRPr>
          </a:p>
        </p:txBody>
      </p:sp>
      <p:sp>
        <p:nvSpPr>
          <p:cNvPr id="614" name="Google Shape;614;p61"/>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615" name="Google Shape;615;p61"/>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MINING</a:t>
            </a:r>
            <a:endParaRPr sz="1700" b="1">
              <a:solidFill>
                <a:srgbClr val="BFBFBF"/>
              </a:solidFill>
              <a:latin typeface="Proxima Nova"/>
              <a:ea typeface="Proxima Nova"/>
              <a:cs typeface="Proxima Nova"/>
              <a:sym typeface="Proxima Nova"/>
            </a:endParaRPr>
          </a:p>
        </p:txBody>
      </p:sp>
      <p:sp>
        <p:nvSpPr>
          <p:cNvPr id="616" name="Google Shape;616;p61"/>
          <p:cNvSpPr txBox="1"/>
          <p:nvPr/>
        </p:nvSpPr>
        <p:spPr>
          <a:xfrm>
            <a:off x="1764141" y="4625550"/>
            <a:ext cx="56157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500">
                <a:solidFill>
                  <a:srgbClr val="FFFFFF"/>
                </a:solidFill>
                <a:latin typeface="Roboto Mono"/>
                <a:ea typeface="Roboto Mono"/>
                <a:cs typeface="Roboto Mono"/>
                <a:sym typeface="Roboto Mono"/>
              </a:rPr>
              <a:t>H(prevBlockHash || merkleRoot || nonce) &lt; target</a:t>
            </a:r>
            <a:endParaRPr sz="1500">
              <a:solidFill>
                <a:srgbClr val="FFFFFF"/>
              </a:solidFill>
              <a:latin typeface="Roboto Mono"/>
              <a:ea typeface="Roboto Mono"/>
              <a:cs typeface="Roboto Mono"/>
              <a:sym typeface="Roboto Mono"/>
            </a:endParaRPr>
          </a:p>
        </p:txBody>
      </p:sp>
      <p:sp>
        <p:nvSpPr>
          <p:cNvPr id="617" name="Google Shape;617;p61"/>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618" name="Google Shape;618;p61"/>
          <p:cNvSpPr txBox="1"/>
          <p:nvPr/>
        </p:nvSpPr>
        <p:spPr>
          <a:xfrm>
            <a:off x="327300" y="1328151"/>
            <a:ext cx="4557300" cy="3286200"/>
          </a:xfrm>
          <a:prstGeom prst="rect">
            <a:avLst/>
          </a:prstGeom>
          <a:noFill/>
          <a:ln>
            <a:noFill/>
          </a:ln>
        </p:spPr>
        <p:txBody>
          <a:bodyPr spcFirstLastPara="1" wrap="square" lIns="0" tIns="0" rIns="0" bIns="0" anchor="t" anchorCtr="0">
            <a:noAutofit/>
          </a:bodyPr>
          <a:lstStyle/>
          <a:p>
            <a:pPr marL="457200" lvl="0" indent="-355600" algn="l" rtl="0">
              <a:lnSpc>
                <a:spcPct val="125000"/>
              </a:lnSpc>
              <a:spcBef>
                <a:spcPts val="0"/>
              </a:spcBef>
              <a:spcAft>
                <a:spcPts val="0"/>
              </a:spcAft>
              <a:buClr>
                <a:schemeClr val="lt1"/>
              </a:buClr>
              <a:buSzPts val="2000"/>
              <a:buFont typeface="Proxima Nova"/>
              <a:buChar char="●"/>
            </a:pPr>
            <a:r>
              <a:rPr lang="en" sz="2000" b="1">
                <a:solidFill>
                  <a:schemeClr val="lt1"/>
                </a:solidFill>
                <a:latin typeface="Proxima Nova"/>
                <a:ea typeface="Proxima Nova"/>
                <a:cs typeface="Proxima Nova"/>
                <a:sym typeface="Proxima Nova"/>
              </a:rPr>
              <a:t>Madencilik, </a:t>
            </a:r>
            <a:r>
              <a:rPr lang="en" sz="2000">
                <a:solidFill>
                  <a:schemeClr val="lt1"/>
                </a:solidFill>
                <a:latin typeface="Proxima Nova"/>
                <a:ea typeface="Proxima Nova"/>
                <a:cs typeface="Proxima Nova"/>
                <a:sym typeface="Proxima Nova"/>
              </a:rPr>
              <a:t>gözleri bağlıyken hedefe dart atmak gibidir:</a:t>
            </a:r>
            <a:endParaRPr sz="2000">
              <a:solidFill>
                <a:schemeClr val="lt1"/>
              </a:solidFill>
              <a:latin typeface="Proxima Nova"/>
              <a:ea typeface="Proxima Nova"/>
              <a:cs typeface="Proxima Nova"/>
              <a:sym typeface="Proxima Nova"/>
            </a:endParaRPr>
          </a:p>
          <a:p>
            <a:pPr marL="914400" lvl="1" indent="-355600" algn="l" rtl="0">
              <a:lnSpc>
                <a:spcPct val="125000"/>
              </a:lnSpc>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Hedefin herhangi bir bölümünü vurma olasılığının eşit olması</a:t>
            </a:r>
            <a:endParaRPr sz="2000">
              <a:solidFill>
                <a:schemeClr val="lt1"/>
              </a:solidFill>
              <a:latin typeface="Proxima Nova"/>
              <a:ea typeface="Proxima Nova"/>
              <a:cs typeface="Proxima Nova"/>
              <a:sym typeface="Proxima Nova"/>
            </a:endParaRPr>
          </a:p>
          <a:p>
            <a:pPr marL="914400" lvl="1" indent="-355600" algn="l" rtl="0">
              <a:lnSpc>
                <a:spcPct val="125000"/>
              </a:lnSpc>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Daha hızlı atıcılar ⇒ daha fazla vuruş / saniye</a:t>
            </a:r>
            <a:endParaRPr sz="2000">
              <a:solidFill>
                <a:schemeClr val="lt1"/>
              </a:solidFill>
              <a:latin typeface="Proxima Nova"/>
              <a:ea typeface="Proxima Nova"/>
              <a:cs typeface="Proxima Nova"/>
              <a:sym typeface="Proxima Nova"/>
            </a:endParaRPr>
          </a:p>
          <a:p>
            <a:pPr marL="457200" lvl="0" indent="-355600" algn="l" rtl="0">
              <a:lnSpc>
                <a:spcPct val="125000"/>
              </a:lnSpc>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Madenciler, algoritmik olarak belirlenmiş bir hedefin altında bir HASH arar</a:t>
            </a:r>
            <a:endParaRPr sz="2000">
              <a:solidFill>
                <a:schemeClr val="lt1"/>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Shape 622"/>
        <p:cNvGrpSpPr/>
        <p:nvPr/>
      </p:nvGrpSpPr>
      <p:grpSpPr>
        <a:xfrm>
          <a:off x="0" y="0"/>
          <a:ext cx="0" cy="0"/>
          <a:chOff x="0" y="0"/>
          <a:chExt cx="0" cy="0"/>
        </a:xfrm>
      </p:grpSpPr>
      <p:sp>
        <p:nvSpPr>
          <p:cNvPr id="623" name="Google Shape;623;p62"/>
          <p:cNvSpPr txBox="1"/>
          <p:nvPr/>
        </p:nvSpPr>
        <p:spPr>
          <a:xfrm>
            <a:off x="3738524" y="1373953"/>
            <a:ext cx="5274000" cy="29148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None/>
            </a:pPr>
            <a:r>
              <a:rPr lang="en" sz="1900" b="1">
                <a:solidFill>
                  <a:schemeClr val="lt1"/>
                </a:solidFill>
                <a:latin typeface="Proxima Nova"/>
                <a:ea typeface="Proxima Nova"/>
                <a:cs typeface="Proxima Nova"/>
                <a:sym typeface="Proxima Nova"/>
              </a:rPr>
              <a:t>Zorluk: </a:t>
            </a:r>
            <a:r>
              <a:rPr lang="en" sz="1900">
                <a:solidFill>
                  <a:schemeClr val="lt1"/>
                </a:solidFill>
                <a:latin typeface="Proxima Nova"/>
                <a:ea typeface="Proxima Nova"/>
                <a:cs typeface="Proxima Nova"/>
                <a:sym typeface="Proxima Nova"/>
              </a:rPr>
              <a:t>Bir bloğu bulmak için gereken tahmini hesaplama sayısının bir temsili</a:t>
            </a:r>
            <a:endParaRPr sz="1900">
              <a:solidFill>
                <a:schemeClr val="lt1"/>
              </a:solidFill>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a:solidFill>
                <a:schemeClr val="lt1"/>
              </a:solidFill>
              <a:latin typeface="Proxima Nova"/>
              <a:ea typeface="Proxima Nova"/>
              <a:cs typeface="Proxima Nova"/>
              <a:sym typeface="Proxima Nova"/>
            </a:endParaRPr>
          </a:p>
          <a:p>
            <a:pPr marL="292100" lvl="0" indent="-349250" algn="l" rtl="0">
              <a:lnSpc>
                <a:spcPct val="125000"/>
              </a:lnSpc>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Baştaki 0 sayısının gereği olarak uygulandı</a:t>
            </a:r>
            <a:endParaRPr sz="1900">
              <a:solidFill>
                <a:schemeClr val="lt1"/>
              </a:solidFill>
              <a:latin typeface="Proxima Nova"/>
              <a:ea typeface="Proxima Nova"/>
              <a:cs typeface="Proxima Nova"/>
              <a:sym typeface="Proxima Nova"/>
            </a:endParaRPr>
          </a:p>
          <a:p>
            <a:pPr marL="292100" lvl="0" indent="-349250" algn="l" rtl="0">
              <a:lnSpc>
                <a:spcPct val="125000"/>
              </a:lnSpc>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Global hashrate ile ayarlanır</a:t>
            </a:r>
            <a:endParaRPr sz="1900">
              <a:solidFill>
                <a:schemeClr val="lt1"/>
              </a:solidFill>
              <a:latin typeface="Proxima Nova"/>
              <a:ea typeface="Proxima Nova"/>
              <a:cs typeface="Proxima Nova"/>
              <a:sym typeface="Proxima Nova"/>
            </a:endParaRPr>
          </a:p>
          <a:p>
            <a:pPr marL="292100" lvl="0" indent="-349250" algn="l" rtl="0">
              <a:lnSpc>
                <a:spcPct val="125000"/>
              </a:lnSpc>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Her 2015 blokta bir ayarlanır (~2 hafta)</a:t>
            </a:r>
            <a:endParaRPr sz="1900">
              <a:solidFill>
                <a:schemeClr val="lt1"/>
              </a:solidFill>
              <a:latin typeface="Proxima Nova"/>
              <a:ea typeface="Proxima Nova"/>
              <a:cs typeface="Proxima Nova"/>
              <a:sym typeface="Proxima Nova"/>
            </a:endParaRPr>
          </a:p>
          <a:p>
            <a:pPr marL="292100" lvl="0" indent="0" algn="l" rtl="0">
              <a:lnSpc>
                <a:spcPct val="125000"/>
              </a:lnSpc>
              <a:spcBef>
                <a:spcPts val="0"/>
              </a:spcBef>
              <a:spcAft>
                <a:spcPts val="0"/>
              </a:spcAft>
              <a:buNone/>
            </a:pPr>
            <a:endParaRPr sz="1900">
              <a:solidFill>
                <a:schemeClr val="lt1"/>
              </a:solidFill>
              <a:latin typeface="Proxima Nova"/>
              <a:ea typeface="Proxima Nova"/>
              <a:cs typeface="Proxima Nova"/>
              <a:sym typeface="Proxima Nova"/>
            </a:endParaRPr>
          </a:p>
        </p:txBody>
      </p:sp>
      <p:sp>
        <p:nvSpPr>
          <p:cNvPr id="624" name="Google Shape;624;p62"/>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625" name="Google Shape;625;p62"/>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626" name="Google Shape;626;p62"/>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BLOCK ZORLUĞU</a:t>
            </a:r>
            <a:endParaRPr sz="1700" b="1">
              <a:solidFill>
                <a:srgbClr val="BFBFBF"/>
              </a:solidFill>
              <a:latin typeface="Proxima Nova"/>
              <a:ea typeface="Proxima Nova"/>
              <a:cs typeface="Proxima Nova"/>
              <a:sym typeface="Proxima Nova"/>
            </a:endParaRPr>
          </a:p>
        </p:txBody>
      </p:sp>
      <p:sp>
        <p:nvSpPr>
          <p:cNvPr id="627" name="Google Shape;627;p62"/>
          <p:cNvSpPr txBox="1"/>
          <p:nvPr/>
        </p:nvSpPr>
        <p:spPr>
          <a:xfrm>
            <a:off x="1764141" y="4625550"/>
            <a:ext cx="56157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500">
                <a:solidFill>
                  <a:srgbClr val="FFFFFF"/>
                </a:solidFill>
                <a:latin typeface="Roboto Mono"/>
                <a:ea typeface="Roboto Mono"/>
                <a:cs typeface="Roboto Mono"/>
                <a:sym typeface="Roboto Mono"/>
              </a:rPr>
              <a:t>H(prevBlockHash || merkleRoot || nonce) &lt; target</a:t>
            </a:r>
            <a:endParaRPr sz="1500">
              <a:solidFill>
                <a:srgbClr val="FFFFFF"/>
              </a:solidFill>
              <a:latin typeface="Roboto Mono"/>
              <a:ea typeface="Roboto Mono"/>
              <a:cs typeface="Roboto Mono"/>
              <a:sym typeface="Roboto Mono"/>
            </a:endParaRPr>
          </a:p>
        </p:txBody>
      </p:sp>
      <p:sp>
        <p:nvSpPr>
          <p:cNvPr id="628" name="Google Shape;628;p62"/>
          <p:cNvSpPr txBox="1"/>
          <p:nvPr/>
        </p:nvSpPr>
        <p:spPr>
          <a:xfrm>
            <a:off x="1075139" y="1222988"/>
            <a:ext cx="14010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0000"/>
                </a:solidFill>
              </a:rPr>
              <a:t>Invalid Block</a:t>
            </a:r>
            <a:endParaRPr sz="1400">
              <a:solidFill>
                <a:srgbClr val="FF0000"/>
              </a:solidFill>
            </a:endParaRPr>
          </a:p>
        </p:txBody>
      </p:sp>
      <p:sp>
        <p:nvSpPr>
          <p:cNvPr id="629" name="Google Shape;629;p62"/>
          <p:cNvSpPr/>
          <p:nvPr/>
        </p:nvSpPr>
        <p:spPr>
          <a:xfrm>
            <a:off x="132501" y="1188250"/>
            <a:ext cx="3286200" cy="3286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0" name="Google Shape;630;p62" descr="Slice 1.png"/>
          <p:cNvPicPr preferRelativeResize="0"/>
          <p:nvPr/>
        </p:nvPicPr>
        <p:blipFill rotWithShape="1">
          <a:blip r:embed="rId3">
            <a:alphaModFix/>
          </a:blip>
          <a:srcRect/>
          <a:stretch/>
        </p:blipFill>
        <p:spPr>
          <a:xfrm>
            <a:off x="132576" y="1188225"/>
            <a:ext cx="3285269" cy="3285269"/>
          </a:xfrm>
          <a:prstGeom prst="rect">
            <a:avLst/>
          </a:prstGeom>
          <a:noFill/>
          <a:ln>
            <a:noFill/>
          </a:ln>
        </p:spPr>
      </p:pic>
      <p:sp>
        <p:nvSpPr>
          <p:cNvPr id="631" name="Google Shape;631;p62"/>
          <p:cNvSpPr/>
          <p:nvPr/>
        </p:nvSpPr>
        <p:spPr>
          <a:xfrm>
            <a:off x="167226" y="1223000"/>
            <a:ext cx="3216600" cy="32166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2" name="Google Shape;632;p62"/>
          <p:cNvSpPr/>
          <p:nvPr/>
        </p:nvSpPr>
        <p:spPr>
          <a:xfrm>
            <a:off x="666212" y="1721925"/>
            <a:ext cx="2219100" cy="22188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3" name="Google Shape;633;p62"/>
          <p:cNvSpPr/>
          <p:nvPr/>
        </p:nvSpPr>
        <p:spPr>
          <a:xfrm>
            <a:off x="714004" y="1769784"/>
            <a:ext cx="2123100" cy="2123100"/>
          </a:xfrm>
          <a:prstGeom prst="ellipse">
            <a:avLst/>
          </a:prstGeom>
          <a:noFill/>
          <a:ln w="114300" cap="flat" cmpd="sng">
            <a:solidFill>
              <a:srgbClr val="61E4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4" name="Google Shape;634;p62"/>
          <p:cNvSpPr txBox="1"/>
          <p:nvPr/>
        </p:nvSpPr>
        <p:spPr>
          <a:xfrm>
            <a:off x="1203679" y="2322278"/>
            <a:ext cx="11439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FF00"/>
                </a:solidFill>
              </a:rPr>
              <a:t>Geçerli</a:t>
            </a:r>
            <a:r>
              <a:rPr lang="en" sz="1400">
                <a:solidFill>
                  <a:srgbClr val="00FF00"/>
                </a:solidFill>
              </a:rPr>
              <a:t> Block</a:t>
            </a:r>
            <a:endParaRPr sz="1400">
              <a:solidFill>
                <a:srgbClr val="00FF00"/>
              </a:solidFill>
            </a:endParaRPr>
          </a:p>
        </p:txBody>
      </p:sp>
      <p:sp>
        <p:nvSpPr>
          <p:cNvPr id="635" name="Google Shape;635;p62"/>
          <p:cNvSpPr txBox="1"/>
          <p:nvPr/>
        </p:nvSpPr>
        <p:spPr>
          <a:xfrm>
            <a:off x="1075139" y="1270847"/>
            <a:ext cx="14010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rPr>
              <a:t>Geçersiz</a:t>
            </a:r>
            <a:r>
              <a:rPr lang="en" sz="1400">
                <a:solidFill>
                  <a:srgbClr val="FF0000"/>
                </a:solidFill>
              </a:rPr>
              <a:t> Block</a:t>
            </a:r>
            <a:endParaRPr sz="1400">
              <a:solidFill>
                <a:srgbClr val="FF000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earnmeabitcoin.com/technical/images/target/targ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947" y="241773"/>
            <a:ext cx="3084305" cy="1457335"/>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642729" y="1879253"/>
            <a:ext cx="7679635" cy="738664"/>
          </a:xfrm>
          <a:prstGeom prst="rect">
            <a:avLst/>
          </a:prstGeom>
        </p:spPr>
        <p:txBody>
          <a:bodyPr wrap="square">
            <a:spAutoFit/>
          </a:bodyPr>
          <a:lstStyle/>
          <a:p>
            <a:r>
              <a:rPr lang="tr-TR" b="1" dirty="0">
                <a:solidFill>
                  <a:schemeClr val="bg1"/>
                </a:solidFill>
                <a:latin typeface="Proxima Nova" panose="020B0604020202020204" charset="0"/>
              </a:rPr>
              <a:t>Hedef, blokların ortalama olarak her 10 dakikada bir</a:t>
            </a:r>
            <a:r>
              <a:rPr lang="tr-TR" dirty="0">
                <a:solidFill>
                  <a:schemeClr val="bg1"/>
                </a:solidFill>
                <a:latin typeface="Proxima Nova" panose="020B0604020202020204" charset="0"/>
              </a:rPr>
              <a:t> çıkarılmasını sağlamak için her 2016 bloğunda (kabaca iki haftada) bir ayarlama yapıyor . Bu nedenle, </a:t>
            </a:r>
            <a:r>
              <a:rPr lang="tr-TR" i="1" dirty="0">
                <a:solidFill>
                  <a:schemeClr val="bg1"/>
                </a:solidFill>
                <a:latin typeface="Proxima Nova" panose="020B0604020202020204" charset="0"/>
              </a:rPr>
              <a:t>bloklar arasında tutarlı bir zaman</a:t>
            </a:r>
            <a:r>
              <a:rPr lang="tr-TR" dirty="0">
                <a:solidFill>
                  <a:schemeClr val="bg1"/>
                </a:solidFill>
                <a:latin typeface="Proxima Nova" panose="020B0604020202020204" charset="0"/>
              </a:rPr>
              <a:t> ve ağa (blok ödülü aracılığıyla) tutarlı bir şekilde yeni </a:t>
            </a:r>
            <a:r>
              <a:rPr lang="tr-TR" dirty="0" err="1">
                <a:solidFill>
                  <a:schemeClr val="bg1"/>
                </a:solidFill>
                <a:latin typeface="Proxima Nova" panose="020B0604020202020204" charset="0"/>
              </a:rPr>
              <a:t>bitcoin</a:t>
            </a:r>
            <a:r>
              <a:rPr lang="tr-TR" dirty="0">
                <a:solidFill>
                  <a:schemeClr val="bg1"/>
                </a:solidFill>
                <a:latin typeface="Proxima Nova" panose="020B0604020202020204" charset="0"/>
              </a:rPr>
              <a:t> verilmesini sağlar.</a:t>
            </a:r>
          </a:p>
        </p:txBody>
      </p:sp>
      <p:sp>
        <p:nvSpPr>
          <p:cNvPr id="3" name="Dikdörtgen 2"/>
          <p:cNvSpPr/>
          <p:nvPr/>
        </p:nvSpPr>
        <p:spPr>
          <a:xfrm>
            <a:off x="642729" y="2617917"/>
            <a:ext cx="6480313" cy="523220"/>
          </a:xfrm>
          <a:prstGeom prst="rect">
            <a:avLst/>
          </a:prstGeom>
        </p:spPr>
        <p:txBody>
          <a:bodyPr wrap="square">
            <a:spAutoFit/>
          </a:bodyPr>
          <a:lstStyle/>
          <a:p>
            <a:r>
              <a:rPr lang="tr-TR" dirty="0">
                <a:solidFill>
                  <a:schemeClr val="bg1"/>
                </a:solidFill>
                <a:latin typeface="Proxima Nova" panose="020B0604020202020204" charset="0"/>
              </a:rPr>
              <a:t>Hedef </a:t>
            </a:r>
            <a:r>
              <a:rPr lang="tr-TR" b="1" dirty="0">
                <a:solidFill>
                  <a:schemeClr val="bg1"/>
                </a:solidFill>
                <a:latin typeface="Proxima Nova" panose="020B0604020202020204" charset="0"/>
              </a:rPr>
              <a:t>her 2016 blokta</a:t>
            </a:r>
            <a:r>
              <a:rPr lang="tr-TR" dirty="0">
                <a:solidFill>
                  <a:schemeClr val="bg1"/>
                </a:solidFill>
                <a:latin typeface="Proxima Nova" panose="020B0604020202020204" charset="0"/>
              </a:rPr>
              <a:t> ayarlanır . Bu kabaca </a:t>
            </a:r>
            <a:r>
              <a:rPr lang="tr-TR" i="1" dirty="0">
                <a:solidFill>
                  <a:schemeClr val="bg1"/>
                </a:solidFill>
                <a:latin typeface="Proxima Nova" panose="020B0604020202020204" charset="0"/>
              </a:rPr>
              <a:t>iki haftada</a:t>
            </a:r>
            <a:r>
              <a:rPr lang="tr-TR" dirty="0">
                <a:solidFill>
                  <a:schemeClr val="bg1"/>
                </a:solidFill>
                <a:latin typeface="Proxima Nova" panose="020B0604020202020204" charset="0"/>
              </a:rPr>
              <a:t> birdir (çünkü iki haftalık bir süre içinde 20.160 dakika vardır).</a:t>
            </a:r>
          </a:p>
        </p:txBody>
      </p:sp>
      <p:pic>
        <p:nvPicPr>
          <p:cNvPr id="4100" name="Picture 4" descr="https://learnmeabitcoin.com/technical/images/target/initial-targ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833" y="3356581"/>
            <a:ext cx="6417227" cy="153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3735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1152940" y="607044"/>
            <a:ext cx="7686260" cy="954107"/>
          </a:xfrm>
          <a:prstGeom prst="rect">
            <a:avLst/>
          </a:prstGeom>
        </p:spPr>
        <p:txBody>
          <a:bodyPr wrap="square">
            <a:spAutoFit/>
          </a:bodyPr>
          <a:lstStyle/>
          <a:p>
            <a:r>
              <a:rPr lang="tr-TR" dirty="0">
                <a:solidFill>
                  <a:schemeClr val="bg1"/>
                </a:solidFill>
                <a:latin typeface="Proxima Nova" panose="020B0604020202020204" charset="0"/>
              </a:rPr>
              <a:t>Her 2016 bloktan sonra, her düğüm son 2016 blok arasındaki zamana bakacak ve ortalama olarak 10 dakikadan daha hızlı mı yoksa daha yavaş mı kazıldığını öğrenecek.</a:t>
            </a:r>
          </a:p>
          <a:p>
            <a:r>
              <a:rPr lang="tr-TR" dirty="0">
                <a:latin typeface="Proxima Nova" panose="020B0604020202020204" charset="0"/>
              </a:rPr>
              <a:t/>
            </a:r>
            <a:br>
              <a:rPr lang="tr-TR" dirty="0">
                <a:latin typeface="Proxima Nova" panose="020B0604020202020204" charset="0"/>
              </a:rPr>
            </a:br>
            <a:endParaRPr lang="tr-TR" dirty="0">
              <a:latin typeface="Proxima Nova" panose="020B0604020202020204" charset="0"/>
            </a:endParaRPr>
          </a:p>
        </p:txBody>
      </p:sp>
      <p:pic>
        <p:nvPicPr>
          <p:cNvPr id="5122" name="Picture 2" descr="https://learnmeabitcoin.com/technical/images/target/target-perio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279" y="1222859"/>
            <a:ext cx="6112426" cy="12224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earnmeabitcoin.com/technical/images/target/target-adjust-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470" y="3061160"/>
            <a:ext cx="5476322" cy="1872582"/>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1252332" y="2491642"/>
            <a:ext cx="7586868" cy="523220"/>
          </a:xfrm>
          <a:prstGeom prst="rect">
            <a:avLst/>
          </a:prstGeom>
        </p:spPr>
        <p:txBody>
          <a:bodyPr wrap="square">
            <a:spAutoFit/>
          </a:bodyPr>
          <a:lstStyle/>
          <a:p>
            <a:r>
              <a:rPr lang="tr-TR" dirty="0">
                <a:solidFill>
                  <a:schemeClr val="bg1"/>
                </a:solidFill>
                <a:latin typeface="Proxima Nova" panose="020B0604020202020204" charset="0"/>
              </a:rPr>
              <a:t>Bu süre boyunca bloklar her 10 dakikada bir </a:t>
            </a:r>
            <a:r>
              <a:rPr lang="tr-TR" i="1" dirty="0">
                <a:solidFill>
                  <a:schemeClr val="bg1"/>
                </a:solidFill>
                <a:latin typeface="Proxima Nova" panose="020B0604020202020204" charset="0"/>
              </a:rPr>
              <a:t>daha hızlı kazılıyorsa, hedef aşağı doğru ayarlanarak</a:t>
            </a:r>
            <a:r>
              <a:rPr lang="tr-TR" dirty="0">
                <a:solidFill>
                  <a:schemeClr val="bg1"/>
                </a:solidFill>
                <a:latin typeface="Proxima Nova" panose="020B0604020202020204" charset="0"/>
              </a:rPr>
              <a:t> sonraki bloklar için hedefin altına inmeyi </a:t>
            </a:r>
            <a:r>
              <a:rPr lang="tr-TR" i="1" dirty="0">
                <a:solidFill>
                  <a:schemeClr val="bg1"/>
                </a:solidFill>
                <a:latin typeface="Proxima Nova" panose="020B0604020202020204" charset="0"/>
              </a:rPr>
              <a:t>zorlaştıracaktır</a:t>
            </a:r>
            <a:r>
              <a:rPr lang="tr-TR" dirty="0">
                <a:solidFill>
                  <a:schemeClr val="bg1"/>
                </a:solidFill>
                <a:latin typeface="Proxima Nova" panose="020B0604020202020204" charset="0"/>
              </a:rPr>
              <a:t> .</a:t>
            </a:r>
          </a:p>
        </p:txBody>
      </p:sp>
    </p:spTree>
    <p:extLst>
      <p:ext uri="{BB962C8B-B14F-4D97-AF65-F5344CB8AC3E}">
        <p14:creationId xmlns:p14="http://schemas.microsoft.com/office/powerpoint/2010/main" val="34101608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learnmeabitcoin.com/technical/images/target/target-adjust-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199" y="1792309"/>
            <a:ext cx="5347697" cy="2653795"/>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209482" y="905217"/>
            <a:ext cx="6891130" cy="523220"/>
          </a:xfrm>
          <a:prstGeom prst="rect">
            <a:avLst/>
          </a:prstGeom>
        </p:spPr>
        <p:txBody>
          <a:bodyPr wrap="square">
            <a:spAutoFit/>
          </a:bodyPr>
          <a:lstStyle/>
          <a:p>
            <a:r>
              <a:rPr lang="tr-TR" dirty="0">
                <a:solidFill>
                  <a:schemeClr val="bg1"/>
                </a:solidFill>
                <a:latin typeface="Proxima Nova" panose="020B0604020202020204" charset="0"/>
              </a:rPr>
              <a:t>Tersine, bloklar her 10 dakikadan </a:t>
            </a:r>
            <a:r>
              <a:rPr lang="tr-TR" i="1" dirty="0">
                <a:solidFill>
                  <a:schemeClr val="bg1"/>
                </a:solidFill>
                <a:latin typeface="Proxima Nova" panose="020B0604020202020204" charset="0"/>
              </a:rPr>
              <a:t>daha yavaş</a:t>
            </a:r>
            <a:r>
              <a:rPr lang="tr-TR" dirty="0">
                <a:solidFill>
                  <a:schemeClr val="bg1"/>
                </a:solidFill>
                <a:latin typeface="Proxima Nova" panose="020B0604020202020204" charset="0"/>
              </a:rPr>
              <a:t> kazılıyorsa , hedef, sonraki blok periyodu için hedefin altına </a:t>
            </a:r>
            <a:r>
              <a:rPr lang="tr-TR" i="1" dirty="0">
                <a:solidFill>
                  <a:schemeClr val="bg1"/>
                </a:solidFill>
                <a:latin typeface="Proxima Nova" panose="020B0604020202020204" charset="0"/>
              </a:rPr>
              <a:t>inmeyi kolaylaştırmak</a:t>
            </a:r>
            <a:r>
              <a:rPr lang="tr-TR" dirty="0">
                <a:solidFill>
                  <a:schemeClr val="bg1"/>
                </a:solidFill>
                <a:latin typeface="Proxima Nova" panose="020B0604020202020204" charset="0"/>
              </a:rPr>
              <a:t> için </a:t>
            </a:r>
            <a:r>
              <a:rPr lang="tr-TR" i="1" dirty="0">
                <a:solidFill>
                  <a:schemeClr val="bg1"/>
                </a:solidFill>
                <a:latin typeface="Proxima Nova" panose="020B0604020202020204" charset="0"/>
              </a:rPr>
              <a:t>yukarı doğru ayarlanacaktır </a:t>
            </a:r>
            <a:r>
              <a:rPr lang="tr-TR" i="1" dirty="0" smtClean="0">
                <a:solidFill>
                  <a:schemeClr val="bg1"/>
                </a:solidFill>
                <a:latin typeface="Proxima Nova" panose="020B0604020202020204" charset="0"/>
              </a:rPr>
              <a:t>.</a:t>
            </a:r>
            <a:endParaRPr lang="tr-TR" dirty="0">
              <a:solidFill>
                <a:schemeClr val="bg1"/>
              </a:solidFill>
              <a:latin typeface="Proxima Nova" panose="020B0604020202020204" charset="0"/>
            </a:endParaRPr>
          </a:p>
        </p:txBody>
      </p:sp>
    </p:spTree>
    <p:extLst>
      <p:ext uri="{BB962C8B-B14F-4D97-AF65-F5344CB8AC3E}">
        <p14:creationId xmlns:p14="http://schemas.microsoft.com/office/powerpoint/2010/main" val="30300062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1311965" y="623513"/>
            <a:ext cx="7301948" cy="1169551"/>
          </a:xfrm>
          <a:prstGeom prst="rect">
            <a:avLst/>
          </a:prstGeom>
        </p:spPr>
        <p:txBody>
          <a:bodyPr wrap="square">
            <a:spAutoFit/>
          </a:bodyPr>
          <a:lstStyle/>
          <a:p>
            <a:pPr algn="just"/>
            <a:r>
              <a:rPr lang="tr-TR" dirty="0" err="1">
                <a:solidFill>
                  <a:schemeClr val="bg1"/>
                </a:solidFill>
                <a:latin typeface="Proxima Nova" panose="020B0604020202020204" charset="0"/>
              </a:rPr>
              <a:t>Satoshi</a:t>
            </a:r>
            <a:r>
              <a:rPr lang="tr-TR" dirty="0">
                <a:solidFill>
                  <a:schemeClr val="bg1"/>
                </a:solidFill>
                <a:latin typeface="Proxima Nova" panose="020B0604020202020204" charset="0"/>
              </a:rPr>
              <a:t> dışında kimsenin neden </a:t>
            </a:r>
            <a:r>
              <a:rPr lang="tr-TR" b="1" dirty="0">
                <a:solidFill>
                  <a:schemeClr val="bg1"/>
                </a:solidFill>
                <a:latin typeface="Proxima Nova" panose="020B0604020202020204" charset="0"/>
              </a:rPr>
              <a:t>10 dakikanın</a:t>
            </a:r>
            <a:r>
              <a:rPr lang="tr-TR" dirty="0">
                <a:solidFill>
                  <a:schemeClr val="bg1"/>
                </a:solidFill>
                <a:latin typeface="Proxima Nova" panose="020B0604020202020204" charset="0"/>
              </a:rPr>
              <a:t> tam olarak </a:t>
            </a:r>
            <a:r>
              <a:rPr lang="tr-TR" dirty="0" smtClean="0">
                <a:solidFill>
                  <a:schemeClr val="bg1"/>
                </a:solidFill>
                <a:latin typeface="Proxima Nova" panose="020B0604020202020204" charset="0"/>
              </a:rPr>
              <a:t>seçildiği bilinmemektedir </a:t>
            </a:r>
            <a:r>
              <a:rPr lang="tr-TR" dirty="0">
                <a:solidFill>
                  <a:schemeClr val="bg1"/>
                </a:solidFill>
                <a:latin typeface="Proxima Nova" panose="020B0604020202020204" charset="0"/>
              </a:rPr>
              <a:t>.</a:t>
            </a:r>
          </a:p>
          <a:p>
            <a:pPr algn="just"/>
            <a:r>
              <a:rPr lang="tr-TR" dirty="0" smtClean="0">
                <a:solidFill>
                  <a:schemeClr val="bg1"/>
                </a:solidFill>
                <a:latin typeface="Proxima Nova" panose="020B0604020202020204" charset="0"/>
              </a:rPr>
              <a:t>Tahmini olarak, </a:t>
            </a:r>
            <a:r>
              <a:rPr lang="tr-TR" dirty="0">
                <a:solidFill>
                  <a:schemeClr val="bg1"/>
                </a:solidFill>
                <a:latin typeface="Proxima Nova" panose="020B0604020202020204" charset="0"/>
              </a:rPr>
              <a:t>blokların ağ çevresinde yayılmasına izin vermek için yeterince uzun bir süre ( </a:t>
            </a:r>
            <a:r>
              <a:rPr lang="tr-TR" dirty="0">
                <a:solidFill>
                  <a:schemeClr val="bg1"/>
                </a:solidFill>
                <a:latin typeface="Proxima Nova" panose="020B0604020202020204" charset="0"/>
                <a:hlinkClick r:id="rId2"/>
              </a:rPr>
              <a:t>zincir yeniden organizasyonlarını</a:t>
            </a:r>
            <a:r>
              <a:rPr lang="tr-TR" dirty="0">
                <a:solidFill>
                  <a:schemeClr val="bg1"/>
                </a:solidFill>
                <a:latin typeface="Proxima Nova" panose="020B0604020202020204" charset="0"/>
              </a:rPr>
              <a:t> en aza indirmek için ) ve yeni bir işlemin madenciliğini yapmak için çok uzun süre beklemek zorunda </a:t>
            </a:r>
            <a:r>
              <a:rPr lang="tr-TR" dirty="0" smtClean="0">
                <a:solidFill>
                  <a:schemeClr val="bg1"/>
                </a:solidFill>
                <a:latin typeface="Proxima Nova" panose="020B0604020202020204" charset="0"/>
              </a:rPr>
              <a:t>kalmamak </a:t>
            </a:r>
            <a:r>
              <a:rPr lang="tr-TR" dirty="0">
                <a:solidFill>
                  <a:schemeClr val="bg1"/>
                </a:solidFill>
                <a:latin typeface="Proxima Nova" panose="020B0604020202020204" charset="0"/>
              </a:rPr>
              <a:t>için yeterince kısa gibi görünüyor.  </a:t>
            </a:r>
            <a:r>
              <a:rPr lang="tr-TR" dirty="0" smtClean="0">
                <a:solidFill>
                  <a:schemeClr val="bg1"/>
                </a:solidFill>
                <a:latin typeface="Proxima Nova" panose="020B0604020202020204" charset="0"/>
              </a:rPr>
              <a:t>Ayrıca</a:t>
            </a:r>
            <a:r>
              <a:rPr lang="tr-TR" dirty="0">
                <a:solidFill>
                  <a:schemeClr val="bg1"/>
                </a:solidFill>
                <a:latin typeface="Proxima Nova" panose="020B0604020202020204" charset="0"/>
              </a:rPr>
              <a:t> </a:t>
            </a:r>
            <a:r>
              <a:rPr lang="tr-TR" b="1" dirty="0">
                <a:solidFill>
                  <a:schemeClr val="bg1"/>
                </a:solidFill>
                <a:latin typeface="Proxima Nova" panose="020B0604020202020204" charset="0"/>
              </a:rPr>
              <a:t>10</a:t>
            </a:r>
            <a:r>
              <a:rPr lang="tr-TR" dirty="0">
                <a:solidFill>
                  <a:schemeClr val="bg1"/>
                </a:solidFill>
                <a:latin typeface="Proxima Nova" panose="020B0604020202020204" charset="0"/>
              </a:rPr>
              <a:t> güzel bir </a:t>
            </a:r>
            <a:r>
              <a:rPr lang="tr-TR" dirty="0" smtClean="0">
                <a:solidFill>
                  <a:schemeClr val="bg1"/>
                </a:solidFill>
                <a:latin typeface="Proxima Nova" panose="020B0604020202020204" charset="0"/>
              </a:rPr>
              <a:t>tam </a:t>
            </a:r>
            <a:r>
              <a:rPr lang="tr-TR" dirty="0">
                <a:solidFill>
                  <a:schemeClr val="bg1"/>
                </a:solidFill>
                <a:latin typeface="Proxima Nova" panose="020B0604020202020204" charset="0"/>
              </a:rPr>
              <a:t>sayıdır.</a:t>
            </a:r>
          </a:p>
        </p:txBody>
      </p:sp>
      <p:pic>
        <p:nvPicPr>
          <p:cNvPr id="7170" name="Picture 2" descr="https://learnmeabitcoin.com/technical/images/target/block-header-bi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478" y="3079128"/>
            <a:ext cx="7620000" cy="1733551"/>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1391479" y="2310140"/>
            <a:ext cx="7096538" cy="307777"/>
          </a:xfrm>
          <a:prstGeom prst="rect">
            <a:avLst/>
          </a:prstGeom>
        </p:spPr>
        <p:txBody>
          <a:bodyPr wrap="square">
            <a:spAutoFit/>
          </a:bodyPr>
          <a:lstStyle/>
          <a:p>
            <a:r>
              <a:rPr lang="tr-TR" dirty="0">
                <a:solidFill>
                  <a:schemeClr val="bg1"/>
                </a:solidFill>
                <a:latin typeface="Proxima Nova" panose="020B0604020202020204" charset="0"/>
              </a:rPr>
              <a:t>Hedef , her bloğun </a:t>
            </a:r>
            <a:r>
              <a:rPr lang="tr-TR" dirty="0">
                <a:solidFill>
                  <a:schemeClr val="bg1"/>
                </a:solidFill>
                <a:latin typeface="Proxima Nova" panose="020B0604020202020204" charset="0"/>
                <a:hlinkClick r:id="rId4"/>
              </a:rPr>
              <a:t>blok başlığındaki </a:t>
            </a:r>
            <a:r>
              <a:rPr lang="tr-TR" dirty="0">
                <a:solidFill>
                  <a:schemeClr val="bg1"/>
                </a:solidFill>
                <a:latin typeface="Proxima Nova" panose="020B0604020202020204" charset="0"/>
                <a:hlinkClick r:id="rId5"/>
              </a:rPr>
              <a:t>bit</a:t>
            </a:r>
            <a:r>
              <a:rPr lang="tr-TR" dirty="0">
                <a:solidFill>
                  <a:schemeClr val="bg1"/>
                </a:solidFill>
                <a:latin typeface="Proxima Nova" panose="020B0604020202020204" charset="0"/>
              </a:rPr>
              <a:t> alanında saklanır.</a:t>
            </a:r>
          </a:p>
        </p:txBody>
      </p:sp>
    </p:spTree>
    <p:extLst>
      <p:ext uri="{BB962C8B-B14F-4D97-AF65-F5344CB8AC3E}">
        <p14:creationId xmlns:p14="http://schemas.microsoft.com/office/powerpoint/2010/main" val="33624078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654269" y="909757"/>
            <a:ext cx="8284779" cy="1815882"/>
          </a:xfrm>
          <a:prstGeom prst="rect">
            <a:avLst/>
          </a:prstGeom>
        </p:spPr>
        <p:txBody>
          <a:bodyPr wrap="square">
            <a:spAutoFit/>
          </a:bodyPr>
          <a:lstStyle/>
          <a:p>
            <a:pPr algn="just"/>
            <a:r>
              <a:rPr lang="tr-TR" dirty="0">
                <a:solidFill>
                  <a:schemeClr val="bg1"/>
                </a:solidFill>
                <a:latin typeface="Lato" panose="020B0604020202020204" charset="-94"/>
              </a:rPr>
              <a:t>Ağustos 2017'de BTC ağı operatörleri tarafından </a:t>
            </a:r>
            <a:r>
              <a:rPr lang="tr-TR" dirty="0" err="1">
                <a:solidFill>
                  <a:schemeClr val="bg1"/>
                </a:solidFill>
                <a:latin typeface="Lato" panose="020B0604020202020204" charset="-94"/>
              </a:rPr>
              <a:t>Bitcoin</a:t>
            </a:r>
            <a:r>
              <a:rPr lang="tr-TR" dirty="0">
                <a:solidFill>
                  <a:schemeClr val="bg1"/>
                </a:solidFill>
                <a:latin typeface="Lato" panose="020B0604020202020204" charset="-94"/>
              </a:rPr>
              <a:t> işlem defterinin kopyalanmasından sonra, </a:t>
            </a:r>
            <a:r>
              <a:rPr lang="tr-TR" dirty="0" err="1">
                <a:solidFill>
                  <a:schemeClr val="bg1"/>
                </a:solidFill>
                <a:latin typeface="Lato" panose="020B0604020202020204" charset="-94"/>
              </a:rPr>
              <a:t>Bitcoin'in</a:t>
            </a:r>
            <a:r>
              <a:rPr lang="tr-TR" dirty="0">
                <a:solidFill>
                  <a:schemeClr val="bg1"/>
                </a:solidFill>
                <a:latin typeface="Lato" panose="020B0604020202020204" charset="-94"/>
              </a:rPr>
              <a:t> orijinal zorluk ayarlama algoritması, Acil Durum Zorluk Ayarlama (EDA) algoritması olarak adlandırılan algoritma ile değiştirildi. EDA, her yeni blok bulunduğunda (her 2016 bloğun aksine) hedef değeri güncelleme kapasitesine sahipti ve yine de on dakikalık bir blok süresi ortalamasını hedefliyordu. EDA, EDA ile ilişkili kararsızlıkları gidermek için 17 Kasım 2017'de Zorluk Ayarlama Algoritması (DAA) olarak değiştirildi. DAA, hedefteki değişiklikleri belirlemek için son 144 bloğun hareketli ortalamasını kullanır ve EDA gibi hedef de her bloğu değiştirebilir. Tek bir DAA yeniden hedefi, hedefi asla 2 faktörden fazla aşağı yönde değiştirmez (zorluğu artırır),</a:t>
            </a:r>
            <a:endParaRPr lang="tr-TR" dirty="0">
              <a:solidFill>
                <a:schemeClr val="bg1"/>
              </a:solidFill>
            </a:endParaRPr>
          </a:p>
        </p:txBody>
      </p:sp>
    </p:spTree>
    <p:extLst>
      <p:ext uri="{BB962C8B-B14F-4D97-AF65-F5344CB8AC3E}">
        <p14:creationId xmlns:p14="http://schemas.microsoft.com/office/powerpoint/2010/main" val="16927910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Shape 639"/>
        <p:cNvGrpSpPr/>
        <p:nvPr/>
      </p:nvGrpSpPr>
      <p:grpSpPr>
        <a:xfrm>
          <a:off x="0" y="0"/>
          <a:ext cx="0" cy="0"/>
          <a:chOff x="0" y="0"/>
          <a:chExt cx="0" cy="0"/>
        </a:xfrm>
      </p:grpSpPr>
      <p:sp>
        <p:nvSpPr>
          <p:cNvPr id="640" name="Google Shape;640;p63"/>
          <p:cNvSpPr txBox="1"/>
          <p:nvPr/>
        </p:nvSpPr>
        <p:spPr>
          <a:xfrm>
            <a:off x="259200" y="1163100"/>
            <a:ext cx="8625600" cy="2817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endParaRPr sz="2400" b="1">
              <a:solidFill>
                <a:schemeClr val="lt1"/>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2000">
                <a:solidFill>
                  <a:srgbClr val="F2F2F2"/>
                </a:solidFill>
                <a:latin typeface="Roboto Mono"/>
                <a:ea typeface="Roboto Mono"/>
                <a:cs typeface="Roboto Mono"/>
                <a:sym typeface="Roboto Mono"/>
              </a:rPr>
              <a:t>H(prevBlockHash || merkleRoot || nonce) &lt;</a:t>
            </a:r>
            <a:endParaRPr sz="2000">
              <a:solidFill>
                <a:srgbClr val="F2F2F2"/>
              </a:solidFill>
              <a:latin typeface="Roboto Mono"/>
              <a:ea typeface="Roboto Mono"/>
              <a:cs typeface="Roboto Mono"/>
              <a:sym typeface="Roboto Mono"/>
            </a:endParaRPr>
          </a:p>
          <a:p>
            <a:pPr marL="0" lvl="0" indent="0" algn="ctr" rtl="0">
              <a:lnSpc>
                <a:spcPct val="115000"/>
              </a:lnSpc>
              <a:spcBef>
                <a:spcPts val="0"/>
              </a:spcBef>
              <a:spcAft>
                <a:spcPts val="0"/>
              </a:spcAft>
              <a:buNone/>
            </a:pPr>
            <a:endParaRPr sz="2000">
              <a:solidFill>
                <a:srgbClr val="F2F2F2"/>
              </a:solidFill>
              <a:latin typeface="Roboto Mono"/>
              <a:ea typeface="Roboto Mono"/>
              <a:cs typeface="Roboto Mono"/>
              <a:sym typeface="Roboto Mono"/>
            </a:endParaRPr>
          </a:p>
          <a:p>
            <a:pPr marL="457200" lvl="0" indent="-330200" algn="ctr" rtl="0">
              <a:lnSpc>
                <a:spcPct val="115000"/>
              </a:lnSpc>
              <a:spcBef>
                <a:spcPts val="0"/>
              </a:spcBef>
              <a:spcAft>
                <a:spcPts val="0"/>
              </a:spcAft>
              <a:buClr>
                <a:srgbClr val="FFFFFF"/>
              </a:buClr>
              <a:buSzPts val="1600"/>
              <a:buFont typeface="Roboto Mono"/>
              <a:buAutoNum type="alphaLcPeriod"/>
            </a:pPr>
            <a:r>
              <a:rPr lang="en" sz="1600">
                <a:solidFill>
                  <a:srgbClr val="FFFFFF"/>
                </a:solidFill>
                <a:latin typeface="Roboto Mono"/>
                <a:ea typeface="Roboto Mono"/>
                <a:cs typeface="Roboto Mono"/>
                <a:sym typeface="Roboto Mono"/>
              </a:rPr>
              <a:t>0x</a:t>
            </a:r>
            <a:r>
              <a:rPr lang="en" sz="1600">
                <a:solidFill>
                  <a:srgbClr val="FFFFFF"/>
                </a:solidFill>
                <a:highlight>
                  <a:srgbClr val="93C47D"/>
                </a:highlight>
                <a:latin typeface="Roboto Mono"/>
                <a:ea typeface="Roboto Mono"/>
                <a:cs typeface="Roboto Mono"/>
                <a:sym typeface="Roboto Mono"/>
              </a:rPr>
              <a:t>0000</a:t>
            </a:r>
            <a:r>
              <a:rPr lang="en" sz="1600">
                <a:solidFill>
                  <a:srgbClr val="FFFFFF"/>
                </a:solidFill>
                <a:latin typeface="Roboto Mono"/>
                <a:ea typeface="Roboto Mono"/>
                <a:cs typeface="Roboto Mono"/>
                <a:sym typeface="Roboto Mono"/>
              </a:rPr>
              <a:t>ffffffffffffffffffffffffffffffffffffffffffffffffffffffffffff</a:t>
            </a:r>
            <a:endParaRPr sz="1600">
              <a:solidFill>
                <a:srgbClr val="FFFFFF"/>
              </a:solidFill>
              <a:latin typeface="Roboto Mono"/>
              <a:ea typeface="Roboto Mono"/>
              <a:cs typeface="Roboto Mono"/>
              <a:sym typeface="Roboto Mono"/>
            </a:endParaRPr>
          </a:p>
          <a:p>
            <a:pPr marL="0" lvl="0" indent="0" algn="ctr" rtl="0">
              <a:lnSpc>
                <a:spcPct val="115000"/>
              </a:lnSpc>
              <a:spcBef>
                <a:spcPts val="0"/>
              </a:spcBef>
              <a:spcAft>
                <a:spcPts val="0"/>
              </a:spcAft>
              <a:buNone/>
            </a:pPr>
            <a:endParaRPr sz="1600">
              <a:highlight>
                <a:srgbClr val="93C47D"/>
              </a:highlight>
              <a:latin typeface="Roboto Mono"/>
              <a:ea typeface="Roboto Mono"/>
              <a:cs typeface="Roboto Mono"/>
              <a:sym typeface="Roboto Mono"/>
            </a:endParaRPr>
          </a:p>
          <a:p>
            <a:pPr marL="457200" lvl="0" indent="-330200" algn="ctr" rtl="0">
              <a:lnSpc>
                <a:spcPct val="115000"/>
              </a:lnSpc>
              <a:spcBef>
                <a:spcPts val="0"/>
              </a:spcBef>
              <a:spcAft>
                <a:spcPts val="0"/>
              </a:spcAft>
              <a:buClr>
                <a:srgbClr val="FFFFFF"/>
              </a:buClr>
              <a:buSzPts val="1600"/>
              <a:buFont typeface="Roboto Mono"/>
              <a:buAutoNum type="alphaLcPeriod"/>
            </a:pPr>
            <a:r>
              <a:rPr lang="en" sz="1600">
                <a:solidFill>
                  <a:srgbClr val="FFFFFF"/>
                </a:solidFill>
                <a:latin typeface="Roboto Mono"/>
                <a:ea typeface="Roboto Mono"/>
                <a:cs typeface="Roboto Mono"/>
                <a:sym typeface="Roboto Mono"/>
              </a:rPr>
              <a:t>0x</a:t>
            </a:r>
            <a:r>
              <a:rPr lang="en" sz="1600">
                <a:solidFill>
                  <a:srgbClr val="FFFFFF"/>
                </a:solidFill>
                <a:highlight>
                  <a:srgbClr val="93C47D"/>
                </a:highlight>
                <a:latin typeface="Roboto Mono"/>
                <a:ea typeface="Roboto Mono"/>
                <a:cs typeface="Roboto Mono"/>
                <a:sym typeface="Roboto Mono"/>
              </a:rPr>
              <a:t>000000000000</a:t>
            </a:r>
            <a:r>
              <a:rPr lang="en" sz="1600">
                <a:solidFill>
                  <a:srgbClr val="FFFFFF"/>
                </a:solidFill>
                <a:latin typeface="Roboto Mono"/>
                <a:ea typeface="Roboto Mono"/>
                <a:cs typeface="Roboto Mono"/>
                <a:sym typeface="Roboto Mono"/>
              </a:rPr>
              <a:t>ffffffffffffffffffffffffffffffffffffffffffffffffffff</a:t>
            </a:r>
            <a:endParaRPr sz="1600">
              <a:solidFill>
                <a:srgbClr val="FFFFFF"/>
              </a:solidFill>
              <a:latin typeface="Roboto Mono"/>
              <a:ea typeface="Roboto Mono"/>
              <a:cs typeface="Roboto Mono"/>
              <a:sym typeface="Roboto Mono"/>
            </a:endParaRPr>
          </a:p>
          <a:p>
            <a:pPr marL="0" lvl="0" indent="0" algn="ctr" rtl="0">
              <a:lnSpc>
                <a:spcPct val="115000"/>
              </a:lnSpc>
              <a:spcBef>
                <a:spcPts val="0"/>
              </a:spcBef>
              <a:spcAft>
                <a:spcPts val="0"/>
              </a:spcAft>
              <a:buClr>
                <a:schemeClr val="dk2"/>
              </a:buClr>
              <a:buSzPts val="1100"/>
              <a:buFont typeface="Arial"/>
              <a:buNone/>
            </a:pPr>
            <a:endParaRPr sz="1600">
              <a:solidFill>
                <a:schemeClr val="dk2"/>
              </a:solidFill>
              <a:highlight>
                <a:srgbClr val="93C47D"/>
              </a:highlight>
              <a:latin typeface="Roboto Mono"/>
              <a:ea typeface="Roboto Mono"/>
              <a:cs typeface="Roboto Mono"/>
              <a:sym typeface="Roboto Mono"/>
            </a:endParaRPr>
          </a:p>
          <a:p>
            <a:pPr marL="457200" lvl="0" indent="-330200" algn="ctr" rtl="0">
              <a:lnSpc>
                <a:spcPct val="115000"/>
              </a:lnSpc>
              <a:spcBef>
                <a:spcPts val="0"/>
              </a:spcBef>
              <a:spcAft>
                <a:spcPts val="0"/>
              </a:spcAft>
              <a:buClr>
                <a:srgbClr val="FFFFFF"/>
              </a:buClr>
              <a:buSzPts val="1600"/>
              <a:buFont typeface="Roboto Mono"/>
              <a:buAutoNum type="alphaLcPeriod"/>
            </a:pPr>
            <a:r>
              <a:rPr lang="en" sz="1600">
                <a:solidFill>
                  <a:srgbClr val="FFFFFF"/>
                </a:solidFill>
                <a:latin typeface="Roboto Mono"/>
                <a:ea typeface="Roboto Mono"/>
                <a:cs typeface="Roboto Mono"/>
                <a:sym typeface="Roboto Mono"/>
              </a:rPr>
              <a:t>0x</a:t>
            </a:r>
            <a:r>
              <a:rPr lang="en" sz="1600">
                <a:solidFill>
                  <a:srgbClr val="FFFFFF"/>
                </a:solidFill>
                <a:highlight>
                  <a:srgbClr val="93C47D"/>
                </a:highlight>
                <a:latin typeface="Roboto Mono"/>
                <a:ea typeface="Roboto Mono"/>
                <a:cs typeface="Roboto Mono"/>
                <a:sym typeface="Roboto Mono"/>
              </a:rPr>
              <a:t>00000000</a:t>
            </a:r>
            <a:r>
              <a:rPr lang="en" sz="1600">
                <a:solidFill>
                  <a:srgbClr val="FFFFFF"/>
                </a:solidFill>
                <a:latin typeface="Roboto Mono"/>
                <a:ea typeface="Roboto Mono"/>
                <a:cs typeface="Roboto Mono"/>
                <a:sym typeface="Roboto Mono"/>
              </a:rPr>
              <a:t>ffffffffffffffffffffffffffffffffffffffffffffffffffffffff</a:t>
            </a:r>
            <a:endParaRPr sz="1600">
              <a:solidFill>
                <a:srgbClr val="FFFFFF"/>
              </a:solidFill>
              <a:latin typeface="Roboto Mono"/>
              <a:ea typeface="Roboto Mono"/>
              <a:cs typeface="Roboto Mono"/>
              <a:sym typeface="Roboto Mono"/>
            </a:endParaRPr>
          </a:p>
          <a:p>
            <a:pPr marL="0" lvl="0" indent="0" algn="ctr" rtl="0">
              <a:lnSpc>
                <a:spcPct val="115000"/>
              </a:lnSpc>
              <a:spcBef>
                <a:spcPts val="0"/>
              </a:spcBef>
              <a:spcAft>
                <a:spcPts val="0"/>
              </a:spcAft>
              <a:buNone/>
            </a:pPr>
            <a:endParaRPr sz="1600">
              <a:highlight>
                <a:srgbClr val="93C47D"/>
              </a:highlight>
              <a:latin typeface="Roboto Mono"/>
              <a:ea typeface="Roboto Mono"/>
              <a:cs typeface="Roboto Mono"/>
              <a:sym typeface="Roboto Mono"/>
            </a:endParaRPr>
          </a:p>
          <a:p>
            <a:pPr marL="0" lvl="0" indent="0" algn="ctr" rtl="0">
              <a:lnSpc>
                <a:spcPct val="115000"/>
              </a:lnSpc>
              <a:spcBef>
                <a:spcPts val="0"/>
              </a:spcBef>
              <a:spcAft>
                <a:spcPts val="0"/>
              </a:spcAft>
              <a:buClr>
                <a:schemeClr val="dk2"/>
              </a:buClr>
              <a:buSzPts val="1100"/>
              <a:buFont typeface="Arial"/>
              <a:buNone/>
            </a:pPr>
            <a:endParaRPr sz="1600">
              <a:solidFill>
                <a:srgbClr val="F2F2F2"/>
              </a:solidFill>
              <a:latin typeface="Roboto Mono"/>
              <a:ea typeface="Roboto Mono"/>
              <a:cs typeface="Roboto Mono"/>
              <a:sym typeface="Roboto Mono"/>
            </a:endParaRPr>
          </a:p>
          <a:p>
            <a:pPr marL="0" lvl="0" indent="0" algn="ctr" rtl="0">
              <a:lnSpc>
                <a:spcPct val="115000"/>
              </a:lnSpc>
              <a:spcBef>
                <a:spcPts val="0"/>
              </a:spcBef>
              <a:spcAft>
                <a:spcPts val="0"/>
              </a:spcAft>
              <a:buNone/>
            </a:pPr>
            <a:endParaRPr sz="1600">
              <a:highlight>
                <a:srgbClr val="93C47D"/>
              </a:highlight>
              <a:latin typeface="Roboto Mono"/>
              <a:ea typeface="Roboto Mono"/>
              <a:cs typeface="Roboto Mono"/>
              <a:sym typeface="Roboto Mono"/>
            </a:endParaRPr>
          </a:p>
        </p:txBody>
      </p:sp>
      <p:sp>
        <p:nvSpPr>
          <p:cNvPr id="641" name="Google Shape;641;p63"/>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JUSTIN YU</a:t>
            </a:r>
            <a:endParaRPr sz="900">
              <a:solidFill>
                <a:srgbClr val="B7B7B7"/>
              </a:solidFill>
              <a:latin typeface="Proxima Nova"/>
              <a:ea typeface="Proxima Nova"/>
              <a:cs typeface="Proxima Nova"/>
              <a:sym typeface="Proxima Nova"/>
            </a:endParaRPr>
          </a:p>
        </p:txBody>
      </p:sp>
      <p:sp>
        <p:nvSpPr>
          <p:cNvPr id="642" name="Google Shape;642;p63"/>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643" name="Google Shape;643;p63"/>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ZORLUĞUN AYARLANMASI</a:t>
            </a:r>
            <a:endParaRPr sz="1700" b="1">
              <a:solidFill>
                <a:srgbClr val="BFBFBF"/>
              </a:solidFill>
              <a:latin typeface="Proxima Nova"/>
              <a:ea typeface="Proxima Nova"/>
              <a:cs typeface="Proxima Nova"/>
              <a:sym typeface="Proxima Nova"/>
            </a:endParaRPr>
          </a:p>
        </p:txBody>
      </p:sp>
      <p:sp>
        <p:nvSpPr>
          <p:cNvPr id="644" name="Google Shape;644;p63"/>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Shape 648"/>
        <p:cNvGrpSpPr/>
        <p:nvPr/>
      </p:nvGrpSpPr>
      <p:grpSpPr>
        <a:xfrm>
          <a:off x="0" y="0"/>
          <a:ext cx="0" cy="0"/>
          <a:chOff x="0" y="0"/>
          <a:chExt cx="0" cy="0"/>
        </a:xfrm>
      </p:grpSpPr>
      <p:sp>
        <p:nvSpPr>
          <p:cNvPr id="649" name="Google Shape;649;p64"/>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650" name="Google Shape;650;p64"/>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651" name="Google Shape;651;p64"/>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MINING PSEUDOCODE</a:t>
            </a:r>
            <a:endParaRPr sz="1700" b="1">
              <a:solidFill>
                <a:srgbClr val="BFBFBF"/>
              </a:solidFill>
              <a:latin typeface="Proxima Nova"/>
              <a:ea typeface="Proxima Nova"/>
              <a:cs typeface="Proxima Nova"/>
              <a:sym typeface="Proxima Nova"/>
            </a:endParaRPr>
          </a:p>
        </p:txBody>
      </p:sp>
      <p:pic>
        <p:nvPicPr>
          <p:cNvPr id="652" name="Google Shape;652;p64"/>
          <p:cNvPicPr preferRelativeResize="0"/>
          <p:nvPr/>
        </p:nvPicPr>
        <p:blipFill>
          <a:blip r:embed="rId3">
            <a:alphaModFix/>
          </a:blip>
          <a:stretch>
            <a:fillRect/>
          </a:stretch>
        </p:blipFill>
        <p:spPr>
          <a:xfrm>
            <a:off x="1867860" y="1577860"/>
            <a:ext cx="5406866" cy="1991423"/>
          </a:xfrm>
          <a:prstGeom prst="rect">
            <a:avLst/>
          </a:prstGeom>
          <a:noFill/>
          <a:ln>
            <a:noFill/>
          </a:ln>
        </p:spPr>
      </p:pic>
      <p:sp>
        <p:nvSpPr>
          <p:cNvPr id="653" name="Google Shape;653;p64"/>
          <p:cNvSpPr txBox="1"/>
          <p:nvPr/>
        </p:nvSpPr>
        <p:spPr>
          <a:xfrm>
            <a:off x="3510399" y="3569288"/>
            <a:ext cx="2123100" cy="1125000"/>
          </a:xfrm>
          <a:prstGeom prst="rect">
            <a:avLst/>
          </a:prstGeom>
          <a:noFill/>
          <a:ln>
            <a:noFill/>
          </a:ln>
        </p:spPr>
        <p:txBody>
          <a:bodyPr spcFirstLastPara="1" wrap="square" lIns="34300" tIns="34300" rIns="34300" bIns="34300" anchor="ctr" anchorCtr="0">
            <a:noAutofit/>
          </a:bodyPr>
          <a:lstStyle/>
          <a:p>
            <a:pPr marL="0" lvl="0" indent="0" algn="ctr" rtl="0">
              <a:lnSpc>
                <a:spcPct val="125000"/>
              </a:lnSpc>
              <a:spcBef>
                <a:spcPts val="0"/>
              </a:spcBef>
              <a:spcAft>
                <a:spcPts val="0"/>
              </a:spcAft>
              <a:buNone/>
            </a:pPr>
            <a:r>
              <a:rPr lang="en" sz="900">
                <a:solidFill>
                  <a:schemeClr val="lt1"/>
                </a:solidFill>
                <a:latin typeface="Proxima Nova"/>
                <a:ea typeface="Proxima Nova"/>
                <a:cs typeface="Proxima Nova"/>
                <a:sym typeface="Proxima Nova"/>
              </a:rPr>
              <a:t>Source: (from Princeton Textbook, 5.2)</a:t>
            </a:r>
            <a:endParaRPr sz="900"/>
          </a:p>
        </p:txBody>
      </p:sp>
      <p:sp>
        <p:nvSpPr>
          <p:cNvPr id="654" name="Google Shape;654;p64"/>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5"/>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660" name="Google Shape;660;p6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latin typeface="Montserrat"/>
              <a:ea typeface="Montserrat"/>
              <a:cs typeface="Montserrat"/>
              <a:sym typeface="Montserrat"/>
            </a:endParaRPr>
          </a:p>
        </p:txBody>
      </p:sp>
      <p:sp>
        <p:nvSpPr>
          <p:cNvPr id="661" name="Google Shape;661;p65"/>
          <p:cNvSpPr txBox="1"/>
          <p:nvPr/>
        </p:nvSpPr>
        <p:spPr>
          <a:xfrm>
            <a:off x="1097058" y="661106"/>
            <a:ext cx="47124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chemeClr val="dk2"/>
              </a:buClr>
              <a:buSzPts val="400"/>
              <a:buFont typeface="Arial"/>
              <a:buNone/>
            </a:pPr>
            <a:r>
              <a:rPr lang="en" sz="1700" b="1">
                <a:solidFill>
                  <a:schemeClr val="accent2"/>
                </a:solidFill>
                <a:latin typeface="Proxima Nova"/>
                <a:ea typeface="Proxima Nova"/>
                <a:cs typeface="Proxima Nova"/>
                <a:sym typeface="Proxima Nova"/>
              </a:rPr>
              <a:t>COINBASE İŞLEMİ</a:t>
            </a:r>
            <a:endParaRPr sz="1700" b="1">
              <a:solidFill>
                <a:srgbClr val="BFBFBF"/>
              </a:solidFill>
              <a:latin typeface="Proxima Nova"/>
              <a:ea typeface="Proxima Nova"/>
              <a:cs typeface="Proxima Nova"/>
              <a:sym typeface="Proxima Nova"/>
            </a:endParaRPr>
          </a:p>
        </p:txBody>
      </p:sp>
      <p:sp>
        <p:nvSpPr>
          <p:cNvPr id="662" name="Google Shape;662;p65"/>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663" name="Google Shape;663;p65"/>
          <p:cNvSpPr/>
          <p:nvPr/>
        </p:nvSpPr>
        <p:spPr>
          <a:xfrm>
            <a:off x="3334687" y="1186543"/>
            <a:ext cx="2474700" cy="778200"/>
          </a:xfrm>
          <a:prstGeom prst="roundRect">
            <a:avLst>
              <a:gd name="adj" fmla="val 16667"/>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MERKLE ROOT</a:t>
            </a:r>
            <a:endParaRPr sz="1500">
              <a:latin typeface="Nunito Sans"/>
              <a:ea typeface="Nunito Sans"/>
              <a:cs typeface="Nunito Sans"/>
              <a:sym typeface="Nunito Sans"/>
            </a:endParaRPr>
          </a:p>
          <a:p>
            <a:pPr marL="0" lvl="0" indent="0" algn="ctr" rtl="0">
              <a:spcBef>
                <a:spcPts val="0"/>
              </a:spcBef>
              <a:spcAft>
                <a:spcPts val="0"/>
              </a:spcAft>
              <a:buNone/>
            </a:pPr>
            <a:r>
              <a:rPr lang="en" sz="1500">
                <a:latin typeface="Nunito Sans"/>
                <a:ea typeface="Nunito Sans"/>
                <a:cs typeface="Nunito Sans"/>
                <a:sym typeface="Nunito Sans"/>
              </a:rPr>
              <a:t>= H(E || F)</a:t>
            </a:r>
            <a:endParaRPr sz="1500">
              <a:latin typeface="Nunito Sans"/>
              <a:ea typeface="Nunito Sans"/>
              <a:cs typeface="Nunito Sans"/>
              <a:sym typeface="Nunito Sans"/>
            </a:endParaRPr>
          </a:p>
        </p:txBody>
      </p:sp>
      <p:sp>
        <p:nvSpPr>
          <p:cNvPr id="664" name="Google Shape;664;p65"/>
          <p:cNvSpPr/>
          <p:nvPr/>
        </p:nvSpPr>
        <p:spPr>
          <a:xfrm>
            <a:off x="5809317" y="2370654"/>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F = H(C || D)</a:t>
            </a:r>
            <a:endParaRPr sz="500"/>
          </a:p>
        </p:txBody>
      </p:sp>
      <p:sp>
        <p:nvSpPr>
          <p:cNvPr id="665" name="Google Shape;665;p65"/>
          <p:cNvSpPr/>
          <p:nvPr/>
        </p:nvSpPr>
        <p:spPr>
          <a:xfrm>
            <a:off x="6875476"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Nunito Sans"/>
                <a:ea typeface="Nunito Sans"/>
                <a:cs typeface="Nunito Sans"/>
                <a:sym typeface="Nunito Sans"/>
              </a:rPr>
              <a:t>D = H(TX</a:t>
            </a:r>
            <a:r>
              <a:rPr lang="en" sz="1500" baseline="-25000">
                <a:solidFill>
                  <a:schemeClr val="dk2"/>
                </a:solidFill>
                <a:latin typeface="Nunito Sans"/>
                <a:ea typeface="Nunito Sans"/>
                <a:cs typeface="Nunito Sans"/>
                <a:sym typeface="Nunito Sans"/>
              </a:rPr>
              <a:t>4</a:t>
            </a:r>
            <a:r>
              <a:rPr lang="en" sz="1500">
                <a:solidFill>
                  <a:schemeClr val="dk2"/>
                </a:solidFill>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666" name="Google Shape;666;p65"/>
          <p:cNvSpPr/>
          <p:nvPr/>
        </p:nvSpPr>
        <p:spPr>
          <a:xfrm>
            <a:off x="6875476" y="3968886"/>
            <a:ext cx="1874100" cy="3762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400"/>
              <a:buFont typeface="Arial"/>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4</a:t>
            </a:r>
            <a:endParaRPr sz="500"/>
          </a:p>
        </p:txBody>
      </p:sp>
      <p:sp>
        <p:nvSpPr>
          <p:cNvPr id="667" name="Google Shape;667;p65"/>
          <p:cNvSpPr/>
          <p:nvPr/>
        </p:nvSpPr>
        <p:spPr>
          <a:xfrm>
            <a:off x="4773044"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C = H(TX</a:t>
            </a:r>
            <a:r>
              <a:rPr lang="en" sz="1500" baseline="-25000">
                <a:latin typeface="Nunito Sans"/>
                <a:ea typeface="Nunito Sans"/>
                <a:cs typeface="Nunito Sans"/>
                <a:sym typeface="Nunito Sans"/>
              </a:rPr>
              <a:t>3</a:t>
            </a:r>
            <a:r>
              <a:rPr lang="en" sz="1500">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668" name="Google Shape;668;p65"/>
          <p:cNvSpPr/>
          <p:nvPr/>
        </p:nvSpPr>
        <p:spPr>
          <a:xfrm>
            <a:off x="4773044" y="3968886"/>
            <a:ext cx="1874100" cy="3762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TX</a:t>
            </a:r>
            <a:r>
              <a:rPr lang="en" sz="1500" baseline="-25000">
                <a:latin typeface="Nunito Sans"/>
                <a:ea typeface="Nunito Sans"/>
                <a:cs typeface="Nunito Sans"/>
                <a:sym typeface="Nunito Sans"/>
              </a:rPr>
              <a:t>3</a:t>
            </a:r>
            <a:endParaRPr sz="500"/>
          </a:p>
        </p:txBody>
      </p:sp>
      <p:sp>
        <p:nvSpPr>
          <p:cNvPr id="669" name="Google Shape;669;p65"/>
          <p:cNvSpPr/>
          <p:nvPr/>
        </p:nvSpPr>
        <p:spPr>
          <a:xfrm>
            <a:off x="1604453" y="2370654"/>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E = H(A || B)</a:t>
            </a:r>
            <a:endParaRPr sz="500"/>
          </a:p>
        </p:txBody>
      </p:sp>
      <p:sp>
        <p:nvSpPr>
          <p:cNvPr id="670" name="Google Shape;670;p65"/>
          <p:cNvSpPr/>
          <p:nvPr/>
        </p:nvSpPr>
        <p:spPr>
          <a:xfrm>
            <a:off x="2670612"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B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r>
              <a:rPr lang="en" sz="1500">
                <a:solidFill>
                  <a:schemeClr val="dk2"/>
                </a:solidFill>
                <a:latin typeface="Nunito Sans"/>
                <a:ea typeface="Nunito Sans"/>
                <a:cs typeface="Nunito Sans"/>
                <a:sym typeface="Nunito Sans"/>
              </a:rPr>
              <a:t>)</a:t>
            </a:r>
            <a:endParaRPr sz="1500">
              <a:latin typeface="Nunito Sans"/>
              <a:ea typeface="Nunito Sans"/>
              <a:cs typeface="Nunito Sans"/>
              <a:sym typeface="Nunito Sans"/>
            </a:endParaRPr>
          </a:p>
        </p:txBody>
      </p:sp>
      <p:sp>
        <p:nvSpPr>
          <p:cNvPr id="671" name="Google Shape;671;p65"/>
          <p:cNvSpPr/>
          <p:nvPr/>
        </p:nvSpPr>
        <p:spPr>
          <a:xfrm>
            <a:off x="2670612" y="3968886"/>
            <a:ext cx="1874100" cy="3762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400"/>
              <a:buFont typeface="Arial"/>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2</a:t>
            </a:r>
            <a:endParaRPr sz="500"/>
          </a:p>
        </p:txBody>
      </p:sp>
      <p:sp>
        <p:nvSpPr>
          <p:cNvPr id="672" name="Google Shape;672;p65"/>
          <p:cNvSpPr/>
          <p:nvPr/>
        </p:nvSpPr>
        <p:spPr>
          <a:xfrm>
            <a:off x="568180" y="3276898"/>
            <a:ext cx="1874100" cy="376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A = H(</a:t>
            </a: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r>
              <a:rPr lang="en" sz="1500">
                <a:solidFill>
                  <a:schemeClr val="dk2"/>
                </a:solidFill>
                <a:latin typeface="Nunito Sans"/>
                <a:ea typeface="Nunito Sans"/>
                <a:cs typeface="Nunito Sans"/>
                <a:sym typeface="Nunito Sans"/>
              </a:rPr>
              <a:t>)</a:t>
            </a:r>
            <a:endParaRPr sz="500"/>
          </a:p>
        </p:txBody>
      </p:sp>
      <p:sp>
        <p:nvSpPr>
          <p:cNvPr id="673" name="Google Shape;673;p65"/>
          <p:cNvSpPr/>
          <p:nvPr/>
        </p:nvSpPr>
        <p:spPr>
          <a:xfrm>
            <a:off x="568180" y="3968886"/>
            <a:ext cx="1874100" cy="3762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chemeClr val="dk2"/>
              </a:buClr>
              <a:buSzPts val="400"/>
              <a:buFont typeface="Arial"/>
              <a:buNone/>
            </a:pPr>
            <a:r>
              <a:rPr lang="en" sz="1500">
                <a:solidFill>
                  <a:schemeClr val="dk2"/>
                </a:solidFill>
                <a:latin typeface="Nunito Sans"/>
                <a:ea typeface="Nunito Sans"/>
                <a:cs typeface="Nunito Sans"/>
                <a:sym typeface="Nunito Sans"/>
              </a:rPr>
              <a:t>TX</a:t>
            </a:r>
            <a:r>
              <a:rPr lang="en" sz="1500" baseline="-25000">
                <a:solidFill>
                  <a:schemeClr val="dk2"/>
                </a:solidFill>
                <a:latin typeface="Nunito Sans"/>
                <a:ea typeface="Nunito Sans"/>
                <a:cs typeface="Nunito Sans"/>
                <a:sym typeface="Nunito Sans"/>
              </a:rPr>
              <a:t>1</a:t>
            </a:r>
            <a:r>
              <a:rPr lang="en" sz="1500">
                <a:solidFill>
                  <a:schemeClr val="dk2"/>
                </a:solidFill>
                <a:latin typeface="Nunito Sans"/>
                <a:ea typeface="Nunito Sans"/>
                <a:cs typeface="Nunito Sans"/>
                <a:sym typeface="Nunito Sans"/>
              </a:rPr>
              <a:t> (Coinbase TX)</a:t>
            </a:r>
            <a:endParaRPr sz="500"/>
          </a:p>
        </p:txBody>
      </p:sp>
      <p:cxnSp>
        <p:nvCxnSpPr>
          <p:cNvPr id="674" name="Google Shape;674;p65"/>
          <p:cNvCxnSpPr>
            <a:stCxn id="673" idx="0"/>
            <a:endCxn id="672" idx="2"/>
          </p:cNvCxnSpPr>
          <p:nvPr/>
        </p:nvCxnSpPr>
        <p:spPr>
          <a:xfrm rot="10800000">
            <a:off x="1505230"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675" name="Google Shape;675;p65"/>
          <p:cNvCxnSpPr>
            <a:stCxn id="671" idx="0"/>
            <a:endCxn id="670" idx="2"/>
          </p:cNvCxnSpPr>
          <p:nvPr/>
        </p:nvCxnSpPr>
        <p:spPr>
          <a:xfrm rot="10800000">
            <a:off x="3607662"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676" name="Google Shape;676;p65"/>
          <p:cNvCxnSpPr>
            <a:stCxn id="668" idx="0"/>
            <a:endCxn id="667" idx="2"/>
          </p:cNvCxnSpPr>
          <p:nvPr/>
        </p:nvCxnSpPr>
        <p:spPr>
          <a:xfrm rot="10800000">
            <a:off x="5710094"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677" name="Google Shape;677;p65"/>
          <p:cNvCxnSpPr>
            <a:stCxn id="666" idx="0"/>
            <a:endCxn id="665" idx="2"/>
          </p:cNvCxnSpPr>
          <p:nvPr/>
        </p:nvCxnSpPr>
        <p:spPr>
          <a:xfrm rot="10800000">
            <a:off x="7812526" y="3652986"/>
            <a:ext cx="0" cy="31590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65"/>
          <p:cNvCxnSpPr>
            <a:stCxn id="672" idx="0"/>
            <a:endCxn id="669" idx="2"/>
          </p:cNvCxnSpPr>
          <p:nvPr/>
        </p:nvCxnSpPr>
        <p:spPr>
          <a:xfrm rot="10800000" flipH="1">
            <a:off x="1505230" y="2746798"/>
            <a:ext cx="1036200" cy="5301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65"/>
          <p:cNvCxnSpPr>
            <a:stCxn id="670" idx="0"/>
            <a:endCxn id="669" idx="2"/>
          </p:cNvCxnSpPr>
          <p:nvPr/>
        </p:nvCxnSpPr>
        <p:spPr>
          <a:xfrm rot="10800000">
            <a:off x="2541462" y="2746798"/>
            <a:ext cx="1066200" cy="5301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65"/>
          <p:cNvCxnSpPr>
            <a:stCxn id="667" idx="0"/>
            <a:endCxn id="664" idx="2"/>
          </p:cNvCxnSpPr>
          <p:nvPr/>
        </p:nvCxnSpPr>
        <p:spPr>
          <a:xfrm rot="10800000" flipH="1">
            <a:off x="5710094" y="2746798"/>
            <a:ext cx="1036200" cy="5301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65"/>
          <p:cNvCxnSpPr>
            <a:stCxn id="665" idx="0"/>
            <a:endCxn id="664" idx="2"/>
          </p:cNvCxnSpPr>
          <p:nvPr/>
        </p:nvCxnSpPr>
        <p:spPr>
          <a:xfrm rot="10800000">
            <a:off x="6746326" y="2746798"/>
            <a:ext cx="1066200" cy="5301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65"/>
          <p:cNvCxnSpPr>
            <a:stCxn id="669" idx="0"/>
            <a:endCxn id="663" idx="2"/>
          </p:cNvCxnSpPr>
          <p:nvPr/>
        </p:nvCxnSpPr>
        <p:spPr>
          <a:xfrm rot="10800000" flipH="1">
            <a:off x="2541503" y="1964754"/>
            <a:ext cx="2030400" cy="40590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65"/>
          <p:cNvCxnSpPr>
            <a:stCxn id="664" idx="0"/>
            <a:endCxn id="663" idx="2"/>
          </p:cNvCxnSpPr>
          <p:nvPr/>
        </p:nvCxnSpPr>
        <p:spPr>
          <a:xfrm rot="10800000">
            <a:off x="4571967" y="1964754"/>
            <a:ext cx="2174400" cy="405900"/>
          </a:xfrm>
          <a:prstGeom prst="straightConnector1">
            <a:avLst/>
          </a:prstGeom>
          <a:noFill/>
          <a:ln w="9525" cap="flat" cmpd="sng">
            <a:solidFill>
              <a:srgbClr val="FFFFFF"/>
            </a:solidFill>
            <a:prstDash val="solid"/>
            <a:round/>
            <a:headEnd type="none" w="med" len="med"/>
            <a:tailEnd type="triangle" w="med" len="med"/>
          </a:ln>
        </p:spPr>
      </p:cxnSp>
      <p:sp>
        <p:nvSpPr>
          <p:cNvPr id="684" name="Google Shape;684;p65"/>
          <p:cNvSpPr/>
          <p:nvPr/>
        </p:nvSpPr>
        <p:spPr>
          <a:xfrm>
            <a:off x="418009" y="3798900"/>
            <a:ext cx="2174400" cy="716100"/>
          </a:xfrm>
          <a:prstGeom prst="ellipse">
            <a:avLst/>
          </a:prstGeom>
          <a:noFill/>
          <a:ln w="76200" cap="flat" cmpd="sng">
            <a:solidFill>
              <a:schemeClr val="accent2"/>
            </a:solidFill>
            <a:prstDash val="lgDash"/>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BRIAN HO</a:t>
            </a:r>
            <a:endParaRPr sz="900">
              <a:solidFill>
                <a:srgbClr val="B7B7B7"/>
              </a:solidFill>
              <a:latin typeface="Proxima Nova"/>
              <a:ea typeface="Proxima Nova"/>
              <a:cs typeface="Proxima Nova"/>
              <a:sym typeface="Proxima Nova"/>
            </a:endParaRPr>
          </a:p>
        </p:txBody>
      </p:sp>
      <p:sp>
        <p:nvSpPr>
          <p:cNvPr id="189" name="Google Shape;189;p33"/>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KRİPTOGRAFİK HASH FONKSİYONLARI</a:t>
            </a:r>
            <a:endParaRPr sz="2700" b="1">
              <a:latin typeface="Montserrat"/>
              <a:ea typeface="Montserrat"/>
              <a:cs typeface="Montserrat"/>
              <a:sym typeface="Montserrat"/>
            </a:endParaRPr>
          </a:p>
        </p:txBody>
      </p:sp>
      <p:sp>
        <p:nvSpPr>
          <p:cNvPr id="190" name="Google Shape;190;p33"/>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HASH FONKSİYONU NEDİR?</a:t>
            </a:r>
            <a:endParaRPr sz="1700">
              <a:solidFill>
                <a:srgbClr val="BFBFBF"/>
              </a:solidFill>
              <a:latin typeface="Proxima Nova"/>
              <a:ea typeface="Proxima Nova"/>
              <a:cs typeface="Proxima Nova"/>
              <a:sym typeface="Proxima Nova"/>
            </a:endParaRPr>
          </a:p>
        </p:txBody>
      </p:sp>
      <p:sp>
        <p:nvSpPr>
          <p:cNvPr id="191" name="Google Shape;191;p33"/>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192" name="Google Shape;192;p33"/>
          <p:cNvSpPr/>
          <p:nvPr/>
        </p:nvSpPr>
        <p:spPr>
          <a:xfrm>
            <a:off x="3669379" y="1893577"/>
            <a:ext cx="1573200" cy="9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cxnSp>
        <p:nvCxnSpPr>
          <p:cNvPr id="193" name="Google Shape;193;p33"/>
          <p:cNvCxnSpPr/>
          <p:nvPr/>
        </p:nvCxnSpPr>
        <p:spPr>
          <a:xfrm rot="10800000" flipH="1">
            <a:off x="2478819" y="2373745"/>
            <a:ext cx="1190700" cy="8700"/>
          </a:xfrm>
          <a:prstGeom prst="straightConnector1">
            <a:avLst/>
          </a:prstGeom>
          <a:noFill/>
          <a:ln w="38100" cap="flat" cmpd="sng">
            <a:solidFill>
              <a:schemeClr val="dk2"/>
            </a:solidFill>
            <a:prstDash val="solid"/>
            <a:round/>
            <a:headEnd type="none" w="med" len="med"/>
            <a:tailEnd type="triangle" w="med" len="med"/>
          </a:ln>
        </p:spPr>
      </p:cxnSp>
      <p:cxnSp>
        <p:nvCxnSpPr>
          <p:cNvPr id="194" name="Google Shape;194;p33"/>
          <p:cNvCxnSpPr/>
          <p:nvPr/>
        </p:nvCxnSpPr>
        <p:spPr>
          <a:xfrm rot="10800000" flipH="1">
            <a:off x="5242651" y="2373745"/>
            <a:ext cx="1190700" cy="8700"/>
          </a:xfrm>
          <a:prstGeom prst="straightConnector1">
            <a:avLst/>
          </a:prstGeom>
          <a:noFill/>
          <a:ln w="38100" cap="flat" cmpd="sng">
            <a:solidFill>
              <a:schemeClr val="dk2"/>
            </a:solidFill>
            <a:prstDash val="solid"/>
            <a:round/>
            <a:headEnd type="none" w="med" len="med"/>
            <a:tailEnd type="triangle" w="med" len="med"/>
          </a:ln>
        </p:spPr>
      </p:cxnSp>
      <p:sp>
        <p:nvSpPr>
          <p:cNvPr id="195" name="Google Shape;195;p33"/>
          <p:cNvSpPr txBox="1"/>
          <p:nvPr/>
        </p:nvSpPr>
        <p:spPr>
          <a:xfrm>
            <a:off x="3669379" y="1893605"/>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f</a:t>
            </a:r>
            <a:endParaRPr sz="2300">
              <a:latin typeface="Roboto Mono"/>
              <a:ea typeface="Roboto Mono"/>
              <a:cs typeface="Roboto Mono"/>
              <a:sym typeface="Roboto Mono"/>
            </a:endParaRPr>
          </a:p>
        </p:txBody>
      </p:sp>
      <p:sp>
        <p:nvSpPr>
          <p:cNvPr id="196" name="Google Shape;196;p33"/>
          <p:cNvSpPr txBox="1"/>
          <p:nvPr/>
        </p:nvSpPr>
        <p:spPr>
          <a:xfrm>
            <a:off x="1396484" y="1893605"/>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x</a:t>
            </a:r>
            <a:endParaRPr sz="2300">
              <a:latin typeface="Roboto Mono"/>
              <a:ea typeface="Roboto Mono"/>
              <a:cs typeface="Roboto Mono"/>
              <a:sym typeface="Roboto Mono"/>
            </a:endParaRPr>
          </a:p>
        </p:txBody>
      </p:sp>
      <p:sp>
        <p:nvSpPr>
          <p:cNvPr id="197" name="Google Shape;197;p33"/>
          <p:cNvSpPr txBox="1"/>
          <p:nvPr/>
        </p:nvSpPr>
        <p:spPr>
          <a:xfrm>
            <a:off x="6052815" y="1893577"/>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f(x)</a:t>
            </a:r>
            <a:endParaRPr sz="2300">
              <a:latin typeface="Roboto Mono"/>
              <a:ea typeface="Roboto Mono"/>
              <a:cs typeface="Roboto Mono"/>
              <a:sym typeface="Roboto Mono"/>
            </a:endParaRPr>
          </a:p>
        </p:txBody>
      </p:sp>
      <p:cxnSp>
        <p:nvCxnSpPr>
          <p:cNvPr id="198" name="Google Shape;198;p33"/>
          <p:cNvCxnSpPr/>
          <p:nvPr/>
        </p:nvCxnSpPr>
        <p:spPr>
          <a:xfrm rot="10800000">
            <a:off x="6911788" y="2652145"/>
            <a:ext cx="714300" cy="705600"/>
          </a:xfrm>
          <a:prstGeom prst="straightConnector1">
            <a:avLst/>
          </a:prstGeom>
          <a:noFill/>
          <a:ln w="38100" cap="flat" cmpd="sng">
            <a:solidFill>
              <a:srgbClr val="FF0000"/>
            </a:solidFill>
            <a:prstDash val="solid"/>
            <a:round/>
            <a:headEnd type="none" w="med" len="med"/>
            <a:tailEnd type="triangle" w="med" len="med"/>
          </a:ln>
        </p:spPr>
      </p:cxnSp>
      <p:sp>
        <p:nvSpPr>
          <p:cNvPr id="199" name="Google Shape;199;p33"/>
          <p:cNvSpPr txBox="1"/>
          <p:nvPr/>
        </p:nvSpPr>
        <p:spPr>
          <a:xfrm>
            <a:off x="837607" y="3321858"/>
            <a:ext cx="12414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input</a:t>
            </a:r>
            <a:endParaRPr sz="2300">
              <a:latin typeface="Proxima Nova"/>
              <a:ea typeface="Proxima Nova"/>
              <a:cs typeface="Proxima Nova"/>
              <a:sym typeface="Proxima Nova"/>
            </a:endParaRPr>
          </a:p>
        </p:txBody>
      </p:sp>
      <p:sp>
        <p:nvSpPr>
          <p:cNvPr id="200" name="Google Shape;200;p33"/>
          <p:cNvSpPr txBox="1"/>
          <p:nvPr/>
        </p:nvSpPr>
        <p:spPr>
          <a:xfrm>
            <a:off x="7064857" y="3321858"/>
            <a:ext cx="12414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output</a:t>
            </a:r>
            <a:endParaRPr sz="2300">
              <a:latin typeface="Proxima Nova"/>
              <a:ea typeface="Proxima Nova"/>
              <a:cs typeface="Proxima Nova"/>
              <a:sym typeface="Proxima Nova"/>
            </a:endParaRPr>
          </a:p>
        </p:txBody>
      </p:sp>
      <p:cxnSp>
        <p:nvCxnSpPr>
          <p:cNvPr id="201" name="Google Shape;201;p33"/>
          <p:cNvCxnSpPr/>
          <p:nvPr/>
        </p:nvCxnSpPr>
        <p:spPr>
          <a:xfrm rot="10800000" flipH="1">
            <a:off x="1524036" y="2630808"/>
            <a:ext cx="612300" cy="748200"/>
          </a:xfrm>
          <a:prstGeom prst="straightConnector1">
            <a:avLst/>
          </a:prstGeom>
          <a:noFill/>
          <a:ln w="38100" cap="flat" cmpd="sng">
            <a:solidFill>
              <a:srgbClr val="FF0000"/>
            </a:solidFill>
            <a:prstDash val="solid"/>
            <a:round/>
            <a:headEnd type="none" w="med" len="med"/>
            <a:tailEnd type="triangle" w="med" len="med"/>
          </a:ln>
        </p:spPr>
      </p:cxnSp>
      <p:sp>
        <p:nvSpPr>
          <p:cNvPr id="202" name="Google Shape;202;p33"/>
          <p:cNvSpPr txBox="1"/>
          <p:nvPr/>
        </p:nvSpPr>
        <p:spPr>
          <a:xfrm>
            <a:off x="3835251" y="2816900"/>
            <a:ext cx="15732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2300">
                <a:latin typeface="Proxima Nova"/>
                <a:ea typeface="Proxima Nova"/>
                <a:cs typeface="Proxima Nova"/>
                <a:sym typeface="Proxima Nova"/>
              </a:rPr>
              <a:t>fonksiyon</a:t>
            </a:r>
            <a:endParaRPr sz="2300">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Shape 688"/>
        <p:cNvGrpSpPr/>
        <p:nvPr/>
      </p:nvGrpSpPr>
      <p:grpSpPr>
        <a:xfrm>
          <a:off x="0" y="0"/>
          <a:ext cx="0" cy="0"/>
          <a:chOff x="0" y="0"/>
          <a:chExt cx="0" cy="0"/>
        </a:xfrm>
      </p:grpSpPr>
      <p:sp>
        <p:nvSpPr>
          <p:cNvPr id="689" name="Google Shape;689;p66"/>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690" name="Google Shape;690;p66"/>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TAMPER-EVIDENT VERITABANI</a:t>
            </a:r>
            <a:endParaRPr sz="2700" b="1">
              <a:solidFill>
                <a:schemeClr val="lt1"/>
              </a:solidFill>
              <a:latin typeface="Montserrat"/>
              <a:ea typeface="Montserrat"/>
              <a:cs typeface="Montserrat"/>
              <a:sym typeface="Montserrat"/>
            </a:endParaRPr>
          </a:p>
        </p:txBody>
      </p:sp>
      <p:sp>
        <p:nvSpPr>
          <p:cNvPr id="691" name="Google Shape;691;p66"/>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ÖRNEK BLOCK</a:t>
            </a:r>
            <a:endParaRPr sz="1700" b="1">
              <a:solidFill>
                <a:srgbClr val="BFBFBF"/>
              </a:solidFill>
              <a:latin typeface="Proxima Nova"/>
              <a:ea typeface="Proxima Nova"/>
              <a:cs typeface="Proxima Nova"/>
              <a:sym typeface="Proxima Nova"/>
            </a:endParaRPr>
          </a:p>
        </p:txBody>
      </p:sp>
      <p:pic>
        <p:nvPicPr>
          <p:cNvPr id="692" name="Google Shape;692;p66"/>
          <p:cNvPicPr preferRelativeResize="0"/>
          <p:nvPr/>
        </p:nvPicPr>
        <p:blipFill>
          <a:blip r:embed="rId3">
            <a:alphaModFix/>
          </a:blip>
          <a:stretch>
            <a:fillRect/>
          </a:stretch>
        </p:blipFill>
        <p:spPr>
          <a:xfrm>
            <a:off x="681318" y="1217020"/>
            <a:ext cx="7779336" cy="2900999"/>
          </a:xfrm>
          <a:prstGeom prst="rect">
            <a:avLst/>
          </a:prstGeom>
          <a:noFill/>
          <a:ln>
            <a:noFill/>
          </a:ln>
        </p:spPr>
      </p:pic>
      <p:sp>
        <p:nvSpPr>
          <p:cNvPr id="693" name="Google Shape;693;p66"/>
          <p:cNvSpPr txBox="1"/>
          <p:nvPr/>
        </p:nvSpPr>
        <p:spPr>
          <a:xfrm>
            <a:off x="1373242" y="3841706"/>
            <a:ext cx="63975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FFFFFF"/>
                </a:solidFill>
              </a:rPr>
              <a:t>Source: </a:t>
            </a:r>
            <a:r>
              <a:rPr lang="en" sz="1000" u="sng">
                <a:solidFill>
                  <a:schemeClr val="hlink"/>
                </a:solidFill>
                <a:hlinkClick r:id="rId4"/>
              </a:rPr>
              <a:t>https://blockchain.info/block/00000000000000000013942c4215cd92306bbce769cfcb349d0b42f031c994eb</a:t>
            </a:r>
            <a:r>
              <a:rPr lang="en" sz="1000">
                <a:solidFill>
                  <a:srgbClr val="FFFFFF"/>
                </a:solidFill>
              </a:rPr>
              <a:t> </a:t>
            </a:r>
            <a:endParaRPr sz="1000">
              <a:solidFill>
                <a:srgbClr val="FFFFFF"/>
              </a:solidFill>
            </a:endParaRPr>
          </a:p>
        </p:txBody>
      </p:sp>
      <p:sp>
        <p:nvSpPr>
          <p:cNvPr id="694" name="Google Shape;694;p66"/>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699" name="Google Shape;699;p67"/>
          <p:cNvPicPr preferRelativeResize="0"/>
          <p:nvPr/>
        </p:nvPicPr>
        <p:blipFill>
          <a:blip r:embed="rId3">
            <a:alphaModFix/>
          </a:blip>
          <a:stretch>
            <a:fillRect/>
          </a:stretch>
        </p:blipFill>
        <p:spPr>
          <a:xfrm>
            <a:off x="-2211373" y="-6208"/>
            <a:ext cx="13522309" cy="5143499"/>
          </a:xfrm>
          <a:prstGeom prst="rect">
            <a:avLst/>
          </a:prstGeom>
          <a:noFill/>
          <a:ln>
            <a:noFill/>
          </a:ln>
        </p:spPr>
      </p:pic>
      <p:sp>
        <p:nvSpPr>
          <p:cNvPr id="700" name="Google Shape;700;p67"/>
          <p:cNvSpPr/>
          <p:nvPr/>
        </p:nvSpPr>
        <p:spPr>
          <a:xfrm>
            <a:off x="0" y="-11532"/>
            <a:ext cx="9144000" cy="5155200"/>
          </a:xfrm>
          <a:prstGeom prst="rect">
            <a:avLst/>
          </a:prstGeom>
          <a:gradFill>
            <a:gsLst>
              <a:gs pos="0">
                <a:srgbClr val="FDEA57">
                  <a:alpha val="62352"/>
                </a:srgbClr>
              </a:gs>
              <a:gs pos="5000">
                <a:srgbClr val="FDEA57">
                  <a:alpha val="62352"/>
                </a:srgbClr>
              </a:gs>
              <a:gs pos="78000">
                <a:srgbClr val="FA5C79">
                  <a:alpha val="62352"/>
                </a:srgbClr>
              </a:gs>
              <a:gs pos="100000">
                <a:srgbClr val="FA5C79">
                  <a:alpha val="62352"/>
                </a:srgbClr>
              </a:gs>
            </a:gsLst>
            <a:lin ang="3719986" scaled="0"/>
          </a:gra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701" name="Google Shape;701;p67"/>
          <p:cNvSpPr txBox="1"/>
          <p:nvPr/>
        </p:nvSpPr>
        <p:spPr>
          <a:xfrm>
            <a:off x="3168932" y="2163432"/>
            <a:ext cx="2817300" cy="8655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2700" b="1" i="0" u="none" strike="noStrike" cap="none">
                <a:solidFill>
                  <a:schemeClr val="lt1"/>
                </a:solidFill>
                <a:latin typeface="Montserrat"/>
                <a:ea typeface="Montserrat"/>
                <a:cs typeface="Montserrat"/>
                <a:sym typeface="Montserrat"/>
              </a:rPr>
              <a:t>BREAK</a:t>
            </a:r>
            <a:endParaRPr sz="500"/>
          </a:p>
          <a:p>
            <a:pPr marL="0" marR="0" lvl="0" indent="0" algn="ctr" rtl="0">
              <a:lnSpc>
                <a:spcPct val="100000"/>
              </a:lnSpc>
              <a:spcBef>
                <a:spcPts val="0"/>
              </a:spcBef>
              <a:spcAft>
                <a:spcPts val="0"/>
              </a:spcAft>
              <a:buClr>
                <a:schemeClr val="lt1"/>
              </a:buClr>
              <a:buFont typeface="Montserrat"/>
              <a:buNone/>
            </a:pPr>
            <a:r>
              <a:rPr lang="en" sz="2700" b="1" i="0" u="none" strike="noStrike" cap="none">
                <a:solidFill>
                  <a:schemeClr val="lt1"/>
                </a:solidFill>
                <a:latin typeface="Montserrat"/>
                <a:ea typeface="Montserrat"/>
                <a:cs typeface="Montserrat"/>
                <a:sym typeface="Montserrat"/>
              </a:rPr>
              <a:t>SECTION</a:t>
            </a:r>
            <a:endParaRPr sz="500"/>
          </a:p>
        </p:txBody>
      </p:sp>
      <p:sp>
        <p:nvSpPr>
          <p:cNvPr id="702" name="Google Shape;702;p67"/>
          <p:cNvSpPr/>
          <p:nvPr/>
        </p:nvSpPr>
        <p:spPr>
          <a:xfrm>
            <a:off x="2702724" y="702446"/>
            <a:ext cx="3738600" cy="3738600"/>
          </a:xfrm>
          <a:prstGeom prst="ellipse">
            <a:avLst/>
          </a:prstGeom>
          <a:noFill/>
          <a:ln w="101600" cap="flat" cmpd="sng">
            <a:solidFill>
              <a:schemeClr val="lt1"/>
            </a:solidFill>
            <a:prstDash val="solid"/>
            <a:miter lim="8000"/>
            <a:headEnd type="none" w="sm" len="sm"/>
            <a:tailEnd type="none" w="sm" len="sm"/>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grpSp>
        <p:nvGrpSpPr>
          <p:cNvPr id="707" name="Google Shape;707;p68"/>
          <p:cNvGrpSpPr/>
          <p:nvPr/>
        </p:nvGrpSpPr>
        <p:grpSpPr>
          <a:xfrm>
            <a:off x="2073574" y="1540926"/>
            <a:ext cx="4650188" cy="2061848"/>
            <a:chOff x="9035140" y="4117650"/>
            <a:chExt cx="5441362" cy="2413212"/>
          </a:xfrm>
        </p:grpSpPr>
        <p:sp>
          <p:nvSpPr>
            <p:cNvPr id="708" name="Google Shape;708;p68"/>
            <p:cNvSpPr txBox="1"/>
            <p:nvPr/>
          </p:nvSpPr>
          <p:spPr>
            <a:xfrm>
              <a:off x="10339160" y="4911912"/>
              <a:ext cx="3744000" cy="817200"/>
            </a:xfrm>
            <a:prstGeom prst="rect">
              <a:avLst/>
            </a:prstGeom>
            <a:noFill/>
            <a:ln>
              <a:noFill/>
            </a:ln>
          </p:spPr>
          <p:txBody>
            <a:bodyPr spcFirstLastPara="1" wrap="square" lIns="34300" tIns="17150" rIns="34300" bIns="17150" anchor="ctr" anchorCtr="0">
              <a:noAutofit/>
            </a:bodyPr>
            <a:lstStyle/>
            <a:p>
              <a:pPr marL="0" lvl="0" indent="0" algn="ctr" rtl="0">
                <a:spcBef>
                  <a:spcPts val="0"/>
                </a:spcBef>
                <a:spcAft>
                  <a:spcPts val="0"/>
                </a:spcAft>
                <a:buClr>
                  <a:schemeClr val="dk2"/>
                </a:buClr>
                <a:buFont typeface="Montserrat"/>
                <a:buNone/>
              </a:pPr>
              <a:r>
                <a:rPr lang="en" sz="2800" b="1">
                  <a:solidFill>
                    <a:schemeClr val="dk2"/>
                  </a:solidFill>
                  <a:latin typeface="Montserrat"/>
                  <a:ea typeface="Montserrat"/>
                  <a:cs typeface="Montserrat"/>
                  <a:sym typeface="Montserrat"/>
                </a:rPr>
                <a:t>SIGS, ECDSA, ADRESLER</a:t>
              </a:r>
              <a:endParaRPr sz="2800" b="1">
                <a:solidFill>
                  <a:schemeClr val="dk2"/>
                </a:solidFill>
                <a:latin typeface="Montserrat"/>
                <a:ea typeface="Montserrat"/>
                <a:cs typeface="Montserrat"/>
                <a:sym typeface="Montserrat"/>
              </a:endParaRPr>
            </a:p>
          </p:txBody>
        </p:sp>
        <p:sp>
          <p:nvSpPr>
            <p:cNvPr id="709" name="Google Shape;709;p68"/>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3</a:t>
              </a:r>
              <a:endParaRPr sz="500"/>
            </a:p>
          </p:txBody>
        </p:sp>
        <p:cxnSp>
          <p:nvCxnSpPr>
            <p:cNvPr id="710" name="Google Shape;710;p68"/>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711" name="Google Shape;711;p68"/>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712" name="Google Shape;712;p68"/>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713" name="Google Shape;713;p68"/>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714" name="Google Shape;714;p68"/>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715" name="Google Shape;715;p68"/>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9"/>
          <p:cNvSpPr/>
          <p:nvPr/>
        </p:nvSpPr>
        <p:spPr>
          <a:xfrm>
            <a:off x="2002450" y="24944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21" name="Google Shape;721;p69"/>
          <p:cNvSpPr/>
          <p:nvPr/>
        </p:nvSpPr>
        <p:spPr>
          <a:xfrm>
            <a:off x="2046400" y="34527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22" name="Google Shape;722;p69"/>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23" name="Google Shape;723;p69"/>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24" name="Google Shape;724;p69"/>
          <p:cNvSpPr txBox="1"/>
          <p:nvPr/>
        </p:nvSpPr>
        <p:spPr>
          <a:xfrm>
            <a:off x="17737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ALICE</a:t>
            </a:r>
            <a:endParaRPr sz="1800">
              <a:solidFill>
                <a:srgbClr val="4E4E4E"/>
              </a:solidFill>
              <a:latin typeface="Proxima Nova"/>
              <a:ea typeface="Proxima Nova"/>
              <a:cs typeface="Proxima Nova"/>
              <a:sym typeface="Proxima Nova"/>
            </a:endParaRPr>
          </a:p>
        </p:txBody>
      </p:sp>
      <p:sp>
        <p:nvSpPr>
          <p:cNvPr id="725" name="Google Shape;725;p69"/>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cxnSp>
        <p:nvCxnSpPr>
          <p:cNvPr id="726" name="Google Shape;726;p69"/>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727" name="Google Shape;727;p69"/>
          <p:cNvSpPr/>
          <p:nvPr/>
        </p:nvSpPr>
        <p:spPr>
          <a:xfrm>
            <a:off x="2002450"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28" name="Google Shape;728;p69"/>
          <p:cNvSpPr txBox="1"/>
          <p:nvPr/>
        </p:nvSpPr>
        <p:spPr>
          <a:xfrm>
            <a:off x="815050" y="24504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a:t>
            </a:r>
            <a:endParaRPr sz="1400">
              <a:solidFill>
                <a:srgbClr val="4E4E4E"/>
              </a:solidFill>
              <a:latin typeface="Proxima Nova"/>
              <a:ea typeface="Proxima Nova"/>
              <a:cs typeface="Proxima Nova"/>
              <a:sym typeface="Proxima Nova"/>
            </a:endParaRPr>
          </a:p>
        </p:txBody>
      </p:sp>
      <p:sp>
        <p:nvSpPr>
          <p:cNvPr id="729" name="Google Shape;729;p69"/>
          <p:cNvSpPr txBox="1"/>
          <p:nvPr/>
        </p:nvSpPr>
        <p:spPr>
          <a:xfrm>
            <a:off x="815050" y="29076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730" name="Google Shape;730;p69"/>
          <p:cNvSpPr txBox="1"/>
          <p:nvPr/>
        </p:nvSpPr>
        <p:spPr>
          <a:xfrm>
            <a:off x="815050" y="340880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message:</a:t>
            </a:r>
            <a:endParaRPr sz="1400">
              <a:solidFill>
                <a:srgbClr val="4E4E4E"/>
              </a:solidFill>
              <a:latin typeface="Proxima Nova"/>
              <a:ea typeface="Proxima Nova"/>
              <a:cs typeface="Proxima Nova"/>
              <a:sym typeface="Proxima Nova"/>
            </a:endParaRPr>
          </a:p>
        </p:txBody>
      </p:sp>
      <p:sp>
        <p:nvSpPr>
          <p:cNvPr id="731" name="Google Shape;731;p6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DIGITAL SIGNATURE SCHEMES (DSS)</a:t>
            </a:r>
            <a:endParaRPr sz="2700" b="1">
              <a:latin typeface="Montserrat"/>
              <a:ea typeface="Montserrat"/>
              <a:cs typeface="Montserrat"/>
              <a:sym typeface="Montserrat"/>
            </a:endParaRPr>
          </a:p>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            DİJİTAL İMZA ŞEMALARI</a:t>
            </a:r>
            <a:endParaRPr sz="2700" b="1">
              <a:latin typeface="Montserrat"/>
              <a:ea typeface="Montserrat"/>
              <a:cs typeface="Montserrat"/>
              <a:sym typeface="Montserrat"/>
            </a:endParaRPr>
          </a:p>
        </p:txBody>
      </p:sp>
      <p:sp>
        <p:nvSpPr>
          <p:cNvPr id="732" name="Google Shape;732;p69"/>
          <p:cNvSpPr txBox="1"/>
          <p:nvPr/>
        </p:nvSpPr>
        <p:spPr>
          <a:xfrm>
            <a:off x="2332650" y="651799"/>
            <a:ext cx="4478700" cy="4641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    </a:t>
            </a:r>
            <a:endParaRPr sz="1700">
              <a:solidFill>
                <a:srgbClr val="BFBFBF"/>
              </a:solidFill>
              <a:latin typeface="Proxima Nova"/>
              <a:ea typeface="Proxima Nova"/>
              <a:cs typeface="Proxima Nova"/>
              <a:sym typeface="Proxima Nova"/>
            </a:endParaRPr>
          </a:p>
        </p:txBody>
      </p:sp>
      <p:sp>
        <p:nvSpPr>
          <p:cNvPr id="733" name="Google Shape;733;p69"/>
          <p:cNvSpPr txBox="1"/>
          <p:nvPr/>
        </p:nvSpPr>
        <p:spPr>
          <a:xfrm>
            <a:off x="2963028" y="2535346"/>
            <a:ext cx="2994000" cy="6630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E4E4E"/>
                </a:solidFill>
                <a:latin typeface="Proxima Nova"/>
                <a:ea typeface="Proxima Nova"/>
                <a:cs typeface="Proxima Nova"/>
                <a:sym typeface="Proxima Nova"/>
              </a:rPr>
              <a:t>Alice, private ve public anahtarlar oluşturmak için ECDSA'yı kullanır</a:t>
            </a:r>
            <a:endParaRPr sz="1400">
              <a:solidFill>
                <a:srgbClr val="4E4E4E"/>
              </a:solidFill>
              <a:latin typeface="Proxima Nova"/>
              <a:ea typeface="Proxima Nova"/>
              <a:cs typeface="Proxima Nova"/>
              <a:sym typeface="Proxima Nova"/>
            </a:endParaRPr>
          </a:p>
        </p:txBody>
      </p:sp>
      <p:sp>
        <p:nvSpPr>
          <p:cNvPr id="734" name="Google Shape;734;p69"/>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PHILIP HAYES</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70"/>
          <p:cNvSpPr/>
          <p:nvPr/>
        </p:nvSpPr>
        <p:spPr>
          <a:xfrm>
            <a:off x="2002450" y="24944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40" name="Google Shape;740;p70"/>
          <p:cNvSpPr/>
          <p:nvPr/>
        </p:nvSpPr>
        <p:spPr>
          <a:xfrm>
            <a:off x="2046400" y="34527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41" name="Google Shape;741;p70"/>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42" name="Google Shape;742;p70"/>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43" name="Google Shape;743;p70"/>
          <p:cNvSpPr txBox="1"/>
          <p:nvPr/>
        </p:nvSpPr>
        <p:spPr>
          <a:xfrm>
            <a:off x="17737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ALICE</a:t>
            </a:r>
            <a:endParaRPr sz="1800">
              <a:solidFill>
                <a:srgbClr val="4E4E4E"/>
              </a:solidFill>
              <a:latin typeface="Proxima Nova"/>
              <a:ea typeface="Proxima Nova"/>
              <a:cs typeface="Proxima Nova"/>
              <a:sym typeface="Proxima Nova"/>
            </a:endParaRPr>
          </a:p>
        </p:txBody>
      </p:sp>
      <p:sp>
        <p:nvSpPr>
          <p:cNvPr id="744" name="Google Shape;744;p70"/>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cxnSp>
        <p:nvCxnSpPr>
          <p:cNvPr id="745" name="Google Shape;745;p70"/>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746" name="Google Shape;746;p70"/>
          <p:cNvSpPr/>
          <p:nvPr/>
        </p:nvSpPr>
        <p:spPr>
          <a:xfrm>
            <a:off x="2002450"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47" name="Google Shape;747;p70"/>
          <p:cNvSpPr txBox="1"/>
          <p:nvPr/>
        </p:nvSpPr>
        <p:spPr>
          <a:xfrm>
            <a:off x="815050" y="24504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a:t>
            </a:r>
            <a:endParaRPr sz="1400">
              <a:solidFill>
                <a:srgbClr val="4E4E4E"/>
              </a:solidFill>
              <a:latin typeface="Proxima Nova"/>
              <a:ea typeface="Proxima Nova"/>
              <a:cs typeface="Proxima Nova"/>
              <a:sym typeface="Proxima Nova"/>
            </a:endParaRPr>
          </a:p>
        </p:txBody>
      </p:sp>
      <p:sp>
        <p:nvSpPr>
          <p:cNvPr id="748" name="Google Shape;748;p70"/>
          <p:cNvSpPr txBox="1"/>
          <p:nvPr/>
        </p:nvSpPr>
        <p:spPr>
          <a:xfrm>
            <a:off x="815050" y="29076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749" name="Google Shape;749;p70"/>
          <p:cNvSpPr txBox="1"/>
          <p:nvPr/>
        </p:nvSpPr>
        <p:spPr>
          <a:xfrm>
            <a:off x="815050" y="340880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message:</a:t>
            </a:r>
            <a:endParaRPr sz="1400">
              <a:solidFill>
                <a:srgbClr val="4E4E4E"/>
              </a:solidFill>
              <a:latin typeface="Proxima Nova"/>
              <a:ea typeface="Proxima Nova"/>
              <a:cs typeface="Proxima Nova"/>
              <a:sym typeface="Proxima Nova"/>
            </a:endParaRPr>
          </a:p>
        </p:txBody>
      </p:sp>
      <p:sp>
        <p:nvSpPr>
          <p:cNvPr id="750" name="Google Shape;750;p70"/>
          <p:cNvSpPr/>
          <p:nvPr/>
        </p:nvSpPr>
        <p:spPr>
          <a:xfrm>
            <a:off x="7575758"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51" name="Google Shape;751;p70"/>
          <p:cNvSpPr txBox="1"/>
          <p:nvPr/>
        </p:nvSpPr>
        <p:spPr>
          <a:xfrm>
            <a:off x="5942450" y="290765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public key:</a:t>
            </a:r>
            <a:endParaRPr sz="1400">
              <a:solidFill>
                <a:srgbClr val="4E4E4E"/>
              </a:solidFill>
              <a:latin typeface="Proxima Nova"/>
              <a:ea typeface="Proxima Nova"/>
              <a:cs typeface="Proxima Nova"/>
              <a:sym typeface="Proxima Nova"/>
            </a:endParaRPr>
          </a:p>
        </p:txBody>
      </p:sp>
      <p:cxnSp>
        <p:nvCxnSpPr>
          <p:cNvPr id="752" name="Google Shape;752;p70"/>
          <p:cNvCxnSpPr>
            <a:endCxn id="751" idx="1"/>
          </p:cNvCxnSpPr>
          <p:nvPr/>
        </p:nvCxnSpPr>
        <p:spPr>
          <a:xfrm>
            <a:off x="2506250" y="3139700"/>
            <a:ext cx="3436200" cy="0"/>
          </a:xfrm>
          <a:prstGeom prst="straightConnector1">
            <a:avLst/>
          </a:prstGeom>
          <a:noFill/>
          <a:ln w="19050" cap="flat" cmpd="sng">
            <a:solidFill>
              <a:schemeClr val="dk2"/>
            </a:solidFill>
            <a:prstDash val="solid"/>
            <a:round/>
            <a:headEnd type="none" w="med" len="med"/>
            <a:tailEnd type="triangle" w="med" len="med"/>
          </a:ln>
        </p:spPr>
      </p:cxnSp>
      <p:sp>
        <p:nvSpPr>
          <p:cNvPr id="753" name="Google Shape;753;p70"/>
          <p:cNvSpPr txBox="1"/>
          <p:nvPr/>
        </p:nvSpPr>
        <p:spPr>
          <a:xfrm>
            <a:off x="2963025" y="2535350"/>
            <a:ext cx="2994000" cy="5586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4E4E4E"/>
                </a:solidFill>
                <a:latin typeface="Proxima Nova"/>
                <a:ea typeface="Proxima Nova"/>
                <a:cs typeface="Proxima Nova"/>
                <a:sym typeface="Proxima Nova"/>
              </a:rPr>
              <a:t>Bob</a:t>
            </a:r>
            <a:r>
              <a:rPr lang="en">
                <a:solidFill>
                  <a:srgbClr val="4E4E4E"/>
                </a:solidFill>
                <a:latin typeface="Proxima Nova"/>
                <a:ea typeface="Proxima Nova"/>
                <a:cs typeface="Proxima Nova"/>
                <a:sym typeface="Proxima Nova"/>
              </a:rPr>
              <a:t>, </a:t>
            </a:r>
            <a:r>
              <a:rPr lang="en" sz="1400">
                <a:solidFill>
                  <a:srgbClr val="4E4E4E"/>
                </a:solidFill>
                <a:latin typeface="Proxima Nova"/>
                <a:ea typeface="Proxima Nova"/>
                <a:cs typeface="Proxima Nova"/>
                <a:sym typeface="Proxima Nova"/>
              </a:rPr>
              <a:t> Alice'</a:t>
            </a:r>
            <a:r>
              <a:rPr lang="en">
                <a:solidFill>
                  <a:srgbClr val="4E4E4E"/>
                </a:solidFill>
                <a:latin typeface="Proxima Nova"/>
                <a:ea typeface="Proxima Nova"/>
                <a:cs typeface="Proxima Nova"/>
                <a:sym typeface="Proxima Nova"/>
              </a:rPr>
              <a:t>in </a:t>
            </a:r>
            <a:r>
              <a:rPr lang="en" sz="1400">
                <a:solidFill>
                  <a:srgbClr val="4E4E4E"/>
                </a:solidFill>
                <a:latin typeface="Proxima Nova"/>
                <a:ea typeface="Proxima Nova"/>
                <a:cs typeface="Proxima Nova"/>
                <a:sym typeface="Proxima Nova"/>
              </a:rPr>
              <a:t> public </a:t>
            </a:r>
            <a:r>
              <a:rPr lang="en">
                <a:solidFill>
                  <a:srgbClr val="4E4E4E"/>
                </a:solidFill>
                <a:latin typeface="Proxima Nova"/>
                <a:ea typeface="Proxima Nova"/>
                <a:cs typeface="Proxima Nova"/>
                <a:sym typeface="Proxima Nova"/>
              </a:rPr>
              <a:t>anahtarına ihtiyacı var</a:t>
            </a:r>
            <a:endParaRPr sz="1400">
              <a:solidFill>
                <a:srgbClr val="4E4E4E"/>
              </a:solidFill>
              <a:latin typeface="Proxima Nova"/>
              <a:ea typeface="Proxima Nova"/>
              <a:cs typeface="Proxima Nova"/>
              <a:sym typeface="Proxima Nova"/>
            </a:endParaRPr>
          </a:p>
        </p:txBody>
      </p:sp>
      <p:sp>
        <p:nvSpPr>
          <p:cNvPr id="754" name="Google Shape;754;p70"/>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DIGITAL SIGNATURE SCHEMES (DSS)</a:t>
            </a:r>
            <a:endParaRPr sz="2700" b="1">
              <a:latin typeface="Montserrat"/>
              <a:ea typeface="Montserrat"/>
              <a:cs typeface="Montserrat"/>
              <a:sym typeface="Montserrat"/>
            </a:endParaRPr>
          </a:p>
        </p:txBody>
      </p:sp>
      <p:sp>
        <p:nvSpPr>
          <p:cNvPr id="755" name="Google Shape;755;p70"/>
          <p:cNvSpPr txBox="1"/>
          <p:nvPr/>
        </p:nvSpPr>
        <p:spPr>
          <a:xfrm>
            <a:off x="1097058" y="6611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EXAMPLE </a:t>
            </a:r>
            <a:endParaRPr sz="1700">
              <a:solidFill>
                <a:srgbClr val="BFBFBF"/>
              </a:solidFill>
              <a:latin typeface="Proxima Nova"/>
              <a:ea typeface="Proxima Nova"/>
              <a:cs typeface="Proxima Nova"/>
              <a:sym typeface="Proxima Nova"/>
            </a:endParaRPr>
          </a:p>
        </p:txBody>
      </p:sp>
      <p:sp>
        <p:nvSpPr>
          <p:cNvPr id="756" name="Google Shape;756;p70"/>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PHILIP HAYES</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cxnSp>
        <p:nvCxnSpPr>
          <p:cNvPr id="761" name="Google Shape;761;p71"/>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762" name="Google Shape;762;p71"/>
          <p:cNvSpPr/>
          <p:nvPr/>
        </p:nvSpPr>
        <p:spPr>
          <a:xfrm>
            <a:off x="869925" y="3862375"/>
            <a:ext cx="3873300" cy="558600"/>
          </a:xfrm>
          <a:prstGeom prst="rect">
            <a:avLst/>
          </a:prstGeom>
          <a:solidFill>
            <a:schemeClr val="lt2"/>
          </a:solidFill>
          <a:ln w="1905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1"/>
          <p:cNvSpPr/>
          <p:nvPr/>
        </p:nvSpPr>
        <p:spPr>
          <a:xfrm>
            <a:off x="2002450" y="24944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64" name="Google Shape;764;p71"/>
          <p:cNvSpPr/>
          <p:nvPr/>
        </p:nvSpPr>
        <p:spPr>
          <a:xfrm>
            <a:off x="2046400" y="34527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65" name="Google Shape;765;p71"/>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66" name="Google Shape;766;p71"/>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67" name="Google Shape;767;p71"/>
          <p:cNvSpPr txBox="1"/>
          <p:nvPr/>
        </p:nvSpPr>
        <p:spPr>
          <a:xfrm>
            <a:off x="17737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ALICE</a:t>
            </a:r>
            <a:endParaRPr sz="1800">
              <a:solidFill>
                <a:srgbClr val="4E4E4E"/>
              </a:solidFill>
              <a:latin typeface="Proxima Nova"/>
              <a:ea typeface="Proxima Nova"/>
              <a:cs typeface="Proxima Nova"/>
              <a:sym typeface="Proxima Nova"/>
            </a:endParaRPr>
          </a:p>
        </p:txBody>
      </p:sp>
      <p:sp>
        <p:nvSpPr>
          <p:cNvPr id="768" name="Google Shape;768;p71"/>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sp>
        <p:nvSpPr>
          <p:cNvPr id="769" name="Google Shape;769;p71"/>
          <p:cNvSpPr/>
          <p:nvPr/>
        </p:nvSpPr>
        <p:spPr>
          <a:xfrm>
            <a:off x="2002450"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70" name="Google Shape;770;p71"/>
          <p:cNvSpPr txBox="1"/>
          <p:nvPr/>
        </p:nvSpPr>
        <p:spPr>
          <a:xfrm>
            <a:off x="815050" y="24504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a:t>
            </a:r>
            <a:endParaRPr sz="1400">
              <a:solidFill>
                <a:srgbClr val="4E4E4E"/>
              </a:solidFill>
              <a:latin typeface="Proxima Nova"/>
              <a:ea typeface="Proxima Nova"/>
              <a:cs typeface="Proxima Nova"/>
              <a:sym typeface="Proxima Nova"/>
            </a:endParaRPr>
          </a:p>
        </p:txBody>
      </p:sp>
      <p:sp>
        <p:nvSpPr>
          <p:cNvPr id="771" name="Google Shape;771;p71"/>
          <p:cNvSpPr txBox="1"/>
          <p:nvPr/>
        </p:nvSpPr>
        <p:spPr>
          <a:xfrm>
            <a:off x="815050" y="29076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772" name="Google Shape;772;p71"/>
          <p:cNvSpPr txBox="1"/>
          <p:nvPr/>
        </p:nvSpPr>
        <p:spPr>
          <a:xfrm>
            <a:off x="815050" y="340880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message:</a:t>
            </a:r>
            <a:endParaRPr sz="1400">
              <a:solidFill>
                <a:srgbClr val="4E4E4E"/>
              </a:solidFill>
              <a:latin typeface="Proxima Nova"/>
              <a:ea typeface="Proxima Nova"/>
              <a:cs typeface="Proxima Nova"/>
              <a:sym typeface="Proxima Nova"/>
            </a:endParaRPr>
          </a:p>
        </p:txBody>
      </p:sp>
      <p:sp>
        <p:nvSpPr>
          <p:cNvPr id="773" name="Google Shape;773;p71"/>
          <p:cNvSpPr/>
          <p:nvPr/>
        </p:nvSpPr>
        <p:spPr>
          <a:xfrm>
            <a:off x="7575758"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74" name="Google Shape;774;p71"/>
          <p:cNvSpPr txBox="1"/>
          <p:nvPr/>
        </p:nvSpPr>
        <p:spPr>
          <a:xfrm>
            <a:off x="5942450" y="290765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public key:</a:t>
            </a:r>
            <a:endParaRPr sz="1400">
              <a:solidFill>
                <a:srgbClr val="4E4E4E"/>
              </a:solidFill>
              <a:latin typeface="Proxima Nova"/>
              <a:ea typeface="Proxima Nova"/>
              <a:cs typeface="Proxima Nova"/>
              <a:sym typeface="Proxima Nova"/>
            </a:endParaRPr>
          </a:p>
        </p:txBody>
      </p:sp>
      <p:sp>
        <p:nvSpPr>
          <p:cNvPr id="775" name="Google Shape;775;p71"/>
          <p:cNvSpPr txBox="1"/>
          <p:nvPr/>
        </p:nvSpPr>
        <p:spPr>
          <a:xfrm>
            <a:off x="2963025" y="2535350"/>
            <a:ext cx="2994000" cy="4641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E4E4E"/>
                </a:solidFill>
                <a:latin typeface="Proxima Nova"/>
                <a:ea typeface="Proxima Nova"/>
                <a:cs typeface="Proxima Nova"/>
                <a:sym typeface="Proxima Nova"/>
              </a:rPr>
              <a:t>Alice mesajını imzalar</a:t>
            </a:r>
            <a:endParaRPr sz="1400">
              <a:solidFill>
                <a:srgbClr val="4E4E4E"/>
              </a:solidFill>
              <a:latin typeface="Proxima Nova"/>
              <a:ea typeface="Proxima Nova"/>
              <a:cs typeface="Proxima Nova"/>
              <a:sym typeface="Proxima Nova"/>
            </a:endParaRPr>
          </a:p>
        </p:txBody>
      </p:sp>
      <p:sp>
        <p:nvSpPr>
          <p:cNvPr id="776" name="Google Shape;776;p71"/>
          <p:cNvSpPr/>
          <p:nvPr/>
        </p:nvSpPr>
        <p:spPr>
          <a:xfrm>
            <a:off x="3965500" y="39374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77" name="Google Shape;777;p71"/>
          <p:cNvSpPr/>
          <p:nvPr/>
        </p:nvSpPr>
        <p:spPr>
          <a:xfrm>
            <a:off x="3111200" y="39697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78" name="Google Shape;778;p71"/>
          <p:cNvSpPr/>
          <p:nvPr/>
        </p:nvSpPr>
        <p:spPr>
          <a:xfrm>
            <a:off x="2046400" y="395357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79" name="Google Shape;779;p71"/>
          <p:cNvSpPr txBox="1"/>
          <p:nvPr/>
        </p:nvSpPr>
        <p:spPr>
          <a:xfrm>
            <a:off x="815050" y="3909625"/>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signature:</a:t>
            </a:r>
            <a:endParaRPr sz="1400">
              <a:solidFill>
                <a:srgbClr val="4E4E4E"/>
              </a:solidFill>
              <a:latin typeface="Proxima Nova"/>
              <a:ea typeface="Proxima Nova"/>
              <a:cs typeface="Proxima Nova"/>
              <a:sym typeface="Proxima Nova"/>
            </a:endParaRPr>
          </a:p>
        </p:txBody>
      </p:sp>
      <p:grpSp>
        <p:nvGrpSpPr>
          <p:cNvPr id="780" name="Google Shape;780;p71"/>
          <p:cNvGrpSpPr/>
          <p:nvPr/>
        </p:nvGrpSpPr>
        <p:grpSpPr>
          <a:xfrm>
            <a:off x="3616025" y="4039300"/>
            <a:ext cx="172500" cy="172500"/>
            <a:chOff x="5512925" y="3949100"/>
            <a:chExt cx="172500" cy="172500"/>
          </a:xfrm>
        </p:grpSpPr>
        <p:cxnSp>
          <p:nvCxnSpPr>
            <p:cNvPr id="781" name="Google Shape;781;p71"/>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cxnSp>
          <p:nvCxnSpPr>
            <p:cNvPr id="782" name="Google Shape;782;p71"/>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grpSp>
      <p:grpSp>
        <p:nvGrpSpPr>
          <p:cNvPr id="783" name="Google Shape;783;p71"/>
          <p:cNvGrpSpPr/>
          <p:nvPr/>
        </p:nvGrpSpPr>
        <p:grpSpPr>
          <a:xfrm>
            <a:off x="2650900" y="4103575"/>
            <a:ext cx="158700" cy="76200"/>
            <a:chOff x="5323000" y="3886975"/>
            <a:chExt cx="158700" cy="76200"/>
          </a:xfrm>
        </p:grpSpPr>
        <p:cxnSp>
          <p:nvCxnSpPr>
            <p:cNvPr id="784" name="Google Shape;784;p71"/>
            <p:cNvCxnSpPr/>
            <p:nvPr/>
          </p:nvCxnSpPr>
          <p:spPr>
            <a:xfrm>
              <a:off x="5323000" y="3886975"/>
              <a:ext cx="158700" cy="0"/>
            </a:xfrm>
            <a:prstGeom prst="straightConnector1">
              <a:avLst/>
            </a:prstGeom>
            <a:noFill/>
            <a:ln w="19050" cap="flat" cmpd="sng">
              <a:solidFill>
                <a:srgbClr val="4E4E4E"/>
              </a:solidFill>
              <a:prstDash val="solid"/>
              <a:round/>
              <a:headEnd type="none" w="med" len="med"/>
              <a:tailEnd type="none" w="med" len="med"/>
            </a:ln>
          </p:spPr>
        </p:cxnSp>
        <p:cxnSp>
          <p:nvCxnSpPr>
            <p:cNvPr id="785" name="Google Shape;785;p71"/>
            <p:cNvCxnSpPr/>
            <p:nvPr/>
          </p:nvCxnSpPr>
          <p:spPr>
            <a:xfrm>
              <a:off x="5323000" y="3963175"/>
              <a:ext cx="158700" cy="0"/>
            </a:xfrm>
            <a:prstGeom prst="straightConnector1">
              <a:avLst/>
            </a:prstGeom>
            <a:noFill/>
            <a:ln w="19050" cap="flat" cmpd="sng">
              <a:solidFill>
                <a:srgbClr val="4E4E4E"/>
              </a:solidFill>
              <a:prstDash val="solid"/>
              <a:round/>
              <a:headEnd type="none" w="med" len="med"/>
              <a:tailEnd type="none" w="med" len="med"/>
            </a:ln>
          </p:spPr>
        </p:cxnSp>
      </p:grpSp>
      <p:sp>
        <p:nvSpPr>
          <p:cNvPr id="786" name="Google Shape;786;p71"/>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DIGITAL SIGNATURE SCHEMES (DSS)</a:t>
            </a:r>
            <a:endParaRPr sz="2700" b="1">
              <a:latin typeface="Montserrat"/>
              <a:ea typeface="Montserrat"/>
              <a:cs typeface="Montserrat"/>
              <a:sym typeface="Montserrat"/>
            </a:endParaRPr>
          </a:p>
        </p:txBody>
      </p:sp>
      <p:sp>
        <p:nvSpPr>
          <p:cNvPr id="787" name="Google Shape;787;p71"/>
          <p:cNvSpPr txBox="1"/>
          <p:nvPr/>
        </p:nvSpPr>
        <p:spPr>
          <a:xfrm>
            <a:off x="1097058" y="6611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EXAMPLE </a:t>
            </a:r>
            <a:endParaRPr sz="1700">
              <a:solidFill>
                <a:srgbClr val="BFBFBF"/>
              </a:solidFill>
              <a:latin typeface="Proxima Nova"/>
              <a:ea typeface="Proxima Nova"/>
              <a:cs typeface="Proxima Nova"/>
              <a:sym typeface="Proxima Nova"/>
            </a:endParaRPr>
          </a:p>
        </p:txBody>
      </p:sp>
      <p:sp>
        <p:nvSpPr>
          <p:cNvPr id="788" name="Google Shape;788;p71"/>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PHILIP HAYES</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cxnSp>
        <p:nvCxnSpPr>
          <p:cNvPr id="793" name="Google Shape;793;p72"/>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794" name="Google Shape;794;p72"/>
          <p:cNvSpPr/>
          <p:nvPr/>
        </p:nvSpPr>
        <p:spPr>
          <a:xfrm>
            <a:off x="2002450" y="24944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95" name="Google Shape;795;p72"/>
          <p:cNvSpPr/>
          <p:nvPr/>
        </p:nvSpPr>
        <p:spPr>
          <a:xfrm>
            <a:off x="2046400" y="34527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96" name="Google Shape;796;p72"/>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97" name="Google Shape;797;p72"/>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798" name="Google Shape;798;p72"/>
          <p:cNvSpPr txBox="1"/>
          <p:nvPr/>
        </p:nvSpPr>
        <p:spPr>
          <a:xfrm>
            <a:off x="17737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ALICE</a:t>
            </a:r>
            <a:endParaRPr sz="1800">
              <a:solidFill>
                <a:srgbClr val="4E4E4E"/>
              </a:solidFill>
              <a:latin typeface="Proxima Nova"/>
              <a:ea typeface="Proxima Nova"/>
              <a:cs typeface="Proxima Nova"/>
              <a:sym typeface="Proxima Nova"/>
            </a:endParaRPr>
          </a:p>
        </p:txBody>
      </p:sp>
      <p:sp>
        <p:nvSpPr>
          <p:cNvPr id="799" name="Google Shape;799;p72"/>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sp>
        <p:nvSpPr>
          <p:cNvPr id="800" name="Google Shape;800;p72"/>
          <p:cNvSpPr/>
          <p:nvPr/>
        </p:nvSpPr>
        <p:spPr>
          <a:xfrm>
            <a:off x="2002450"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01" name="Google Shape;801;p72"/>
          <p:cNvSpPr txBox="1"/>
          <p:nvPr/>
        </p:nvSpPr>
        <p:spPr>
          <a:xfrm>
            <a:off x="815050" y="24504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a:t>
            </a:r>
            <a:endParaRPr sz="1400">
              <a:solidFill>
                <a:srgbClr val="4E4E4E"/>
              </a:solidFill>
              <a:latin typeface="Proxima Nova"/>
              <a:ea typeface="Proxima Nova"/>
              <a:cs typeface="Proxima Nova"/>
              <a:sym typeface="Proxima Nova"/>
            </a:endParaRPr>
          </a:p>
        </p:txBody>
      </p:sp>
      <p:sp>
        <p:nvSpPr>
          <p:cNvPr id="802" name="Google Shape;802;p72"/>
          <p:cNvSpPr txBox="1"/>
          <p:nvPr/>
        </p:nvSpPr>
        <p:spPr>
          <a:xfrm>
            <a:off x="815050" y="29076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803" name="Google Shape;803;p72"/>
          <p:cNvSpPr txBox="1"/>
          <p:nvPr/>
        </p:nvSpPr>
        <p:spPr>
          <a:xfrm>
            <a:off x="815050" y="340880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message:</a:t>
            </a:r>
            <a:endParaRPr sz="1400">
              <a:solidFill>
                <a:srgbClr val="4E4E4E"/>
              </a:solidFill>
              <a:latin typeface="Proxima Nova"/>
              <a:ea typeface="Proxima Nova"/>
              <a:cs typeface="Proxima Nova"/>
              <a:sym typeface="Proxima Nova"/>
            </a:endParaRPr>
          </a:p>
        </p:txBody>
      </p:sp>
      <p:sp>
        <p:nvSpPr>
          <p:cNvPr id="804" name="Google Shape;804;p72"/>
          <p:cNvSpPr/>
          <p:nvPr/>
        </p:nvSpPr>
        <p:spPr>
          <a:xfrm>
            <a:off x="7575758"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05" name="Google Shape;805;p72"/>
          <p:cNvSpPr txBox="1"/>
          <p:nvPr/>
        </p:nvSpPr>
        <p:spPr>
          <a:xfrm>
            <a:off x="5942450" y="290765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public key:</a:t>
            </a:r>
            <a:endParaRPr sz="1400">
              <a:solidFill>
                <a:srgbClr val="4E4E4E"/>
              </a:solidFill>
              <a:latin typeface="Proxima Nova"/>
              <a:ea typeface="Proxima Nova"/>
              <a:cs typeface="Proxima Nova"/>
              <a:sym typeface="Proxima Nova"/>
            </a:endParaRPr>
          </a:p>
        </p:txBody>
      </p:sp>
      <p:sp>
        <p:nvSpPr>
          <p:cNvPr id="806" name="Google Shape;806;p72"/>
          <p:cNvSpPr txBox="1"/>
          <p:nvPr/>
        </p:nvSpPr>
        <p:spPr>
          <a:xfrm>
            <a:off x="2963025" y="2535350"/>
            <a:ext cx="2994000" cy="4641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4E4E4E"/>
                </a:solidFill>
                <a:latin typeface="Proxima Nova"/>
                <a:ea typeface="Proxima Nova"/>
                <a:cs typeface="Proxima Nova"/>
                <a:sym typeface="Proxima Nova"/>
              </a:rPr>
              <a:t>Alice  message + signature gönderir</a:t>
            </a:r>
            <a:endParaRPr sz="1400">
              <a:solidFill>
                <a:srgbClr val="4E4E4E"/>
              </a:solidFill>
              <a:latin typeface="Proxima Nova"/>
              <a:ea typeface="Proxima Nova"/>
              <a:cs typeface="Proxima Nova"/>
              <a:sym typeface="Proxima Nova"/>
            </a:endParaRPr>
          </a:p>
        </p:txBody>
      </p:sp>
      <p:sp>
        <p:nvSpPr>
          <p:cNvPr id="807" name="Google Shape;807;p72"/>
          <p:cNvSpPr/>
          <p:nvPr/>
        </p:nvSpPr>
        <p:spPr>
          <a:xfrm>
            <a:off x="2046400" y="395357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08" name="Google Shape;808;p72"/>
          <p:cNvSpPr txBox="1"/>
          <p:nvPr/>
        </p:nvSpPr>
        <p:spPr>
          <a:xfrm>
            <a:off x="815050" y="3909625"/>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signature:</a:t>
            </a:r>
            <a:endParaRPr sz="1400">
              <a:solidFill>
                <a:srgbClr val="4E4E4E"/>
              </a:solidFill>
              <a:latin typeface="Proxima Nova"/>
              <a:ea typeface="Proxima Nova"/>
              <a:cs typeface="Proxima Nova"/>
              <a:sym typeface="Proxima Nova"/>
            </a:endParaRPr>
          </a:p>
        </p:txBody>
      </p:sp>
      <p:cxnSp>
        <p:nvCxnSpPr>
          <p:cNvPr id="809" name="Google Shape;809;p72"/>
          <p:cNvCxnSpPr/>
          <p:nvPr/>
        </p:nvCxnSpPr>
        <p:spPr>
          <a:xfrm>
            <a:off x="2506250" y="3640850"/>
            <a:ext cx="3436200" cy="0"/>
          </a:xfrm>
          <a:prstGeom prst="straightConnector1">
            <a:avLst/>
          </a:prstGeom>
          <a:noFill/>
          <a:ln w="19050" cap="flat" cmpd="sng">
            <a:solidFill>
              <a:schemeClr val="dk2"/>
            </a:solidFill>
            <a:prstDash val="solid"/>
            <a:round/>
            <a:headEnd type="none" w="med" len="med"/>
            <a:tailEnd type="triangle" w="med" len="med"/>
          </a:ln>
        </p:spPr>
      </p:cxnSp>
      <p:cxnSp>
        <p:nvCxnSpPr>
          <p:cNvPr id="810" name="Google Shape;810;p72"/>
          <p:cNvCxnSpPr/>
          <p:nvPr/>
        </p:nvCxnSpPr>
        <p:spPr>
          <a:xfrm>
            <a:off x="2506250" y="4141675"/>
            <a:ext cx="3436200" cy="0"/>
          </a:xfrm>
          <a:prstGeom prst="straightConnector1">
            <a:avLst/>
          </a:prstGeom>
          <a:noFill/>
          <a:ln w="19050" cap="flat" cmpd="sng">
            <a:solidFill>
              <a:schemeClr val="dk2"/>
            </a:solidFill>
            <a:prstDash val="solid"/>
            <a:round/>
            <a:headEnd type="none" w="med" len="med"/>
            <a:tailEnd type="triangle" w="med" len="med"/>
          </a:ln>
        </p:spPr>
      </p:cxnSp>
      <p:sp>
        <p:nvSpPr>
          <p:cNvPr id="811" name="Google Shape;811;p72"/>
          <p:cNvSpPr/>
          <p:nvPr/>
        </p:nvSpPr>
        <p:spPr>
          <a:xfrm>
            <a:off x="7677600" y="349670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12" name="Google Shape;812;p72"/>
          <p:cNvSpPr txBox="1"/>
          <p:nvPr/>
        </p:nvSpPr>
        <p:spPr>
          <a:xfrm>
            <a:off x="6052650" y="3452750"/>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message:</a:t>
            </a:r>
            <a:endParaRPr sz="1400">
              <a:solidFill>
                <a:srgbClr val="4E4E4E"/>
              </a:solidFill>
              <a:latin typeface="Proxima Nova"/>
              <a:ea typeface="Proxima Nova"/>
              <a:cs typeface="Proxima Nova"/>
              <a:sym typeface="Proxima Nova"/>
            </a:endParaRPr>
          </a:p>
        </p:txBody>
      </p:sp>
      <p:sp>
        <p:nvSpPr>
          <p:cNvPr id="813" name="Google Shape;813;p72"/>
          <p:cNvSpPr/>
          <p:nvPr/>
        </p:nvSpPr>
        <p:spPr>
          <a:xfrm>
            <a:off x="7677600" y="399752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14" name="Google Shape;814;p72"/>
          <p:cNvSpPr txBox="1"/>
          <p:nvPr/>
        </p:nvSpPr>
        <p:spPr>
          <a:xfrm>
            <a:off x="6052650" y="3953575"/>
            <a:ext cx="15810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Alice's signature:</a:t>
            </a:r>
            <a:endParaRPr sz="1400">
              <a:solidFill>
                <a:srgbClr val="4E4E4E"/>
              </a:solidFill>
              <a:latin typeface="Proxima Nova"/>
              <a:ea typeface="Proxima Nova"/>
              <a:cs typeface="Proxima Nova"/>
              <a:sym typeface="Proxima Nova"/>
            </a:endParaRPr>
          </a:p>
        </p:txBody>
      </p:sp>
      <p:sp>
        <p:nvSpPr>
          <p:cNvPr id="815" name="Google Shape;815;p72"/>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DIGITAL SIGNATURE SCHEMES (DSS)</a:t>
            </a:r>
            <a:endParaRPr sz="2700" b="1">
              <a:latin typeface="Montserrat"/>
              <a:ea typeface="Montserrat"/>
              <a:cs typeface="Montserrat"/>
              <a:sym typeface="Montserrat"/>
            </a:endParaRPr>
          </a:p>
        </p:txBody>
      </p:sp>
      <p:sp>
        <p:nvSpPr>
          <p:cNvPr id="816" name="Google Shape;816;p72"/>
          <p:cNvSpPr txBox="1"/>
          <p:nvPr/>
        </p:nvSpPr>
        <p:spPr>
          <a:xfrm>
            <a:off x="1097058" y="6611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EXAMPLE </a:t>
            </a:r>
            <a:endParaRPr sz="1700">
              <a:solidFill>
                <a:srgbClr val="BFBFBF"/>
              </a:solidFill>
              <a:latin typeface="Proxima Nova"/>
              <a:ea typeface="Proxima Nova"/>
              <a:cs typeface="Proxima Nova"/>
              <a:sym typeface="Proxima Nova"/>
            </a:endParaRPr>
          </a:p>
        </p:txBody>
      </p:sp>
      <p:sp>
        <p:nvSpPr>
          <p:cNvPr id="817" name="Google Shape;817;p72"/>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PHILIP HAYES</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cxnSp>
        <p:nvCxnSpPr>
          <p:cNvPr id="822" name="Google Shape;822;p73"/>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823" name="Google Shape;823;p73"/>
          <p:cNvSpPr/>
          <p:nvPr/>
        </p:nvSpPr>
        <p:spPr>
          <a:xfrm>
            <a:off x="2002450" y="24944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24" name="Google Shape;824;p73"/>
          <p:cNvSpPr/>
          <p:nvPr/>
        </p:nvSpPr>
        <p:spPr>
          <a:xfrm>
            <a:off x="2046400" y="34527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25" name="Google Shape;825;p73"/>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26" name="Google Shape;826;p73"/>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27" name="Google Shape;827;p73"/>
          <p:cNvSpPr txBox="1"/>
          <p:nvPr/>
        </p:nvSpPr>
        <p:spPr>
          <a:xfrm>
            <a:off x="17737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ALICE</a:t>
            </a:r>
            <a:endParaRPr sz="1800">
              <a:solidFill>
                <a:srgbClr val="4E4E4E"/>
              </a:solidFill>
              <a:latin typeface="Proxima Nova"/>
              <a:ea typeface="Proxima Nova"/>
              <a:cs typeface="Proxima Nova"/>
              <a:sym typeface="Proxima Nova"/>
            </a:endParaRPr>
          </a:p>
        </p:txBody>
      </p:sp>
      <p:sp>
        <p:nvSpPr>
          <p:cNvPr id="828" name="Google Shape;828;p73"/>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sp>
        <p:nvSpPr>
          <p:cNvPr id="829" name="Google Shape;829;p73"/>
          <p:cNvSpPr/>
          <p:nvPr/>
        </p:nvSpPr>
        <p:spPr>
          <a:xfrm>
            <a:off x="2002450"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30" name="Google Shape;830;p73"/>
          <p:cNvSpPr txBox="1"/>
          <p:nvPr/>
        </p:nvSpPr>
        <p:spPr>
          <a:xfrm>
            <a:off x="815050" y="24504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a:t>
            </a:r>
            <a:endParaRPr sz="1400">
              <a:solidFill>
                <a:srgbClr val="4E4E4E"/>
              </a:solidFill>
              <a:latin typeface="Proxima Nova"/>
              <a:ea typeface="Proxima Nova"/>
              <a:cs typeface="Proxima Nova"/>
              <a:sym typeface="Proxima Nova"/>
            </a:endParaRPr>
          </a:p>
        </p:txBody>
      </p:sp>
      <p:sp>
        <p:nvSpPr>
          <p:cNvPr id="831" name="Google Shape;831;p73"/>
          <p:cNvSpPr txBox="1"/>
          <p:nvPr/>
        </p:nvSpPr>
        <p:spPr>
          <a:xfrm>
            <a:off x="815050" y="29076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832" name="Google Shape;832;p73"/>
          <p:cNvSpPr txBox="1"/>
          <p:nvPr/>
        </p:nvSpPr>
        <p:spPr>
          <a:xfrm>
            <a:off x="815050" y="340880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message:</a:t>
            </a:r>
            <a:endParaRPr sz="1400">
              <a:solidFill>
                <a:srgbClr val="4E4E4E"/>
              </a:solidFill>
              <a:latin typeface="Proxima Nova"/>
              <a:ea typeface="Proxima Nova"/>
              <a:cs typeface="Proxima Nova"/>
              <a:sym typeface="Proxima Nova"/>
            </a:endParaRPr>
          </a:p>
        </p:txBody>
      </p:sp>
      <p:sp>
        <p:nvSpPr>
          <p:cNvPr id="833" name="Google Shape;833;p73"/>
          <p:cNvSpPr/>
          <p:nvPr/>
        </p:nvSpPr>
        <p:spPr>
          <a:xfrm>
            <a:off x="5884258" y="33278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34" name="Google Shape;834;p73"/>
          <p:cNvSpPr txBox="1"/>
          <p:nvPr/>
        </p:nvSpPr>
        <p:spPr>
          <a:xfrm>
            <a:off x="2963025" y="2535350"/>
            <a:ext cx="2994000" cy="7923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E4E4E"/>
                </a:solidFill>
                <a:latin typeface="Proxima Nova"/>
                <a:ea typeface="Proxima Nova"/>
                <a:cs typeface="Proxima Nova"/>
                <a:sym typeface="Proxima Nova"/>
              </a:rPr>
              <a:t>Bob, Alice'in imzalayıp imzalamadığını kolayca doğrulayabilir</a:t>
            </a:r>
            <a:endParaRPr sz="1400">
              <a:solidFill>
                <a:srgbClr val="4E4E4E"/>
              </a:solidFill>
              <a:latin typeface="Proxima Nova"/>
              <a:ea typeface="Proxima Nova"/>
              <a:cs typeface="Proxima Nova"/>
              <a:sym typeface="Proxima Nova"/>
            </a:endParaRPr>
          </a:p>
        </p:txBody>
      </p:sp>
      <p:sp>
        <p:nvSpPr>
          <p:cNvPr id="835" name="Google Shape;835;p73"/>
          <p:cNvSpPr/>
          <p:nvPr/>
        </p:nvSpPr>
        <p:spPr>
          <a:xfrm>
            <a:off x="2046400" y="395357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36" name="Google Shape;836;p73"/>
          <p:cNvSpPr txBox="1"/>
          <p:nvPr/>
        </p:nvSpPr>
        <p:spPr>
          <a:xfrm>
            <a:off x="815050" y="3909625"/>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signature:</a:t>
            </a:r>
            <a:endParaRPr sz="1400">
              <a:solidFill>
                <a:srgbClr val="4E4E4E"/>
              </a:solidFill>
              <a:latin typeface="Proxima Nova"/>
              <a:ea typeface="Proxima Nova"/>
              <a:cs typeface="Proxima Nova"/>
              <a:sym typeface="Proxima Nova"/>
            </a:endParaRPr>
          </a:p>
        </p:txBody>
      </p:sp>
      <p:sp>
        <p:nvSpPr>
          <p:cNvPr id="837" name="Google Shape;837;p73"/>
          <p:cNvSpPr/>
          <p:nvPr/>
        </p:nvSpPr>
        <p:spPr>
          <a:xfrm>
            <a:off x="6571350" y="257930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38" name="Google Shape;838;p73"/>
          <p:cNvSpPr/>
          <p:nvPr/>
        </p:nvSpPr>
        <p:spPr>
          <a:xfrm>
            <a:off x="6835300" y="3327800"/>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grpSp>
        <p:nvGrpSpPr>
          <p:cNvPr id="839" name="Google Shape;839;p73"/>
          <p:cNvGrpSpPr/>
          <p:nvPr/>
        </p:nvGrpSpPr>
        <p:grpSpPr>
          <a:xfrm>
            <a:off x="6461625" y="3429650"/>
            <a:ext cx="172500" cy="172500"/>
            <a:chOff x="5512925" y="3949100"/>
            <a:chExt cx="172500" cy="172500"/>
          </a:xfrm>
        </p:grpSpPr>
        <p:cxnSp>
          <p:nvCxnSpPr>
            <p:cNvPr id="840" name="Google Shape;840;p73"/>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cxnSp>
          <p:nvCxnSpPr>
            <p:cNvPr id="841" name="Google Shape;841;p73"/>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grpSp>
      <p:grpSp>
        <p:nvGrpSpPr>
          <p:cNvPr id="842" name="Google Shape;842;p73"/>
          <p:cNvGrpSpPr/>
          <p:nvPr/>
        </p:nvGrpSpPr>
        <p:grpSpPr>
          <a:xfrm>
            <a:off x="7375300" y="3466359"/>
            <a:ext cx="158700" cy="76200"/>
            <a:chOff x="5323000" y="3886975"/>
            <a:chExt cx="158700" cy="76200"/>
          </a:xfrm>
        </p:grpSpPr>
        <p:cxnSp>
          <p:nvCxnSpPr>
            <p:cNvPr id="843" name="Google Shape;843;p73"/>
            <p:cNvCxnSpPr/>
            <p:nvPr/>
          </p:nvCxnSpPr>
          <p:spPr>
            <a:xfrm>
              <a:off x="5323000" y="3886975"/>
              <a:ext cx="158700" cy="0"/>
            </a:xfrm>
            <a:prstGeom prst="straightConnector1">
              <a:avLst/>
            </a:prstGeom>
            <a:noFill/>
            <a:ln w="19050" cap="flat" cmpd="sng">
              <a:solidFill>
                <a:srgbClr val="4E4E4E"/>
              </a:solidFill>
              <a:prstDash val="solid"/>
              <a:round/>
              <a:headEnd type="none" w="med" len="med"/>
              <a:tailEnd type="none" w="med" len="med"/>
            </a:ln>
          </p:spPr>
        </p:cxnSp>
        <p:cxnSp>
          <p:nvCxnSpPr>
            <p:cNvPr id="844" name="Google Shape;844;p73"/>
            <p:cNvCxnSpPr/>
            <p:nvPr/>
          </p:nvCxnSpPr>
          <p:spPr>
            <a:xfrm>
              <a:off x="5323000" y="3963175"/>
              <a:ext cx="158700" cy="0"/>
            </a:xfrm>
            <a:prstGeom prst="straightConnector1">
              <a:avLst/>
            </a:prstGeom>
            <a:noFill/>
            <a:ln w="19050" cap="flat" cmpd="sng">
              <a:solidFill>
                <a:srgbClr val="4E4E4E"/>
              </a:solidFill>
              <a:prstDash val="solid"/>
              <a:round/>
              <a:headEnd type="none" w="med" len="med"/>
              <a:tailEnd type="none" w="med" len="med"/>
            </a:ln>
          </p:spPr>
        </p:cxnSp>
      </p:grpSp>
      <p:sp>
        <p:nvSpPr>
          <p:cNvPr id="845" name="Google Shape;845;p73"/>
          <p:cNvSpPr/>
          <p:nvPr/>
        </p:nvSpPr>
        <p:spPr>
          <a:xfrm>
            <a:off x="7805627" y="3376541"/>
            <a:ext cx="376200" cy="2565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6AA84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46" name="Google Shape;846;p73"/>
          <p:cNvSpPr/>
          <p:nvPr/>
        </p:nvSpPr>
        <p:spPr>
          <a:xfrm>
            <a:off x="8491862" y="3375734"/>
            <a:ext cx="256500" cy="256500"/>
          </a:xfrm>
          <a:custGeom>
            <a:avLst/>
            <a:gdLst/>
            <a:ahLst/>
            <a:cxnLst/>
            <a:rect l="l" t="t" r="r" b="b"/>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47" name="Google Shape;847;p73"/>
          <p:cNvSpPr txBox="1"/>
          <p:nvPr/>
        </p:nvSpPr>
        <p:spPr>
          <a:xfrm>
            <a:off x="8091900" y="3283850"/>
            <a:ext cx="434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4E4E4E"/>
                </a:solidFill>
                <a:latin typeface="Proxima Nova"/>
                <a:ea typeface="Proxima Nova"/>
                <a:cs typeface="Proxima Nova"/>
                <a:sym typeface="Proxima Nova"/>
              </a:rPr>
              <a:t>or</a:t>
            </a:r>
            <a:endParaRPr sz="1400">
              <a:solidFill>
                <a:srgbClr val="4E4E4E"/>
              </a:solidFill>
              <a:latin typeface="Proxima Nova"/>
              <a:ea typeface="Proxima Nova"/>
              <a:cs typeface="Proxima Nova"/>
              <a:sym typeface="Proxima Nova"/>
            </a:endParaRPr>
          </a:p>
        </p:txBody>
      </p:sp>
      <p:sp>
        <p:nvSpPr>
          <p:cNvPr id="848" name="Google Shape;848;p73"/>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DIGITAL SIGNATURE SCHEMES (DSS)</a:t>
            </a:r>
            <a:endParaRPr sz="2700" b="1">
              <a:latin typeface="Montserrat"/>
              <a:ea typeface="Montserrat"/>
              <a:cs typeface="Montserrat"/>
              <a:sym typeface="Montserrat"/>
            </a:endParaRPr>
          </a:p>
        </p:txBody>
      </p:sp>
      <p:sp>
        <p:nvSpPr>
          <p:cNvPr id="849" name="Google Shape;849;p73"/>
          <p:cNvSpPr txBox="1"/>
          <p:nvPr/>
        </p:nvSpPr>
        <p:spPr>
          <a:xfrm>
            <a:off x="1097058" y="6611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EXAMPLE </a:t>
            </a:r>
            <a:endParaRPr sz="1700">
              <a:solidFill>
                <a:srgbClr val="BFBFBF"/>
              </a:solidFill>
              <a:latin typeface="Proxima Nova"/>
              <a:ea typeface="Proxima Nova"/>
              <a:cs typeface="Proxima Nova"/>
              <a:sym typeface="Proxima Nova"/>
            </a:endParaRPr>
          </a:p>
        </p:txBody>
      </p:sp>
      <p:sp>
        <p:nvSpPr>
          <p:cNvPr id="850" name="Google Shape;850;p73"/>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PHILIP HAYES</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cxnSp>
        <p:nvCxnSpPr>
          <p:cNvPr id="855" name="Google Shape;855;p74"/>
          <p:cNvCxnSpPr/>
          <p:nvPr/>
        </p:nvCxnSpPr>
        <p:spPr>
          <a:xfrm>
            <a:off x="4460000" y="759450"/>
            <a:ext cx="0" cy="4418700"/>
          </a:xfrm>
          <a:prstGeom prst="straightConnector1">
            <a:avLst/>
          </a:prstGeom>
          <a:noFill/>
          <a:ln w="19050" cap="flat" cmpd="sng">
            <a:solidFill>
              <a:srgbClr val="BFBFBF"/>
            </a:solidFill>
            <a:prstDash val="solid"/>
            <a:round/>
            <a:headEnd type="none" w="med" len="med"/>
            <a:tailEnd type="none" w="med" len="med"/>
          </a:ln>
        </p:spPr>
      </p:cxnSp>
      <p:sp>
        <p:nvSpPr>
          <p:cNvPr id="856" name="Google Shape;856;p74"/>
          <p:cNvSpPr/>
          <p:nvPr/>
        </p:nvSpPr>
        <p:spPr>
          <a:xfrm>
            <a:off x="2002450" y="24944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57" name="Google Shape;857;p74"/>
          <p:cNvSpPr/>
          <p:nvPr/>
        </p:nvSpPr>
        <p:spPr>
          <a:xfrm>
            <a:off x="2046400" y="345275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58" name="Google Shape;858;p74"/>
          <p:cNvSpPr/>
          <p:nvPr/>
        </p:nvSpPr>
        <p:spPr>
          <a:xfrm flipH="1">
            <a:off x="1452244" y="1261862"/>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59" name="Google Shape;859;p74"/>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60" name="Google Shape;860;p74"/>
          <p:cNvSpPr txBox="1"/>
          <p:nvPr/>
        </p:nvSpPr>
        <p:spPr>
          <a:xfrm>
            <a:off x="1314700" y="1805738"/>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ALICE</a:t>
            </a:r>
            <a:endParaRPr sz="1800">
              <a:solidFill>
                <a:srgbClr val="4E4E4E"/>
              </a:solidFill>
              <a:latin typeface="Proxima Nova"/>
              <a:ea typeface="Proxima Nova"/>
              <a:cs typeface="Proxima Nova"/>
              <a:sym typeface="Proxima Nova"/>
            </a:endParaRPr>
          </a:p>
        </p:txBody>
      </p:sp>
      <p:sp>
        <p:nvSpPr>
          <p:cNvPr id="861" name="Google Shape;861;p74"/>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sp>
        <p:nvSpPr>
          <p:cNvPr id="862" name="Google Shape;862;p74"/>
          <p:cNvSpPr/>
          <p:nvPr/>
        </p:nvSpPr>
        <p:spPr>
          <a:xfrm>
            <a:off x="2002450"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63" name="Google Shape;863;p74"/>
          <p:cNvSpPr txBox="1"/>
          <p:nvPr/>
        </p:nvSpPr>
        <p:spPr>
          <a:xfrm>
            <a:off x="815050" y="24504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a:t>
            </a:r>
            <a:endParaRPr sz="1400">
              <a:solidFill>
                <a:srgbClr val="4E4E4E"/>
              </a:solidFill>
              <a:latin typeface="Proxima Nova"/>
              <a:ea typeface="Proxima Nova"/>
              <a:cs typeface="Proxima Nova"/>
              <a:sym typeface="Proxima Nova"/>
            </a:endParaRPr>
          </a:p>
        </p:txBody>
      </p:sp>
      <p:sp>
        <p:nvSpPr>
          <p:cNvPr id="864" name="Google Shape;864;p74"/>
          <p:cNvSpPr txBox="1"/>
          <p:nvPr/>
        </p:nvSpPr>
        <p:spPr>
          <a:xfrm>
            <a:off x="815050" y="29076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865" name="Google Shape;865;p74"/>
          <p:cNvSpPr txBox="1"/>
          <p:nvPr/>
        </p:nvSpPr>
        <p:spPr>
          <a:xfrm>
            <a:off x="815050" y="340880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message:</a:t>
            </a:r>
            <a:endParaRPr sz="1400">
              <a:solidFill>
                <a:srgbClr val="4E4E4E"/>
              </a:solidFill>
              <a:latin typeface="Proxima Nova"/>
              <a:ea typeface="Proxima Nova"/>
              <a:cs typeface="Proxima Nova"/>
              <a:sym typeface="Proxima Nova"/>
            </a:endParaRPr>
          </a:p>
        </p:txBody>
      </p:sp>
      <p:sp>
        <p:nvSpPr>
          <p:cNvPr id="866" name="Google Shape;866;p74"/>
          <p:cNvSpPr/>
          <p:nvPr/>
        </p:nvSpPr>
        <p:spPr>
          <a:xfrm>
            <a:off x="5884258" y="33278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67" name="Google Shape;867;p74"/>
          <p:cNvSpPr txBox="1"/>
          <p:nvPr/>
        </p:nvSpPr>
        <p:spPr>
          <a:xfrm>
            <a:off x="3186610" y="2535366"/>
            <a:ext cx="2576100" cy="636900"/>
          </a:xfrm>
          <a:prstGeom prst="rect">
            <a:avLst/>
          </a:prstGeom>
          <a:solidFill>
            <a:srgbClr val="FFFFFF"/>
          </a:solidFill>
          <a:ln w="19050" cap="flat" cmpd="sng">
            <a:solidFill>
              <a:srgbClr val="BFBFB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E4E4E"/>
                </a:solidFill>
                <a:latin typeface="Proxima Nova"/>
                <a:ea typeface="Proxima Nova"/>
                <a:cs typeface="Proxima Nova"/>
                <a:sym typeface="Proxima Nova"/>
              </a:rPr>
              <a:t>Bob, Alice'in özel anahtarını kolayca tahmin edemez</a:t>
            </a:r>
            <a:endParaRPr sz="1400">
              <a:solidFill>
                <a:srgbClr val="4E4E4E"/>
              </a:solidFill>
              <a:latin typeface="Proxima Nova"/>
              <a:ea typeface="Proxima Nova"/>
              <a:cs typeface="Proxima Nova"/>
              <a:sym typeface="Proxima Nova"/>
            </a:endParaRPr>
          </a:p>
        </p:txBody>
      </p:sp>
      <p:sp>
        <p:nvSpPr>
          <p:cNvPr id="868" name="Google Shape;868;p74"/>
          <p:cNvSpPr/>
          <p:nvPr/>
        </p:nvSpPr>
        <p:spPr>
          <a:xfrm>
            <a:off x="2046400" y="395357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69" name="Google Shape;869;p74"/>
          <p:cNvSpPr txBox="1"/>
          <p:nvPr/>
        </p:nvSpPr>
        <p:spPr>
          <a:xfrm>
            <a:off x="815050" y="3909625"/>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signature:</a:t>
            </a:r>
            <a:endParaRPr sz="1400">
              <a:solidFill>
                <a:srgbClr val="4E4E4E"/>
              </a:solidFill>
              <a:latin typeface="Proxima Nova"/>
              <a:ea typeface="Proxima Nova"/>
              <a:cs typeface="Proxima Nova"/>
              <a:sym typeface="Proxima Nova"/>
            </a:endParaRPr>
          </a:p>
        </p:txBody>
      </p:sp>
      <p:sp>
        <p:nvSpPr>
          <p:cNvPr id="870" name="Google Shape;870;p74"/>
          <p:cNvSpPr/>
          <p:nvPr/>
        </p:nvSpPr>
        <p:spPr>
          <a:xfrm>
            <a:off x="6571350" y="2579300"/>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71" name="Google Shape;871;p74"/>
          <p:cNvSpPr/>
          <p:nvPr/>
        </p:nvSpPr>
        <p:spPr>
          <a:xfrm>
            <a:off x="6835300" y="3327800"/>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grpSp>
        <p:nvGrpSpPr>
          <p:cNvPr id="872" name="Google Shape;872;p74"/>
          <p:cNvGrpSpPr/>
          <p:nvPr/>
        </p:nvGrpSpPr>
        <p:grpSpPr>
          <a:xfrm>
            <a:off x="6461625" y="3429650"/>
            <a:ext cx="172500" cy="172500"/>
            <a:chOff x="5512925" y="3949100"/>
            <a:chExt cx="172500" cy="172500"/>
          </a:xfrm>
        </p:grpSpPr>
        <p:cxnSp>
          <p:nvCxnSpPr>
            <p:cNvPr id="873" name="Google Shape;873;p74"/>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cxnSp>
          <p:nvCxnSpPr>
            <p:cNvPr id="874" name="Google Shape;874;p74"/>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grpSp>
      <p:grpSp>
        <p:nvGrpSpPr>
          <p:cNvPr id="875" name="Google Shape;875;p74"/>
          <p:cNvGrpSpPr/>
          <p:nvPr/>
        </p:nvGrpSpPr>
        <p:grpSpPr>
          <a:xfrm>
            <a:off x="7375300" y="3466359"/>
            <a:ext cx="158700" cy="76200"/>
            <a:chOff x="5323000" y="3886975"/>
            <a:chExt cx="158700" cy="76200"/>
          </a:xfrm>
        </p:grpSpPr>
        <p:cxnSp>
          <p:nvCxnSpPr>
            <p:cNvPr id="876" name="Google Shape;876;p74"/>
            <p:cNvCxnSpPr/>
            <p:nvPr/>
          </p:nvCxnSpPr>
          <p:spPr>
            <a:xfrm>
              <a:off x="5323000" y="3886975"/>
              <a:ext cx="158700" cy="0"/>
            </a:xfrm>
            <a:prstGeom prst="straightConnector1">
              <a:avLst/>
            </a:prstGeom>
            <a:noFill/>
            <a:ln w="19050" cap="flat" cmpd="sng">
              <a:solidFill>
                <a:srgbClr val="4E4E4E"/>
              </a:solidFill>
              <a:prstDash val="solid"/>
              <a:round/>
              <a:headEnd type="none" w="med" len="med"/>
              <a:tailEnd type="none" w="med" len="med"/>
            </a:ln>
          </p:spPr>
        </p:cxnSp>
        <p:cxnSp>
          <p:nvCxnSpPr>
            <p:cNvPr id="877" name="Google Shape;877;p74"/>
            <p:cNvCxnSpPr/>
            <p:nvPr/>
          </p:nvCxnSpPr>
          <p:spPr>
            <a:xfrm>
              <a:off x="5323000" y="3963175"/>
              <a:ext cx="158700" cy="0"/>
            </a:xfrm>
            <a:prstGeom prst="straightConnector1">
              <a:avLst/>
            </a:prstGeom>
            <a:noFill/>
            <a:ln w="19050" cap="flat" cmpd="sng">
              <a:solidFill>
                <a:srgbClr val="4E4E4E"/>
              </a:solidFill>
              <a:prstDash val="solid"/>
              <a:round/>
              <a:headEnd type="none" w="med" len="med"/>
              <a:tailEnd type="none" w="med" len="med"/>
            </a:ln>
          </p:spPr>
        </p:cxnSp>
      </p:grpSp>
      <p:sp>
        <p:nvSpPr>
          <p:cNvPr id="878" name="Google Shape;878;p74"/>
          <p:cNvSpPr/>
          <p:nvPr/>
        </p:nvSpPr>
        <p:spPr>
          <a:xfrm>
            <a:off x="7805627" y="3376541"/>
            <a:ext cx="376200" cy="256500"/>
          </a:xfrm>
          <a:custGeom>
            <a:avLst/>
            <a:gdLst/>
            <a:ahLst/>
            <a:cxnLst/>
            <a:rect l="l" t="t" r="r" b="b"/>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rgbClr val="6AA84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79" name="Google Shape;879;p74"/>
          <p:cNvSpPr/>
          <p:nvPr/>
        </p:nvSpPr>
        <p:spPr>
          <a:xfrm>
            <a:off x="8491862" y="3375734"/>
            <a:ext cx="256500" cy="256500"/>
          </a:xfrm>
          <a:custGeom>
            <a:avLst/>
            <a:gdLst/>
            <a:ahLst/>
            <a:cxnLst/>
            <a:rect l="l" t="t" r="r" b="b"/>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80" name="Google Shape;880;p74"/>
          <p:cNvSpPr txBox="1"/>
          <p:nvPr/>
        </p:nvSpPr>
        <p:spPr>
          <a:xfrm>
            <a:off x="8091900" y="3283850"/>
            <a:ext cx="434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4E4E4E"/>
                </a:solidFill>
                <a:latin typeface="Proxima Nova"/>
                <a:ea typeface="Proxima Nova"/>
                <a:cs typeface="Proxima Nova"/>
                <a:sym typeface="Proxima Nova"/>
              </a:rPr>
              <a:t>or</a:t>
            </a:r>
            <a:endParaRPr sz="1400">
              <a:solidFill>
                <a:srgbClr val="4E4E4E"/>
              </a:solidFill>
              <a:latin typeface="Proxima Nova"/>
              <a:ea typeface="Proxima Nova"/>
              <a:cs typeface="Proxima Nova"/>
              <a:sym typeface="Proxima Nova"/>
            </a:endParaRPr>
          </a:p>
        </p:txBody>
      </p:sp>
      <p:sp>
        <p:nvSpPr>
          <p:cNvPr id="881" name="Google Shape;881;p74"/>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DIGITAL SIGNATURE SCHEMES (DSS)</a:t>
            </a:r>
            <a:endParaRPr sz="2700" b="1">
              <a:latin typeface="Montserrat"/>
              <a:ea typeface="Montserrat"/>
              <a:cs typeface="Montserrat"/>
              <a:sym typeface="Montserrat"/>
            </a:endParaRPr>
          </a:p>
        </p:txBody>
      </p:sp>
      <p:sp>
        <p:nvSpPr>
          <p:cNvPr id="882" name="Google Shape;882;p74"/>
          <p:cNvSpPr txBox="1"/>
          <p:nvPr/>
        </p:nvSpPr>
        <p:spPr>
          <a:xfrm>
            <a:off x="1097058" y="6611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EXAMPLE </a:t>
            </a:r>
            <a:endParaRPr sz="1700">
              <a:solidFill>
                <a:srgbClr val="BFBFBF"/>
              </a:solidFill>
              <a:latin typeface="Proxima Nova"/>
              <a:ea typeface="Proxima Nova"/>
              <a:cs typeface="Proxima Nova"/>
              <a:sym typeface="Proxima Nova"/>
            </a:endParaRPr>
          </a:p>
        </p:txBody>
      </p:sp>
      <p:sp>
        <p:nvSpPr>
          <p:cNvPr id="883" name="Google Shape;883;p74"/>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PHILIP HAYES</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5"/>
          <p:cNvSpPr/>
          <p:nvPr/>
        </p:nvSpPr>
        <p:spPr>
          <a:xfrm>
            <a:off x="2002450" y="24944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89" name="Google Shape;889;p75"/>
          <p:cNvSpPr/>
          <p:nvPr/>
        </p:nvSpPr>
        <p:spPr>
          <a:xfrm>
            <a:off x="2046400" y="3452591"/>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90" name="Google Shape;890;p75"/>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91" name="Google Shape;891;p75"/>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92" name="Google Shape;892;p75"/>
          <p:cNvSpPr txBox="1"/>
          <p:nvPr/>
        </p:nvSpPr>
        <p:spPr>
          <a:xfrm>
            <a:off x="17737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ALICE</a:t>
            </a:r>
            <a:endParaRPr sz="1800">
              <a:solidFill>
                <a:srgbClr val="4E4E4E"/>
              </a:solidFill>
              <a:latin typeface="Proxima Nova"/>
              <a:ea typeface="Proxima Nova"/>
              <a:cs typeface="Proxima Nova"/>
              <a:sym typeface="Proxima Nova"/>
            </a:endParaRPr>
          </a:p>
        </p:txBody>
      </p:sp>
      <p:sp>
        <p:nvSpPr>
          <p:cNvPr id="893" name="Google Shape;893;p75"/>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sp>
        <p:nvSpPr>
          <p:cNvPr id="894" name="Google Shape;894;p75"/>
          <p:cNvSpPr/>
          <p:nvPr/>
        </p:nvSpPr>
        <p:spPr>
          <a:xfrm>
            <a:off x="2002450" y="2951600"/>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895" name="Google Shape;895;p75"/>
          <p:cNvSpPr txBox="1"/>
          <p:nvPr/>
        </p:nvSpPr>
        <p:spPr>
          <a:xfrm>
            <a:off x="815050" y="24504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a:t>
            </a:r>
            <a:endParaRPr sz="1400">
              <a:solidFill>
                <a:srgbClr val="4E4E4E"/>
              </a:solidFill>
              <a:latin typeface="Proxima Nova"/>
              <a:ea typeface="Proxima Nova"/>
              <a:cs typeface="Proxima Nova"/>
              <a:sym typeface="Proxima Nova"/>
            </a:endParaRPr>
          </a:p>
        </p:txBody>
      </p:sp>
      <p:sp>
        <p:nvSpPr>
          <p:cNvPr id="896" name="Google Shape;896;p75"/>
          <p:cNvSpPr txBox="1"/>
          <p:nvPr/>
        </p:nvSpPr>
        <p:spPr>
          <a:xfrm>
            <a:off x="815050" y="290765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897" name="Google Shape;897;p75"/>
          <p:cNvSpPr txBox="1"/>
          <p:nvPr/>
        </p:nvSpPr>
        <p:spPr>
          <a:xfrm>
            <a:off x="815050" y="3408800"/>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message:</a:t>
            </a:r>
            <a:endParaRPr sz="1400">
              <a:solidFill>
                <a:srgbClr val="4E4E4E"/>
              </a:solidFill>
              <a:latin typeface="Proxima Nova"/>
              <a:ea typeface="Proxima Nova"/>
              <a:cs typeface="Proxima Nova"/>
              <a:sym typeface="Proxima Nova"/>
            </a:endParaRPr>
          </a:p>
        </p:txBody>
      </p:sp>
      <p:sp>
        <p:nvSpPr>
          <p:cNvPr id="898" name="Google Shape;898;p75"/>
          <p:cNvSpPr/>
          <p:nvPr/>
        </p:nvSpPr>
        <p:spPr>
          <a:xfrm>
            <a:off x="6892610" y="3997487"/>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899" name="Google Shape;899;p75"/>
          <p:cNvSpPr txBox="1"/>
          <p:nvPr/>
        </p:nvSpPr>
        <p:spPr>
          <a:xfrm>
            <a:off x="815050" y="3909625"/>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signature:</a:t>
            </a:r>
            <a:endParaRPr sz="1400">
              <a:solidFill>
                <a:srgbClr val="4E4E4E"/>
              </a:solidFill>
              <a:latin typeface="Proxima Nova"/>
              <a:ea typeface="Proxima Nova"/>
              <a:cs typeface="Proxima Nova"/>
              <a:sym typeface="Proxima Nova"/>
            </a:endParaRPr>
          </a:p>
        </p:txBody>
      </p:sp>
      <p:grpSp>
        <p:nvGrpSpPr>
          <p:cNvPr id="900" name="Google Shape;900;p75"/>
          <p:cNvGrpSpPr/>
          <p:nvPr/>
        </p:nvGrpSpPr>
        <p:grpSpPr>
          <a:xfrm>
            <a:off x="6629974" y="2987328"/>
            <a:ext cx="172500" cy="172500"/>
            <a:chOff x="5512925" y="3949100"/>
            <a:chExt cx="172500" cy="172500"/>
          </a:xfrm>
        </p:grpSpPr>
        <p:cxnSp>
          <p:nvCxnSpPr>
            <p:cNvPr id="901" name="Google Shape;901;p75"/>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cxnSp>
          <p:nvCxnSpPr>
            <p:cNvPr id="902" name="Google Shape;902;p75"/>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grpSp>
      <p:grpSp>
        <p:nvGrpSpPr>
          <p:cNvPr id="903" name="Google Shape;903;p75"/>
          <p:cNvGrpSpPr/>
          <p:nvPr/>
        </p:nvGrpSpPr>
        <p:grpSpPr>
          <a:xfrm>
            <a:off x="7574130" y="4147443"/>
            <a:ext cx="158700" cy="76200"/>
            <a:chOff x="5323000" y="3886975"/>
            <a:chExt cx="158700" cy="76200"/>
          </a:xfrm>
        </p:grpSpPr>
        <p:cxnSp>
          <p:nvCxnSpPr>
            <p:cNvPr id="904" name="Google Shape;904;p75"/>
            <p:cNvCxnSpPr/>
            <p:nvPr/>
          </p:nvCxnSpPr>
          <p:spPr>
            <a:xfrm>
              <a:off x="5323000" y="3886975"/>
              <a:ext cx="158700" cy="0"/>
            </a:xfrm>
            <a:prstGeom prst="straightConnector1">
              <a:avLst/>
            </a:prstGeom>
            <a:noFill/>
            <a:ln w="19050" cap="flat" cmpd="sng">
              <a:solidFill>
                <a:srgbClr val="4E4E4E"/>
              </a:solidFill>
              <a:prstDash val="solid"/>
              <a:round/>
              <a:headEnd type="none" w="med" len="med"/>
              <a:tailEnd type="none" w="med" len="med"/>
            </a:ln>
          </p:spPr>
        </p:cxnSp>
        <p:cxnSp>
          <p:nvCxnSpPr>
            <p:cNvPr id="905" name="Google Shape;905;p75"/>
            <p:cNvCxnSpPr/>
            <p:nvPr/>
          </p:nvCxnSpPr>
          <p:spPr>
            <a:xfrm>
              <a:off x="5323000" y="3963175"/>
              <a:ext cx="158700" cy="0"/>
            </a:xfrm>
            <a:prstGeom prst="straightConnector1">
              <a:avLst/>
            </a:prstGeom>
            <a:noFill/>
            <a:ln w="19050" cap="flat" cmpd="sng">
              <a:solidFill>
                <a:srgbClr val="4E4E4E"/>
              </a:solidFill>
              <a:prstDash val="solid"/>
              <a:round/>
              <a:headEnd type="none" w="med" len="med"/>
              <a:tailEnd type="none" w="med" len="med"/>
            </a:ln>
          </p:spPr>
        </p:cxnSp>
      </p:grpSp>
      <p:sp>
        <p:nvSpPr>
          <p:cNvPr id="906" name="Google Shape;906;p7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DIGITAL SIGNATURE SCHEMES (DSS)</a:t>
            </a:r>
            <a:endParaRPr sz="2700" b="1">
              <a:latin typeface="Montserrat"/>
              <a:ea typeface="Montserrat"/>
              <a:cs typeface="Montserrat"/>
              <a:sym typeface="Montserrat"/>
            </a:endParaRPr>
          </a:p>
        </p:txBody>
      </p:sp>
      <p:sp>
        <p:nvSpPr>
          <p:cNvPr id="907" name="Google Shape;907;p75"/>
          <p:cNvSpPr txBox="1"/>
          <p:nvPr/>
        </p:nvSpPr>
        <p:spPr>
          <a:xfrm>
            <a:off x="1097058" y="6611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EXAMPLE </a:t>
            </a:r>
            <a:endParaRPr sz="1700">
              <a:solidFill>
                <a:srgbClr val="BFBFBF"/>
              </a:solidFill>
              <a:latin typeface="Proxima Nova"/>
              <a:ea typeface="Proxima Nova"/>
              <a:cs typeface="Proxima Nova"/>
              <a:sym typeface="Proxima Nova"/>
            </a:endParaRPr>
          </a:p>
        </p:txBody>
      </p:sp>
      <p:sp>
        <p:nvSpPr>
          <p:cNvPr id="908" name="Google Shape;908;p75"/>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GILLIAN CHU</a:t>
            </a:r>
            <a:endParaRPr sz="900">
              <a:solidFill>
                <a:srgbClr val="B7B7B7"/>
              </a:solidFill>
              <a:latin typeface="Proxima Nova"/>
              <a:ea typeface="Proxima Nova"/>
              <a:cs typeface="Proxima Nova"/>
              <a:sym typeface="Proxima Nova"/>
            </a:endParaRPr>
          </a:p>
        </p:txBody>
      </p:sp>
      <p:sp>
        <p:nvSpPr>
          <p:cNvPr id="909" name="Google Shape;909;p75"/>
          <p:cNvSpPr/>
          <p:nvPr/>
        </p:nvSpPr>
        <p:spPr>
          <a:xfrm flipH="1">
            <a:off x="4151501" y="995680"/>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10" name="Google Shape;910;p75"/>
          <p:cNvSpPr txBox="1"/>
          <p:nvPr/>
        </p:nvSpPr>
        <p:spPr>
          <a:xfrm>
            <a:off x="3989355" y="1607267"/>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EVE</a:t>
            </a:r>
            <a:endParaRPr sz="1800">
              <a:solidFill>
                <a:srgbClr val="4E4E4E"/>
              </a:solidFill>
              <a:latin typeface="Proxima Nova"/>
              <a:ea typeface="Proxima Nova"/>
              <a:cs typeface="Proxima Nova"/>
              <a:sym typeface="Proxima Nova"/>
            </a:endParaRPr>
          </a:p>
        </p:txBody>
      </p:sp>
      <p:sp>
        <p:nvSpPr>
          <p:cNvPr id="911" name="Google Shape;911;p75"/>
          <p:cNvSpPr/>
          <p:nvPr/>
        </p:nvSpPr>
        <p:spPr>
          <a:xfrm>
            <a:off x="6176180" y="2885534"/>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12" name="Google Shape;912;p75"/>
          <p:cNvSpPr/>
          <p:nvPr/>
        </p:nvSpPr>
        <p:spPr>
          <a:xfrm>
            <a:off x="6880199" y="2885535"/>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13" name="Google Shape;913;p75"/>
          <p:cNvSpPr/>
          <p:nvPr/>
        </p:nvSpPr>
        <p:spPr>
          <a:xfrm>
            <a:off x="7928231" y="2885528"/>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14" name="Google Shape;914;p75"/>
          <p:cNvSpPr/>
          <p:nvPr/>
        </p:nvSpPr>
        <p:spPr>
          <a:xfrm>
            <a:off x="6121969" y="3997494"/>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15" name="Google Shape;915;p75"/>
          <p:cNvSpPr/>
          <p:nvPr/>
        </p:nvSpPr>
        <p:spPr>
          <a:xfrm>
            <a:off x="2103565" y="4010725"/>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grpSp>
        <p:nvGrpSpPr>
          <p:cNvPr id="916" name="Google Shape;916;p75"/>
          <p:cNvGrpSpPr/>
          <p:nvPr/>
        </p:nvGrpSpPr>
        <p:grpSpPr>
          <a:xfrm>
            <a:off x="6575763" y="4099288"/>
            <a:ext cx="172500" cy="172500"/>
            <a:chOff x="5512925" y="3949100"/>
            <a:chExt cx="172500" cy="172500"/>
          </a:xfrm>
        </p:grpSpPr>
        <p:cxnSp>
          <p:nvCxnSpPr>
            <p:cNvPr id="917" name="Google Shape;917;p75"/>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cxnSp>
          <p:nvCxnSpPr>
            <p:cNvPr id="918" name="Google Shape;918;p75"/>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grpSp>
      <p:grpSp>
        <p:nvGrpSpPr>
          <p:cNvPr id="919" name="Google Shape;919;p75"/>
          <p:cNvGrpSpPr/>
          <p:nvPr/>
        </p:nvGrpSpPr>
        <p:grpSpPr>
          <a:xfrm>
            <a:off x="7584164" y="3100584"/>
            <a:ext cx="158700" cy="76200"/>
            <a:chOff x="5323000" y="3886975"/>
            <a:chExt cx="158700" cy="76200"/>
          </a:xfrm>
        </p:grpSpPr>
        <p:cxnSp>
          <p:nvCxnSpPr>
            <p:cNvPr id="920" name="Google Shape;920;p75"/>
            <p:cNvCxnSpPr/>
            <p:nvPr/>
          </p:nvCxnSpPr>
          <p:spPr>
            <a:xfrm>
              <a:off x="5323000" y="3886975"/>
              <a:ext cx="158700" cy="0"/>
            </a:xfrm>
            <a:prstGeom prst="straightConnector1">
              <a:avLst/>
            </a:prstGeom>
            <a:noFill/>
            <a:ln w="19050" cap="flat" cmpd="sng">
              <a:solidFill>
                <a:srgbClr val="4E4E4E"/>
              </a:solidFill>
              <a:prstDash val="solid"/>
              <a:round/>
              <a:headEnd type="none" w="med" len="med"/>
              <a:tailEnd type="none" w="med" len="med"/>
            </a:ln>
          </p:spPr>
        </p:cxnSp>
        <p:cxnSp>
          <p:nvCxnSpPr>
            <p:cNvPr id="921" name="Google Shape;921;p75"/>
            <p:cNvCxnSpPr/>
            <p:nvPr/>
          </p:nvCxnSpPr>
          <p:spPr>
            <a:xfrm>
              <a:off x="5323000" y="3963175"/>
              <a:ext cx="158700" cy="0"/>
            </a:xfrm>
            <a:prstGeom prst="straightConnector1">
              <a:avLst/>
            </a:prstGeom>
            <a:noFill/>
            <a:ln w="19050" cap="flat" cmpd="sng">
              <a:solidFill>
                <a:srgbClr val="4E4E4E"/>
              </a:solidFill>
              <a:prstDash val="solid"/>
              <a:round/>
              <a:headEnd type="none" w="med" len="med"/>
              <a:tailEnd type="none" w="med" len="med"/>
            </a:ln>
          </p:spPr>
        </p:cxnSp>
      </p:grpSp>
      <p:sp>
        <p:nvSpPr>
          <p:cNvPr id="922" name="Google Shape;922;p75"/>
          <p:cNvSpPr/>
          <p:nvPr/>
        </p:nvSpPr>
        <p:spPr>
          <a:xfrm>
            <a:off x="7921639" y="3997494"/>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23" name="Google Shape;923;p75"/>
          <p:cNvSpPr txBox="1"/>
          <p:nvPr/>
        </p:nvSpPr>
        <p:spPr>
          <a:xfrm>
            <a:off x="5636607" y="2450447"/>
            <a:ext cx="28881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 + message = signature</a:t>
            </a:r>
            <a:endParaRPr sz="1400">
              <a:solidFill>
                <a:srgbClr val="4E4E4E"/>
              </a:solidFill>
              <a:latin typeface="Proxima Nova"/>
              <a:ea typeface="Proxima Nova"/>
              <a:cs typeface="Proxima Nova"/>
              <a:sym typeface="Proxima Nova"/>
            </a:endParaRPr>
          </a:p>
        </p:txBody>
      </p:sp>
      <p:sp>
        <p:nvSpPr>
          <p:cNvPr id="924" name="Google Shape;924;p75"/>
          <p:cNvSpPr txBox="1"/>
          <p:nvPr/>
        </p:nvSpPr>
        <p:spPr>
          <a:xfrm>
            <a:off x="5636607" y="3527419"/>
            <a:ext cx="28881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 + signature = message</a:t>
            </a:r>
            <a:endParaRPr sz="1400">
              <a:solidFill>
                <a:srgbClr val="4E4E4E"/>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BRIAN HO</a:t>
            </a:r>
            <a:endParaRPr sz="900">
              <a:solidFill>
                <a:srgbClr val="B7B7B7"/>
              </a:solidFill>
              <a:latin typeface="Proxima Nova"/>
              <a:ea typeface="Proxima Nova"/>
              <a:cs typeface="Proxima Nova"/>
              <a:sym typeface="Proxima Nova"/>
            </a:endParaRPr>
          </a:p>
        </p:txBody>
      </p:sp>
      <p:sp>
        <p:nvSpPr>
          <p:cNvPr id="208" name="Google Shape;208;p34"/>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KRİPTOGRAFİK HASH FONKSİYONLARI</a:t>
            </a:r>
            <a:endParaRPr sz="2700" b="1">
              <a:latin typeface="Montserrat"/>
              <a:ea typeface="Montserrat"/>
              <a:cs typeface="Montserrat"/>
              <a:sym typeface="Montserrat"/>
            </a:endParaRPr>
          </a:p>
        </p:txBody>
      </p:sp>
      <p:sp>
        <p:nvSpPr>
          <p:cNvPr id="209" name="Google Shape;209;p34"/>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HASH FONKSİYONU NEDİR?</a:t>
            </a:r>
            <a:endParaRPr sz="1700" b="1">
              <a:solidFill>
                <a:srgbClr val="BFBFBF"/>
              </a:solidFill>
              <a:latin typeface="Proxima Nova"/>
              <a:ea typeface="Proxima Nova"/>
              <a:cs typeface="Proxima Nova"/>
              <a:sym typeface="Proxima Nova"/>
            </a:endParaRPr>
          </a:p>
        </p:txBody>
      </p:sp>
      <p:sp>
        <p:nvSpPr>
          <p:cNvPr id="210" name="Google Shape;210;p34"/>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211" name="Google Shape;211;p34"/>
          <p:cNvSpPr/>
          <p:nvPr/>
        </p:nvSpPr>
        <p:spPr>
          <a:xfrm>
            <a:off x="3669379" y="1893577"/>
            <a:ext cx="1573200" cy="9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cxnSp>
        <p:nvCxnSpPr>
          <p:cNvPr id="212" name="Google Shape;212;p34"/>
          <p:cNvCxnSpPr/>
          <p:nvPr/>
        </p:nvCxnSpPr>
        <p:spPr>
          <a:xfrm rot="10800000" flipH="1">
            <a:off x="2478819" y="2373745"/>
            <a:ext cx="1190700" cy="8700"/>
          </a:xfrm>
          <a:prstGeom prst="straightConnector1">
            <a:avLst/>
          </a:prstGeom>
          <a:noFill/>
          <a:ln w="38100" cap="flat" cmpd="sng">
            <a:solidFill>
              <a:schemeClr val="dk2"/>
            </a:solidFill>
            <a:prstDash val="solid"/>
            <a:round/>
            <a:headEnd type="none" w="med" len="med"/>
            <a:tailEnd type="triangle" w="med" len="med"/>
          </a:ln>
        </p:spPr>
      </p:cxnSp>
      <p:cxnSp>
        <p:nvCxnSpPr>
          <p:cNvPr id="213" name="Google Shape;213;p34"/>
          <p:cNvCxnSpPr/>
          <p:nvPr/>
        </p:nvCxnSpPr>
        <p:spPr>
          <a:xfrm rot="10800000" flipH="1">
            <a:off x="5242651" y="2373745"/>
            <a:ext cx="1190700" cy="8700"/>
          </a:xfrm>
          <a:prstGeom prst="straightConnector1">
            <a:avLst/>
          </a:prstGeom>
          <a:noFill/>
          <a:ln w="38100" cap="flat" cmpd="sng">
            <a:solidFill>
              <a:schemeClr val="dk2"/>
            </a:solidFill>
            <a:prstDash val="solid"/>
            <a:round/>
            <a:headEnd type="none" w="med" len="med"/>
            <a:tailEnd type="triangle" w="med" len="med"/>
          </a:ln>
        </p:spPr>
      </p:cxnSp>
      <p:sp>
        <p:nvSpPr>
          <p:cNvPr id="214" name="Google Shape;214;p34"/>
          <p:cNvSpPr txBox="1"/>
          <p:nvPr/>
        </p:nvSpPr>
        <p:spPr>
          <a:xfrm>
            <a:off x="3669379" y="1893605"/>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H</a:t>
            </a:r>
            <a:endParaRPr sz="2300">
              <a:latin typeface="Roboto Mono"/>
              <a:ea typeface="Roboto Mono"/>
              <a:cs typeface="Roboto Mono"/>
              <a:sym typeface="Roboto Mono"/>
            </a:endParaRPr>
          </a:p>
        </p:txBody>
      </p:sp>
      <p:sp>
        <p:nvSpPr>
          <p:cNvPr id="215" name="Google Shape;215;p34"/>
          <p:cNvSpPr txBox="1"/>
          <p:nvPr/>
        </p:nvSpPr>
        <p:spPr>
          <a:xfrm>
            <a:off x="1396484" y="1893605"/>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x</a:t>
            </a:r>
            <a:endParaRPr sz="2300">
              <a:latin typeface="Roboto Mono"/>
              <a:ea typeface="Roboto Mono"/>
              <a:cs typeface="Roboto Mono"/>
              <a:sym typeface="Roboto Mono"/>
            </a:endParaRPr>
          </a:p>
        </p:txBody>
      </p:sp>
      <p:sp>
        <p:nvSpPr>
          <p:cNvPr id="216" name="Google Shape;216;p34"/>
          <p:cNvSpPr txBox="1"/>
          <p:nvPr/>
        </p:nvSpPr>
        <p:spPr>
          <a:xfrm>
            <a:off x="6052815" y="1893577"/>
            <a:ext cx="1573200" cy="9693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H(x)</a:t>
            </a:r>
            <a:endParaRPr sz="2300">
              <a:latin typeface="Roboto Mono"/>
              <a:ea typeface="Roboto Mono"/>
              <a:cs typeface="Roboto Mono"/>
              <a:sym typeface="Roboto Mono"/>
            </a:endParaRPr>
          </a:p>
        </p:txBody>
      </p:sp>
      <p:cxnSp>
        <p:nvCxnSpPr>
          <p:cNvPr id="217" name="Google Shape;217;p34"/>
          <p:cNvCxnSpPr/>
          <p:nvPr/>
        </p:nvCxnSpPr>
        <p:spPr>
          <a:xfrm rot="10800000">
            <a:off x="6911788" y="2652145"/>
            <a:ext cx="714300" cy="705600"/>
          </a:xfrm>
          <a:prstGeom prst="straightConnector1">
            <a:avLst/>
          </a:prstGeom>
          <a:noFill/>
          <a:ln w="38100" cap="flat" cmpd="sng">
            <a:solidFill>
              <a:srgbClr val="FF0000"/>
            </a:solidFill>
            <a:prstDash val="solid"/>
            <a:round/>
            <a:headEnd type="none" w="med" len="med"/>
            <a:tailEnd type="triangle" w="med" len="med"/>
          </a:ln>
        </p:spPr>
      </p:cxnSp>
      <p:sp>
        <p:nvSpPr>
          <p:cNvPr id="218" name="Google Shape;218;p34"/>
          <p:cNvSpPr txBox="1"/>
          <p:nvPr/>
        </p:nvSpPr>
        <p:spPr>
          <a:xfrm>
            <a:off x="837598" y="3321875"/>
            <a:ext cx="17643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Ön görüntü</a:t>
            </a:r>
            <a:endParaRPr sz="2300">
              <a:latin typeface="Proxima Nova"/>
              <a:ea typeface="Proxima Nova"/>
              <a:cs typeface="Proxima Nova"/>
              <a:sym typeface="Proxima Nova"/>
            </a:endParaRPr>
          </a:p>
        </p:txBody>
      </p:sp>
      <p:sp>
        <p:nvSpPr>
          <p:cNvPr id="219" name="Google Shape;219;p34"/>
          <p:cNvSpPr txBox="1"/>
          <p:nvPr/>
        </p:nvSpPr>
        <p:spPr>
          <a:xfrm>
            <a:off x="7064857" y="3321858"/>
            <a:ext cx="12414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görüntü</a:t>
            </a:r>
            <a:endParaRPr sz="2300">
              <a:latin typeface="Proxima Nova"/>
              <a:ea typeface="Proxima Nova"/>
              <a:cs typeface="Proxima Nova"/>
              <a:sym typeface="Proxima Nova"/>
            </a:endParaRPr>
          </a:p>
        </p:txBody>
      </p:sp>
      <p:cxnSp>
        <p:nvCxnSpPr>
          <p:cNvPr id="220" name="Google Shape;220;p34"/>
          <p:cNvCxnSpPr/>
          <p:nvPr/>
        </p:nvCxnSpPr>
        <p:spPr>
          <a:xfrm rot="10800000" flipH="1">
            <a:off x="1524036" y="2630808"/>
            <a:ext cx="612300" cy="748200"/>
          </a:xfrm>
          <a:prstGeom prst="straightConnector1">
            <a:avLst/>
          </a:prstGeom>
          <a:noFill/>
          <a:ln w="38100" cap="flat" cmpd="sng">
            <a:solidFill>
              <a:srgbClr val="FF0000"/>
            </a:solidFill>
            <a:prstDash val="solid"/>
            <a:round/>
            <a:headEnd type="none" w="med" len="med"/>
            <a:tailEnd type="triangle" w="med" len="med"/>
          </a:ln>
        </p:spPr>
      </p:cxnSp>
      <p:sp>
        <p:nvSpPr>
          <p:cNvPr id="221" name="Google Shape;221;p34"/>
          <p:cNvSpPr txBox="1"/>
          <p:nvPr/>
        </p:nvSpPr>
        <p:spPr>
          <a:xfrm>
            <a:off x="3368500" y="2816900"/>
            <a:ext cx="2097600" cy="7056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hash</a:t>
            </a:r>
            <a:endParaRPr sz="2300">
              <a:latin typeface="Proxima Nova"/>
              <a:ea typeface="Proxima Nova"/>
              <a:cs typeface="Proxima Nova"/>
              <a:sym typeface="Proxima Nova"/>
            </a:endParaRPr>
          </a:p>
          <a:p>
            <a:pPr marL="0" lvl="0" indent="0" algn="ctr" rtl="0">
              <a:spcBef>
                <a:spcPts val="0"/>
              </a:spcBef>
              <a:spcAft>
                <a:spcPts val="0"/>
              </a:spcAft>
              <a:buNone/>
            </a:pPr>
            <a:r>
              <a:rPr lang="en" sz="2300">
                <a:latin typeface="Proxima Nova"/>
                <a:ea typeface="Proxima Nova"/>
                <a:cs typeface="Proxima Nova"/>
                <a:sym typeface="Proxima Nova"/>
              </a:rPr>
              <a:t>fonksiyonu</a:t>
            </a:r>
            <a:endParaRPr sz="2300">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6"/>
          <p:cNvSpPr/>
          <p:nvPr/>
        </p:nvSpPr>
        <p:spPr>
          <a:xfrm>
            <a:off x="1992538" y="2485756"/>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30" name="Google Shape;930;p76"/>
          <p:cNvSpPr/>
          <p:nvPr/>
        </p:nvSpPr>
        <p:spPr>
          <a:xfrm>
            <a:off x="2036488" y="3443947"/>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31" name="Google Shape;931;p76"/>
          <p:cNvSpPr/>
          <p:nvPr/>
        </p:nvSpPr>
        <p:spPr>
          <a:xfrm flipH="1">
            <a:off x="1911244" y="1257824"/>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32" name="Google Shape;932;p76"/>
          <p:cNvSpPr/>
          <p:nvPr/>
        </p:nvSpPr>
        <p:spPr>
          <a:xfrm flipH="1">
            <a:off x="6480143" y="1257826"/>
            <a:ext cx="558600" cy="5586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33" name="Google Shape;933;p76"/>
          <p:cNvSpPr txBox="1"/>
          <p:nvPr/>
        </p:nvSpPr>
        <p:spPr>
          <a:xfrm>
            <a:off x="17737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ALICE</a:t>
            </a:r>
            <a:endParaRPr sz="1800">
              <a:solidFill>
                <a:srgbClr val="4E4E4E"/>
              </a:solidFill>
              <a:latin typeface="Proxima Nova"/>
              <a:ea typeface="Proxima Nova"/>
              <a:cs typeface="Proxima Nova"/>
              <a:sym typeface="Proxima Nova"/>
            </a:endParaRPr>
          </a:p>
        </p:txBody>
      </p:sp>
      <p:sp>
        <p:nvSpPr>
          <p:cNvPr id="934" name="Google Shape;934;p76"/>
          <p:cNvSpPr txBox="1"/>
          <p:nvPr/>
        </p:nvSpPr>
        <p:spPr>
          <a:xfrm>
            <a:off x="6342600" y="1801700"/>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BOB</a:t>
            </a:r>
            <a:endParaRPr sz="1800">
              <a:solidFill>
                <a:srgbClr val="4E4E4E"/>
              </a:solidFill>
              <a:latin typeface="Proxima Nova"/>
              <a:ea typeface="Proxima Nova"/>
              <a:cs typeface="Proxima Nova"/>
              <a:sym typeface="Proxima Nova"/>
            </a:endParaRPr>
          </a:p>
        </p:txBody>
      </p:sp>
      <p:sp>
        <p:nvSpPr>
          <p:cNvPr id="935" name="Google Shape;935;p76"/>
          <p:cNvSpPr/>
          <p:nvPr/>
        </p:nvSpPr>
        <p:spPr>
          <a:xfrm>
            <a:off x="1992538" y="2942956"/>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36" name="Google Shape;936;p76"/>
          <p:cNvSpPr txBox="1"/>
          <p:nvPr/>
        </p:nvSpPr>
        <p:spPr>
          <a:xfrm>
            <a:off x="805138" y="2441806"/>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a:t>
            </a:r>
            <a:endParaRPr sz="1400">
              <a:solidFill>
                <a:srgbClr val="4E4E4E"/>
              </a:solidFill>
              <a:latin typeface="Proxima Nova"/>
              <a:ea typeface="Proxima Nova"/>
              <a:cs typeface="Proxima Nova"/>
              <a:sym typeface="Proxima Nova"/>
            </a:endParaRPr>
          </a:p>
        </p:txBody>
      </p:sp>
      <p:sp>
        <p:nvSpPr>
          <p:cNvPr id="937" name="Google Shape;937;p76"/>
          <p:cNvSpPr txBox="1"/>
          <p:nvPr/>
        </p:nvSpPr>
        <p:spPr>
          <a:xfrm>
            <a:off x="805138" y="2899006"/>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938" name="Google Shape;938;p76"/>
          <p:cNvSpPr txBox="1"/>
          <p:nvPr/>
        </p:nvSpPr>
        <p:spPr>
          <a:xfrm>
            <a:off x="805138" y="3400156"/>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message:</a:t>
            </a:r>
            <a:endParaRPr sz="1400">
              <a:solidFill>
                <a:srgbClr val="4E4E4E"/>
              </a:solidFill>
              <a:latin typeface="Proxima Nova"/>
              <a:ea typeface="Proxima Nova"/>
              <a:cs typeface="Proxima Nova"/>
              <a:sym typeface="Proxima Nova"/>
            </a:endParaRPr>
          </a:p>
        </p:txBody>
      </p:sp>
      <p:sp>
        <p:nvSpPr>
          <p:cNvPr id="939" name="Google Shape;939;p76"/>
          <p:cNvSpPr txBox="1"/>
          <p:nvPr/>
        </p:nvSpPr>
        <p:spPr>
          <a:xfrm>
            <a:off x="805138" y="3900981"/>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signature:</a:t>
            </a:r>
            <a:endParaRPr sz="1400">
              <a:solidFill>
                <a:srgbClr val="4E4E4E"/>
              </a:solidFill>
              <a:latin typeface="Proxima Nova"/>
              <a:ea typeface="Proxima Nova"/>
              <a:cs typeface="Proxima Nova"/>
              <a:sym typeface="Proxima Nova"/>
            </a:endParaRPr>
          </a:p>
        </p:txBody>
      </p:sp>
      <p:grpSp>
        <p:nvGrpSpPr>
          <p:cNvPr id="940" name="Google Shape;940;p76"/>
          <p:cNvGrpSpPr/>
          <p:nvPr/>
        </p:nvGrpSpPr>
        <p:grpSpPr>
          <a:xfrm>
            <a:off x="3980082" y="3937034"/>
            <a:ext cx="172500" cy="172500"/>
            <a:chOff x="5512925" y="3949100"/>
            <a:chExt cx="172500" cy="172500"/>
          </a:xfrm>
        </p:grpSpPr>
        <p:cxnSp>
          <p:nvCxnSpPr>
            <p:cNvPr id="941" name="Google Shape;941;p76"/>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cxnSp>
          <p:nvCxnSpPr>
            <p:cNvPr id="942" name="Google Shape;942;p76"/>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grpSp>
      <p:sp>
        <p:nvSpPr>
          <p:cNvPr id="943" name="Google Shape;943;p76"/>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DIGITAL SIGNATURE SCHEMES (DSS)</a:t>
            </a:r>
            <a:endParaRPr sz="2700" b="1">
              <a:latin typeface="Montserrat"/>
              <a:ea typeface="Montserrat"/>
              <a:cs typeface="Montserrat"/>
              <a:sym typeface="Montserrat"/>
            </a:endParaRPr>
          </a:p>
        </p:txBody>
      </p:sp>
      <p:sp>
        <p:nvSpPr>
          <p:cNvPr id="944" name="Google Shape;944;p76"/>
          <p:cNvSpPr txBox="1"/>
          <p:nvPr/>
        </p:nvSpPr>
        <p:spPr>
          <a:xfrm>
            <a:off x="1097058" y="6611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EXAMPLE </a:t>
            </a:r>
            <a:endParaRPr sz="1700">
              <a:solidFill>
                <a:srgbClr val="BFBFBF"/>
              </a:solidFill>
              <a:latin typeface="Proxima Nova"/>
              <a:ea typeface="Proxima Nova"/>
              <a:cs typeface="Proxima Nova"/>
              <a:sym typeface="Proxima Nova"/>
            </a:endParaRPr>
          </a:p>
        </p:txBody>
      </p:sp>
      <p:sp>
        <p:nvSpPr>
          <p:cNvPr id="945" name="Google Shape;945;p76"/>
          <p:cNvSpPr/>
          <p:nvPr/>
        </p:nvSpPr>
        <p:spPr>
          <a:xfrm>
            <a:off x="7062605" y="2810537"/>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D9EAD3"/>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46" name="Google Shape;946;p76"/>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GILLIAN CHU</a:t>
            </a:r>
            <a:endParaRPr sz="900">
              <a:solidFill>
                <a:srgbClr val="B7B7B7"/>
              </a:solidFill>
              <a:latin typeface="Proxima Nova"/>
              <a:ea typeface="Proxima Nova"/>
              <a:cs typeface="Proxima Nova"/>
              <a:sym typeface="Proxima Nova"/>
            </a:endParaRPr>
          </a:p>
        </p:txBody>
      </p:sp>
      <p:sp>
        <p:nvSpPr>
          <p:cNvPr id="947" name="Google Shape;947;p76"/>
          <p:cNvSpPr/>
          <p:nvPr/>
        </p:nvSpPr>
        <p:spPr>
          <a:xfrm>
            <a:off x="3526289" y="3835241"/>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grpSp>
        <p:nvGrpSpPr>
          <p:cNvPr id="948" name="Google Shape;948;p76"/>
          <p:cNvGrpSpPr/>
          <p:nvPr/>
        </p:nvGrpSpPr>
        <p:grpSpPr>
          <a:xfrm>
            <a:off x="7744124" y="2960493"/>
            <a:ext cx="158700" cy="76200"/>
            <a:chOff x="5323000" y="3886975"/>
            <a:chExt cx="158700" cy="76200"/>
          </a:xfrm>
        </p:grpSpPr>
        <p:cxnSp>
          <p:nvCxnSpPr>
            <p:cNvPr id="949" name="Google Shape;949;p76"/>
            <p:cNvCxnSpPr/>
            <p:nvPr/>
          </p:nvCxnSpPr>
          <p:spPr>
            <a:xfrm>
              <a:off x="5323000" y="3886975"/>
              <a:ext cx="158700" cy="0"/>
            </a:xfrm>
            <a:prstGeom prst="straightConnector1">
              <a:avLst/>
            </a:prstGeom>
            <a:noFill/>
            <a:ln w="19050" cap="flat" cmpd="sng">
              <a:solidFill>
                <a:srgbClr val="4E4E4E"/>
              </a:solidFill>
              <a:prstDash val="solid"/>
              <a:round/>
              <a:headEnd type="none" w="med" len="med"/>
              <a:tailEnd type="none" w="med" len="med"/>
            </a:ln>
          </p:spPr>
        </p:cxnSp>
        <p:cxnSp>
          <p:nvCxnSpPr>
            <p:cNvPr id="950" name="Google Shape;950;p76"/>
            <p:cNvCxnSpPr/>
            <p:nvPr/>
          </p:nvCxnSpPr>
          <p:spPr>
            <a:xfrm>
              <a:off x="5323000" y="3963175"/>
              <a:ext cx="158700" cy="0"/>
            </a:xfrm>
            <a:prstGeom prst="straightConnector1">
              <a:avLst/>
            </a:prstGeom>
            <a:noFill/>
            <a:ln w="19050" cap="flat" cmpd="sng">
              <a:solidFill>
                <a:srgbClr val="4E4E4E"/>
              </a:solidFill>
              <a:prstDash val="solid"/>
              <a:round/>
              <a:headEnd type="none" w="med" len="med"/>
              <a:tailEnd type="none" w="med" len="med"/>
            </a:ln>
          </p:spPr>
        </p:cxnSp>
      </p:grpSp>
      <p:sp>
        <p:nvSpPr>
          <p:cNvPr id="951" name="Google Shape;951;p76"/>
          <p:cNvSpPr/>
          <p:nvPr/>
        </p:nvSpPr>
        <p:spPr>
          <a:xfrm>
            <a:off x="4230307" y="3835241"/>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52" name="Google Shape;952;p76"/>
          <p:cNvSpPr/>
          <p:nvPr/>
        </p:nvSpPr>
        <p:spPr>
          <a:xfrm>
            <a:off x="5278340" y="3835234"/>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D9EAD3"/>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53" name="Google Shape;953;p76"/>
          <p:cNvSpPr/>
          <p:nvPr/>
        </p:nvSpPr>
        <p:spPr>
          <a:xfrm>
            <a:off x="2093653" y="4002081"/>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grpSp>
        <p:nvGrpSpPr>
          <p:cNvPr id="954" name="Google Shape;954;p76"/>
          <p:cNvGrpSpPr/>
          <p:nvPr/>
        </p:nvGrpSpPr>
        <p:grpSpPr>
          <a:xfrm>
            <a:off x="4934272" y="4050290"/>
            <a:ext cx="158700" cy="76200"/>
            <a:chOff x="5323000" y="3886975"/>
            <a:chExt cx="158700" cy="76200"/>
          </a:xfrm>
        </p:grpSpPr>
        <p:cxnSp>
          <p:nvCxnSpPr>
            <p:cNvPr id="955" name="Google Shape;955;p76"/>
            <p:cNvCxnSpPr/>
            <p:nvPr/>
          </p:nvCxnSpPr>
          <p:spPr>
            <a:xfrm>
              <a:off x="5323000" y="3886975"/>
              <a:ext cx="158700" cy="0"/>
            </a:xfrm>
            <a:prstGeom prst="straightConnector1">
              <a:avLst/>
            </a:prstGeom>
            <a:noFill/>
            <a:ln w="19050" cap="flat" cmpd="sng">
              <a:solidFill>
                <a:srgbClr val="4E4E4E"/>
              </a:solidFill>
              <a:prstDash val="solid"/>
              <a:round/>
              <a:headEnd type="none" w="med" len="med"/>
              <a:tailEnd type="none" w="med" len="med"/>
            </a:ln>
          </p:spPr>
        </p:cxnSp>
        <p:cxnSp>
          <p:nvCxnSpPr>
            <p:cNvPr id="956" name="Google Shape;956;p76"/>
            <p:cNvCxnSpPr/>
            <p:nvPr/>
          </p:nvCxnSpPr>
          <p:spPr>
            <a:xfrm>
              <a:off x="5323000" y="3963175"/>
              <a:ext cx="158700" cy="0"/>
            </a:xfrm>
            <a:prstGeom prst="straightConnector1">
              <a:avLst/>
            </a:prstGeom>
            <a:noFill/>
            <a:ln w="19050" cap="flat" cmpd="sng">
              <a:solidFill>
                <a:srgbClr val="4E4E4E"/>
              </a:solidFill>
              <a:prstDash val="solid"/>
              <a:round/>
              <a:headEnd type="none" w="med" len="med"/>
              <a:tailEnd type="none" w="med" len="med"/>
            </a:ln>
          </p:spPr>
        </p:cxnSp>
      </p:grpSp>
      <p:sp>
        <p:nvSpPr>
          <p:cNvPr id="957" name="Google Shape;957;p76"/>
          <p:cNvSpPr txBox="1"/>
          <p:nvPr/>
        </p:nvSpPr>
        <p:spPr>
          <a:xfrm>
            <a:off x="2986715" y="3400153"/>
            <a:ext cx="28881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 + message = signature</a:t>
            </a:r>
            <a:endParaRPr sz="1400">
              <a:solidFill>
                <a:srgbClr val="4E4E4E"/>
              </a:solidFill>
              <a:latin typeface="Proxima Nova"/>
              <a:ea typeface="Proxima Nova"/>
              <a:cs typeface="Proxima Nova"/>
              <a:sym typeface="Proxima Nova"/>
            </a:endParaRPr>
          </a:p>
        </p:txBody>
      </p:sp>
      <p:sp>
        <p:nvSpPr>
          <p:cNvPr id="958" name="Google Shape;958;p76"/>
          <p:cNvSpPr/>
          <p:nvPr/>
        </p:nvSpPr>
        <p:spPr>
          <a:xfrm flipH="1">
            <a:off x="4151501" y="995680"/>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59" name="Google Shape;959;p76"/>
          <p:cNvSpPr/>
          <p:nvPr/>
        </p:nvSpPr>
        <p:spPr>
          <a:xfrm>
            <a:off x="6291964" y="2810544"/>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60" name="Google Shape;960;p76"/>
          <p:cNvSpPr txBox="1"/>
          <p:nvPr/>
        </p:nvSpPr>
        <p:spPr>
          <a:xfrm>
            <a:off x="3989355" y="1607267"/>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EVE</a:t>
            </a:r>
            <a:endParaRPr sz="1800">
              <a:solidFill>
                <a:srgbClr val="4E4E4E"/>
              </a:solidFill>
              <a:latin typeface="Proxima Nova"/>
              <a:ea typeface="Proxima Nova"/>
              <a:cs typeface="Proxima Nova"/>
              <a:sym typeface="Proxima Nova"/>
            </a:endParaRPr>
          </a:p>
        </p:txBody>
      </p:sp>
      <p:grpSp>
        <p:nvGrpSpPr>
          <p:cNvPr id="961" name="Google Shape;961;p76"/>
          <p:cNvGrpSpPr/>
          <p:nvPr/>
        </p:nvGrpSpPr>
        <p:grpSpPr>
          <a:xfrm>
            <a:off x="6745757" y="2912338"/>
            <a:ext cx="172500" cy="172500"/>
            <a:chOff x="5512925" y="3949100"/>
            <a:chExt cx="172500" cy="172500"/>
          </a:xfrm>
        </p:grpSpPr>
        <p:cxnSp>
          <p:nvCxnSpPr>
            <p:cNvPr id="962" name="Google Shape;962;p76"/>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cxnSp>
          <p:nvCxnSpPr>
            <p:cNvPr id="963" name="Google Shape;963;p76"/>
            <p:cNvCxnSpPr/>
            <p:nvPr/>
          </p:nvCxnSpPr>
          <p:spPr>
            <a:xfrm>
              <a:off x="5599175" y="3949100"/>
              <a:ext cx="0" cy="172500"/>
            </a:xfrm>
            <a:prstGeom prst="straightConnector1">
              <a:avLst/>
            </a:prstGeom>
            <a:noFill/>
            <a:ln w="19050" cap="flat" cmpd="sng">
              <a:solidFill>
                <a:srgbClr val="4E4E4E"/>
              </a:solidFill>
              <a:prstDash val="solid"/>
              <a:round/>
              <a:headEnd type="none" w="med" len="med"/>
              <a:tailEnd type="none" w="med" len="med"/>
            </a:ln>
          </p:spPr>
        </p:cxnSp>
      </p:grpSp>
      <p:sp>
        <p:nvSpPr>
          <p:cNvPr id="964" name="Google Shape;964;p76"/>
          <p:cNvSpPr/>
          <p:nvPr/>
        </p:nvSpPr>
        <p:spPr>
          <a:xfrm>
            <a:off x="4681355" y="238442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00"/>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65" name="Google Shape;965;p76"/>
          <p:cNvSpPr/>
          <p:nvPr/>
        </p:nvSpPr>
        <p:spPr>
          <a:xfrm>
            <a:off x="4681355" y="2841622"/>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FFF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66" name="Google Shape;966;p76"/>
          <p:cNvSpPr txBox="1"/>
          <p:nvPr/>
        </p:nvSpPr>
        <p:spPr>
          <a:xfrm>
            <a:off x="5654518" y="2306119"/>
            <a:ext cx="28881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 + signature = BAD </a:t>
            </a:r>
            <a:endParaRPr sz="1400">
              <a:solidFill>
                <a:srgbClr val="4E4E4E"/>
              </a:solidFill>
              <a:latin typeface="Proxima Nova"/>
              <a:ea typeface="Proxima Nova"/>
              <a:cs typeface="Proxima Nova"/>
              <a:sym typeface="Proxima Nova"/>
            </a:endParaRPr>
          </a:p>
        </p:txBody>
      </p:sp>
      <p:sp>
        <p:nvSpPr>
          <p:cNvPr id="967" name="Google Shape;967;p76"/>
          <p:cNvSpPr txBox="1"/>
          <p:nvPr/>
        </p:nvSpPr>
        <p:spPr>
          <a:xfrm>
            <a:off x="3493955" y="2340472"/>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a:t>
            </a:r>
            <a:endParaRPr sz="1400">
              <a:solidFill>
                <a:srgbClr val="4E4E4E"/>
              </a:solidFill>
              <a:latin typeface="Proxima Nova"/>
              <a:ea typeface="Proxima Nova"/>
              <a:cs typeface="Proxima Nova"/>
              <a:sym typeface="Proxima Nova"/>
            </a:endParaRPr>
          </a:p>
        </p:txBody>
      </p:sp>
      <p:sp>
        <p:nvSpPr>
          <p:cNvPr id="968" name="Google Shape;968;p76"/>
          <p:cNvSpPr txBox="1"/>
          <p:nvPr/>
        </p:nvSpPr>
        <p:spPr>
          <a:xfrm>
            <a:off x="3493955" y="2797672"/>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969" name="Google Shape;969;p76"/>
          <p:cNvSpPr/>
          <p:nvPr/>
        </p:nvSpPr>
        <p:spPr>
          <a:xfrm>
            <a:off x="8141727" y="2870393"/>
            <a:ext cx="256500" cy="256500"/>
          </a:xfrm>
          <a:custGeom>
            <a:avLst/>
            <a:gdLst/>
            <a:ahLst/>
            <a:cxnLst/>
            <a:rect l="l" t="t" r="r" b="b"/>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77"/>
          <p:cNvSpPr txBox="1"/>
          <p:nvPr/>
        </p:nvSpPr>
        <p:spPr>
          <a:xfrm>
            <a:off x="1097058" y="25676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latin typeface="Montserrat"/>
                <a:ea typeface="Montserrat"/>
                <a:cs typeface="Montserrat"/>
                <a:sym typeface="Montserrat"/>
              </a:rPr>
              <a:t>DIGITAL SIGNATURE SCHEMES (DSS)</a:t>
            </a:r>
            <a:endParaRPr sz="2700" b="1" dirty="0">
              <a:latin typeface="Montserrat"/>
              <a:ea typeface="Montserrat"/>
              <a:cs typeface="Montserrat"/>
              <a:sym typeface="Montserrat"/>
            </a:endParaRPr>
          </a:p>
        </p:txBody>
      </p:sp>
      <p:sp>
        <p:nvSpPr>
          <p:cNvPr id="975" name="Google Shape;975;p77"/>
          <p:cNvSpPr txBox="1"/>
          <p:nvPr/>
        </p:nvSpPr>
        <p:spPr>
          <a:xfrm>
            <a:off x="1119543" y="6611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dirty="0">
                <a:solidFill>
                  <a:srgbClr val="BFBFBF"/>
                </a:solidFill>
                <a:latin typeface="Proxima Nova"/>
                <a:ea typeface="Proxima Nova"/>
                <a:cs typeface="Proxima Nova"/>
                <a:sym typeface="Proxima Nova"/>
              </a:rPr>
              <a:t>DSS GÜVENLİK TANIMI</a:t>
            </a:r>
            <a:endParaRPr sz="1700" dirty="0">
              <a:solidFill>
                <a:srgbClr val="BFBFBF"/>
              </a:solidFill>
              <a:latin typeface="Proxima Nova"/>
              <a:ea typeface="Proxima Nova"/>
              <a:cs typeface="Proxima Nova"/>
              <a:sym typeface="Proxima Nova"/>
            </a:endParaRPr>
          </a:p>
        </p:txBody>
      </p:sp>
      <p:sp>
        <p:nvSpPr>
          <p:cNvPr id="976" name="Google Shape;976;p77"/>
          <p:cNvSpPr txBox="1"/>
          <p:nvPr/>
        </p:nvSpPr>
        <p:spPr>
          <a:xfrm>
            <a:off x="524602" y="1361297"/>
            <a:ext cx="8224200" cy="2623800"/>
          </a:xfrm>
          <a:prstGeom prst="rect">
            <a:avLst/>
          </a:prstGeom>
          <a:noFill/>
          <a:ln>
            <a:noFill/>
          </a:ln>
        </p:spPr>
        <p:txBody>
          <a:bodyPr spcFirstLastPara="1" wrap="square" lIns="0" tIns="0" rIns="0" bIns="0" anchor="t" anchorCtr="0">
            <a:noAutofit/>
          </a:bodyPr>
          <a:lstStyle/>
          <a:p>
            <a:pPr marL="177800" lvl="0" indent="0" algn="l" rtl="0">
              <a:lnSpc>
                <a:spcPct val="125000"/>
              </a:lnSpc>
              <a:spcBef>
                <a:spcPts val="0"/>
              </a:spcBef>
              <a:spcAft>
                <a:spcPts val="0"/>
              </a:spcAft>
              <a:buNone/>
            </a:pPr>
            <a:endParaRPr sz="1800" dirty="0">
              <a:solidFill>
                <a:srgbClr val="4E4E4E"/>
              </a:solidFill>
              <a:latin typeface="Proxima Nova"/>
              <a:ea typeface="Proxima Nova"/>
              <a:cs typeface="Proxima Nova"/>
              <a:sym typeface="Proxima Nova"/>
            </a:endParaRPr>
          </a:p>
          <a:p>
            <a:pPr marL="177800" lvl="0" indent="0" algn="l" rtl="0">
              <a:lnSpc>
                <a:spcPct val="125000"/>
              </a:lnSpc>
              <a:spcBef>
                <a:spcPts val="400"/>
              </a:spcBef>
              <a:spcAft>
                <a:spcPts val="0"/>
              </a:spcAft>
              <a:buNone/>
            </a:pPr>
            <a:r>
              <a:rPr lang="en" sz="1800" dirty="0">
                <a:solidFill>
                  <a:srgbClr val="4E4E4E"/>
                </a:solidFill>
                <a:latin typeface="Proxima Nova"/>
                <a:ea typeface="Proxima Nova"/>
                <a:cs typeface="Proxima Nova"/>
                <a:sym typeface="Proxima Nova"/>
              </a:rPr>
              <a:t>(Mesaj, imza) çifti verilen alıcılar şunları doğrulayabilmelidir:</a:t>
            </a:r>
            <a:endParaRPr sz="1800" dirty="0">
              <a:solidFill>
                <a:srgbClr val="4E4E4E"/>
              </a:solidFill>
              <a:latin typeface="Proxima Nova"/>
              <a:ea typeface="Proxima Nova"/>
              <a:cs typeface="Proxima Nova"/>
              <a:sym typeface="Proxima Nova"/>
            </a:endParaRPr>
          </a:p>
          <a:p>
            <a:pPr marL="177800" lvl="0" indent="-203200" algn="l" rtl="0">
              <a:lnSpc>
                <a:spcPct val="125000"/>
              </a:lnSpc>
              <a:spcBef>
                <a:spcPts val="400"/>
              </a:spcBef>
              <a:spcAft>
                <a:spcPts val="0"/>
              </a:spcAft>
              <a:buClr>
                <a:srgbClr val="4E4E4E"/>
              </a:buClr>
              <a:buSzPts val="1800"/>
              <a:buFont typeface="Proxima Nova"/>
              <a:buChar char="●"/>
            </a:pPr>
            <a:r>
              <a:rPr lang="en" sz="1800" b="1" dirty="0">
                <a:solidFill>
                  <a:srgbClr val="4E4E4E"/>
                </a:solidFill>
                <a:latin typeface="Proxima Nova"/>
                <a:ea typeface="Proxima Nova"/>
                <a:cs typeface="Proxima Nova"/>
                <a:sym typeface="Proxima Nova"/>
              </a:rPr>
              <a:t>Mesaj Kaynağı</a:t>
            </a:r>
            <a:r>
              <a:rPr lang="en" sz="1800" dirty="0">
                <a:solidFill>
                  <a:srgbClr val="4E4E4E"/>
                </a:solidFill>
                <a:latin typeface="Proxima Nova"/>
                <a:ea typeface="Proxima Nova"/>
                <a:cs typeface="Proxima Nova"/>
                <a:sym typeface="Proxima Nova"/>
              </a:rPr>
              <a:t>: asıl gönderici (özel anahtarın sahibi) bu mesajı/işlemi yetkilendirdi</a:t>
            </a:r>
            <a:endParaRPr sz="1800" dirty="0">
              <a:solidFill>
                <a:srgbClr val="4E4E4E"/>
              </a:solidFill>
              <a:latin typeface="Proxima Nova"/>
              <a:ea typeface="Proxima Nova"/>
              <a:cs typeface="Proxima Nova"/>
              <a:sym typeface="Proxima Nova"/>
            </a:endParaRPr>
          </a:p>
          <a:p>
            <a:pPr marL="177800" lvl="0" indent="-203200" algn="l" rtl="0">
              <a:lnSpc>
                <a:spcPct val="125000"/>
              </a:lnSpc>
              <a:spcBef>
                <a:spcPts val="0"/>
              </a:spcBef>
              <a:spcAft>
                <a:spcPts val="0"/>
              </a:spcAft>
              <a:buClr>
                <a:srgbClr val="4E4E4E"/>
              </a:buClr>
              <a:buSzPts val="1800"/>
              <a:buFont typeface="Proxima Nova"/>
              <a:buChar char="●"/>
            </a:pPr>
            <a:r>
              <a:rPr lang="en" sz="1800" b="1" dirty="0">
                <a:solidFill>
                  <a:srgbClr val="4E4E4E"/>
                </a:solidFill>
                <a:latin typeface="Proxima Nova"/>
                <a:ea typeface="Proxima Nova"/>
                <a:cs typeface="Proxima Nova"/>
                <a:sym typeface="Proxima Nova"/>
              </a:rPr>
              <a:t>İnkar edilemez:</a:t>
            </a:r>
            <a:r>
              <a:rPr lang="en" sz="1800" dirty="0">
                <a:solidFill>
                  <a:srgbClr val="4E4E4E"/>
                </a:solidFill>
                <a:latin typeface="Proxima Nova"/>
                <a:ea typeface="Proxima Nova"/>
                <a:cs typeface="Proxima Nova"/>
                <a:sym typeface="Proxima Nova"/>
              </a:rPr>
              <a:t>: orijinal gönderen (özel anahtarın sahibi) geri izleyemez</a:t>
            </a:r>
            <a:endParaRPr sz="1800" dirty="0">
              <a:solidFill>
                <a:srgbClr val="4E4E4E"/>
              </a:solidFill>
              <a:latin typeface="Proxima Nova"/>
              <a:ea typeface="Proxima Nova"/>
              <a:cs typeface="Proxima Nova"/>
              <a:sym typeface="Proxima Nova"/>
            </a:endParaRPr>
          </a:p>
          <a:p>
            <a:pPr marL="177800" lvl="0" indent="-203200" algn="l" rtl="0">
              <a:lnSpc>
                <a:spcPct val="125000"/>
              </a:lnSpc>
              <a:spcBef>
                <a:spcPts val="0"/>
              </a:spcBef>
              <a:spcAft>
                <a:spcPts val="0"/>
              </a:spcAft>
              <a:buClr>
                <a:srgbClr val="4E4E4E"/>
              </a:buClr>
              <a:buSzPts val="1800"/>
              <a:buFont typeface="Proxima Nova"/>
              <a:buChar char="●"/>
            </a:pPr>
            <a:r>
              <a:rPr lang="en" sz="1800" b="1" dirty="0">
                <a:solidFill>
                  <a:srgbClr val="4E4E4E"/>
                </a:solidFill>
                <a:latin typeface="Proxima Nova"/>
                <a:ea typeface="Proxima Nova"/>
                <a:cs typeface="Proxima Nova"/>
                <a:sym typeface="Proxima Nova"/>
              </a:rPr>
              <a:t>Mesaj Doğruluğu</a:t>
            </a:r>
            <a:r>
              <a:rPr lang="en" sz="1800" dirty="0">
                <a:solidFill>
                  <a:srgbClr val="4E4E4E"/>
                </a:solidFill>
                <a:latin typeface="Proxima Nova"/>
                <a:ea typeface="Proxima Nova"/>
                <a:cs typeface="Proxima Nova"/>
                <a:sym typeface="Proxima Nova"/>
              </a:rPr>
              <a:t>: mesaj gönderildikten sonra değiştirilemez</a:t>
            </a:r>
            <a:endParaRPr sz="1800" dirty="0">
              <a:solidFill>
                <a:srgbClr val="4E4E4E"/>
              </a:solidFill>
              <a:latin typeface="Proxima Nova"/>
              <a:ea typeface="Proxima Nova"/>
              <a:cs typeface="Proxima Nova"/>
              <a:sym typeface="Proxima Nova"/>
            </a:endParaRPr>
          </a:p>
          <a:p>
            <a:pPr marL="177800" lvl="0" indent="0" algn="l" rtl="0">
              <a:lnSpc>
                <a:spcPct val="125000"/>
              </a:lnSpc>
              <a:spcBef>
                <a:spcPts val="400"/>
              </a:spcBef>
              <a:spcAft>
                <a:spcPts val="0"/>
              </a:spcAft>
              <a:buNone/>
            </a:pPr>
            <a:endParaRPr sz="1800" dirty="0">
              <a:solidFill>
                <a:srgbClr val="4E4E4E"/>
              </a:solidFill>
              <a:latin typeface="Proxima Nova"/>
              <a:ea typeface="Proxima Nova"/>
              <a:cs typeface="Proxima Nova"/>
              <a:sym typeface="Proxima Nova"/>
            </a:endParaRPr>
          </a:p>
          <a:p>
            <a:pPr marL="0" marR="0" lvl="0" indent="0" algn="l" rtl="0">
              <a:lnSpc>
                <a:spcPct val="125000"/>
              </a:lnSpc>
              <a:spcBef>
                <a:spcPts val="400"/>
              </a:spcBef>
              <a:spcAft>
                <a:spcPts val="0"/>
              </a:spcAft>
              <a:buNone/>
            </a:pPr>
            <a:endParaRPr sz="1800" dirty="0">
              <a:solidFill>
                <a:srgbClr val="4E4E4E"/>
              </a:solidFill>
              <a:latin typeface="Proxima Nova"/>
              <a:ea typeface="Proxima Nova"/>
              <a:cs typeface="Proxima Nova"/>
              <a:sym typeface="Proxima Nova"/>
            </a:endParaRPr>
          </a:p>
          <a:p>
            <a:pPr marL="0" lvl="0" indent="0" algn="l" rtl="0">
              <a:lnSpc>
                <a:spcPct val="115000"/>
              </a:lnSpc>
              <a:spcBef>
                <a:spcPts val="400"/>
              </a:spcBef>
              <a:spcAft>
                <a:spcPts val="0"/>
              </a:spcAft>
              <a:buClr>
                <a:schemeClr val="dk1"/>
              </a:buClr>
              <a:buFont typeface="Lato"/>
              <a:buNone/>
            </a:pPr>
            <a:endParaRPr sz="1800" b="1" dirty="0">
              <a:latin typeface="Proxima Nova"/>
              <a:ea typeface="Proxima Nova"/>
              <a:cs typeface="Proxima Nova"/>
              <a:sym typeface="Proxima Nova"/>
            </a:endParaRPr>
          </a:p>
        </p:txBody>
      </p:sp>
      <p:sp>
        <p:nvSpPr>
          <p:cNvPr id="977" name="Google Shape;977;p77"/>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PHILIP HAYES</a:t>
            </a:r>
            <a:endParaRPr sz="900">
              <a:solidFill>
                <a:srgbClr val="B7B7B7"/>
              </a:solidFill>
              <a:latin typeface="Proxima Nova"/>
              <a:ea typeface="Proxima Nova"/>
              <a:cs typeface="Proxima Nova"/>
              <a:sym typeface="Proxima Nova"/>
            </a:endParaRPr>
          </a:p>
        </p:txBody>
      </p:sp>
      <p:sp>
        <p:nvSpPr>
          <p:cNvPr id="978" name="Google Shape;978;p77"/>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78"/>
          <p:cNvSpPr/>
          <p:nvPr/>
        </p:nvSpPr>
        <p:spPr>
          <a:xfrm>
            <a:off x="4927038" y="2462606"/>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84" name="Google Shape;984;p78"/>
          <p:cNvSpPr/>
          <p:nvPr/>
        </p:nvSpPr>
        <p:spPr>
          <a:xfrm>
            <a:off x="4970988" y="3420797"/>
            <a:ext cx="376200" cy="376200"/>
          </a:xfrm>
          <a:custGeom>
            <a:avLst/>
            <a:gdLst/>
            <a:ahLst/>
            <a:cxnLst/>
            <a:rect l="l" t="t" r="r" b="b"/>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85" name="Google Shape;985;p78"/>
          <p:cNvSpPr/>
          <p:nvPr/>
        </p:nvSpPr>
        <p:spPr>
          <a:xfrm flipH="1">
            <a:off x="4393944" y="1234387"/>
            <a:ext cx="558600" cy="558600"/>
          </a:xfrm>
          <a:custGeom>
            <a:avLst/>
            <a:gdLst/>
            <a:ahLst/>
            <a:cxnLst/>
            <a:rect l="l" t="t" r="r" b="b"/>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sp>
        <p:nvSpPr>
          <p:cNvPr id="986" name="Google Shape;986;p78"/>
          <p:cNvSpPr txBox="1"/>
          <p:nvPr/>
        </p:nvSpPr>
        <p:spPr>
          <a:xfrm>
            <a:off x="4256400" y="1778263"/>
            <a:ext cx="833700" cy="4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E4E4E"/>
                </a:solidFill>
                <a:latin typeface="Proxima Nova"/>
                <a:ea typeface="Proxima Nova"/>
                <a:cs typeface="Proxima Nova"/>
                <a:sym typeface="Proxima Nova"/>
              </a:rPr>
              <a:t>ALICE</a:t>
            </a:r>
            <a:endParaRPr sz="1800">
              <a:solidFill>
                <a:srgbClr val="4E4E4E"/>
              </a:solidFill>
              <a:latin typeface="Proxima Nova"/>
              <a:ea typeface="Proxima Nova"/>
              <a:cs typeface="Proxima Nova"/>
              <a:sym typeface="Proxima Nova"/>
            </a:endParaRPr>
          </a:p>
        </p:txBody>
      </p:sp>
      <p:sp>
        <p:nvSpPr>
          <p:cNvPr id="987" name="Google Shape;987;p78"/>
          <p:cNvSpPr/>
          <p:nvPr/>
        </p:nvSpPr>
        <p:spPr>
          <a:xfrm>
            <a:off x="4927038" y="2919806"/>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988" name="Google Shape;988;p78"/>
          <p:cNvSpPr txBox="1"/>
          <p:nvPr/>
        </p:nvSpPr>
        <p:spPr>
          <a:xfrm>
            <a:off x="3739638" y="2418656"/>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private key:</a:t>
            </a:r>
            <a:endParaRPr sz="1400">
              <a:solidFill>
                <a:srgbClr val="4E4E4E"/>
              </a:solidFill>
              <a:latin typeface="Proxima Nova"/>
              <a:ea typeface="Proxima Nova"/>
              <a:cs typeface="Proxima Nova"/>
              <a:sym typeface="Proxima Nova"/>
            </a:endParaRPr>
          </a:p>
        </p:txBody>
      </p:sp>
      <p:sp>
        <p:nvSpPr>
          <p:cNvPr id="989" name="Google Shape;989;p78"/>
          <p:cNvSpPr txBox="1"/>
          <p:nvPr/>
        </p:nvSpPr>
        <p:spPr>
          <a:xfrm>
            <a:off x="3739638" y="2875856"/>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public key:</a:t>
            </a:r>
            <a:endParaRPr sz="1400">
              <a:solidFill>
                <a:srgbClr val="4E4E4E"/>
              </a:solidFill>
              <a:latin typeface="Proxima Nova"/>
              <a:ea typeface="Proxima Nova"/>
              <a:cs typeface="Proxima Nova"/>
              <a:sym typeface="Proxima Nova"/>
            </a:endParaRPr>
          </a:p>
        </p:txBody>
      </p:sp>
      <p:sp>
        <p:nvSpPr>
          <p:cNvPr id="990" name="Google Shape;990;p78"/>
          <p:cNvSpPr txBox="1"/>
          <p:nvPr/>
        </p:nvSpPr>
        <p:spPr>
          <a:xfrm>
            <a:off x="3739638" y="3377006"/>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message:</a:t>
            </a:r>
            <a:endParaRPr sz="1400">
              <a:solidFill>
                <a:srgbClr val="4E4E4E"/>
              </a:solidFill>
              <a:latin typeface="Proxima Nova"/>
              <a:ea typeface="Proxima Nova"/>
              <a:cs typeface="Proxima Nova"/>
              <a:sym typeface="Proxima Nova"/>
            </a:endParaRPr>
          </a:p>
        </p:txBody>
      </p:sp>
      <p:sp>
        <p:nvSpPr>
          <p:cNvPr id="991" name="Google Shape;991;p78"/>
          <p:cNvSpPr txBox="1"/>
          <p:nvPr/>
        </p:nvSpPr>
        <p:spPr>
          <a:xfrm>
            <a:off x="3739638" y="3877831"/>
            <a:ext cx="1187400" cy="46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4E4E4E"/>
                </a:solidFill>
                <a:latin typeface="Proxima Nova"/>
                <a:ea typeface="Proxima Nova"/>
                <a:cs typeface="Proxima Nova"/>
                <a:sym typeface="Proxima Nova"/>
              </a:rPr>
              <a:t>signature:</a:t>
            </a:r>
            <a:endParaRPr sz="1400">
              <a:solidFill>
                <a:srgbClr val="4E4E4E"/>
              </a:solidFill>
              <a:latin typeface="Proxima Nova"/>
              <a:ea typeface="Proxima Nova"/>
              <a:cs typeface="Proxima Nova"/>
              <a:sym typeface="Proxima Nova"/>
            </a:endParaRPr>
          </a:p>
        </p:txBody>
      </p:sp>
      <p:sp>
        <p:nvSpPr>
          <p:cNvPr id="992" name="Google Shape;992;p78"/>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PUBLIC/PRIVATE KEY ÜRETİMİ</a:t>
            </a:r>
            <a:endParaRPr sz="2700" b="1">
              <a:latin typeface="Montserrat"/>
              <a:ea typeface="Montserrat"/>
              <a:cs typeface="Montserrat"/>
              <a:sym typeface="Montserrat"/>
            </a:endParaRPr>
          </a:p>
        </p:txBody>
      </p:sp>
      <p:sp>
        <p:nvSpPr>
          <p:cNvPr id="993" name="Google Shape;993;p78"/>
          <p:cNvSpPr txBox="1"/>
          <p:nvPr/>
        </p:nvSpPr>
        <p:spPr>
          <a:xfrm>
            <a:off x="1097058" y="6611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endParaRPr sz="1700">
              <a:solidFill>
                <a:srgbClr val="BFBFBF"/>
              </a:solidFill>
              <a:latin typeface="Proxima Nova"/>
              <a:ea typeface="Proxima Nova"/>
              <a:cs typeface="Proxima Nova"/>
              <a:sym typeface="Proxima Nova"/>
            </a:endParaRPr>
          </a:p>
        </p:txBody>
      </p:sp>
      <p:sp>
        <p:nvSpPr>
          <p:cNvPr id="994" name="Google Shape;994;p78"/>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JUSTIN YU</a:t>
            </a:r>
            <a:endParaRPr sz="900">
              <a:solidFill>
                <a:srgbClr val="B7B7B7"/>
              </a:solidFill>
              <a:latin typeface="Proxima Nova"/>
              <a:ea typeface="Proxima Nova"/>
              <a:cs typeface="Proxima Nova"/>
              <a:sym typeface="Proxima Nova"/>
            </a:endParaRPr>
          </a:p>
        </p:txBody>
      </p:sp>
      <p:sp>
        <p:nvSpPr>
          <p:cNvPr id="995" name="Google Shape;995;p78"/>
          <p:cNvSpPr/>
          <p:nvPr/>
        </p:nvSpPr>
        <p:spPr>
          <a:xfrm>
            <a:off x="5028153" y="3978931"/>
            <a:ext cx="376200" cy="376200"/>
          </a:xfrm>
          <a:custGeom>
            <a:avLst/>
            <a:gdLst/>
            <a:ahLst/>
            <a:cxnLst/>
            <a:rect l="l" t="t" r="r" b="b"/>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rgbClr val="53585F"/>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a:solidFill>
                <a:srgbClr val="7F7F7F"/>
              </a:solidFill>
              <a:latin typeface="Lato"/>
              <a:ea typeface="Lato"/>
              <a:cs typeface="Lato"/>
              <a:sym typeface="Lato"/>
            </a:endParaRPr>
          </a:p>
        </p:txBody>
      </p:sp>
      <p:cxnSp>
        <p:nvCxnSpPr>
          <p:cNvPr id="996" name="Google Shape;996;p78"/>
          <p:cNvCxnSpPr/>
          <p:nvPr/>
        </p:nvCxnSpPr>
        <p:spPr>
          <a:xfrm rot="10800000">
            <a:off x="5711250" y="2650700"/>
            <a:ext cx="741300" cy="0"/>
          </a:xfrm>
          <a:prstGeom prst="straightConnector1">
            <a:avLst/>
          </a:prstGeom>
          <a:noFill/>
          <a:ln w="19050" cap="flat" cmpd="sng">
            <a:solidFill>
              <a:srgbClr val="666666"/>
            </a:solidFill>
            <a:prstDash val="solid"/>
            <a:round/>
            <a:headEnd type="none" w="med" len="med"/>
            <a:tailEnd type="triangle" w="med" len="med"/>
          </a:ln>
        </p:spPr>
      </p:cxnSp>
      <p:cxnSp>
        <p:nvCxnSpPr>
          <p:cNvPr id="997" name="Google Shape;997;p78"/>
          <p:cNvCxnSpPr/>
          <p:nvPr/>
        </p:nvCxnSpPr>
        <p:spPr>
          <a:xfrm rot="10800000">
            <a:off x="5711250" y="3107900"/>
            <a:ext cx="741300" cy="0"/>
          </a:xfrm>
          <a:prstGeom prst="straightConnector1">
            <a:avLst/>
          </a:prstGeom>
          <a:noFill/>
          <a:ln w="19050" cap="flat" cmpd="sng">
            <a:solidFill>
              <a:srgbClr val="666666"/>
            </a:solidFill>
            <a:prstDash val="solid"/>
            <a:round/>
            <a:headEnd type="none" w="med" len="med"/>
            <a:tailEnd type="triangle" w="med" len="med"/>
          </a:ln>
        </p:spPr>
      </p:cxnSp>
      <p:sp>
        <p:nvSpPr>
          <p:cNvPr id="998" name="Google Shape;998;p78"/>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7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DÖNÜŞÜM ÖZETİ</a:t>
            </a:r>
            <a:endParaRPr sz="2700" b="1">
              <a:latin typeface="Montserrat"/>
              <a:ea typeface="Montserrat"/>
              <a:cs typeface="Montserrat"/>
              <a:sym typeface="Montserrat"/>
            </a:endParaRPr>
          </a:p>
        </p:txBody>
      </p:sp>
      <p:sp>
        <p:nvSpPr>
          <p:cNvPr id="1004" name="Google Shape;1004;p79"/>
          <p:cNvSpPr txBox="1"/>
          <p:nvPr/>
        </p:nvSpPr>
        <p:spPr>
          <a:xfrm>
            <a:off x="1097058" y="6611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ECDSA PUBLIC/PRIVATE KEYS</a:t>
            </a:r>
            <a:endParaRPr sz="1700">
              <a:solidFill>
                <a:srgbClr val="BFBFBF"/>
              </a:solidFill>
              <a:latin typeface="Proxima Nova"/>
              <a:ea typeface="Proxima Nova"/>
              <a:cs typeface="Proxima Nova"/>
              <a:sym typeface="Proxima Nova"/>
            </a:endParaRPr>
          </a:p>
        </p:txBody>
      </p:sp>
      <p:sp>
        <p:nvSpPr>
          <p:cNvPr id="1005" name="Google Shape;1005;p79"/>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HAENA LEE</a:t>
            </a:r>
            <a:endParaRPr sz="900">
              <a:solidFill>
                <a:srgbClr val="B7B7B7"/>
              </a:solidFill>
              <a:latin typeface="Proxima Nova"/>
              <a:ea typeface="Proxima Nova"/>
              <a:cs typeface="Proxima Nova"/>
              <a:sym typeface="Proxima Nova"/>
            </a:endParaRPr>
          </a:p>
        </p:txBody>
      </p:sp>
      <p:sp>
        <p:nvSpPr>
          <p:cNvPr id="1006" name="Google Shape;1006;p79"/>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1007" name="Google Shape;1007;p79"/>
          <p:cNvSpPr/>
          <p:nvPr/>
        </p:nvSpPr>
        <p:spPr>
          <a:xfrm>
            <a:off x="58635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Proxima Nova Semibold"/>
                <a:ea typeface="Proxima Nova Semibold"/>
                <a:cs typeface="Proxima Nova Semibold"/>
                <a:sym typeface="Proxima Nova Semibold"/>
              </a:rPr>
              <a:t>Private Key</a:t>
            </a:r>
            <a:endParaRPr sz="1800" dirty="0">
              <a:solidFill>
                <a:srgbClr val="FFFFFF"/>
              </a:solidFill>
              <a:latin typeface="Proxima Nova Semibold"/>
              <a:ea typeface="Proxima Nova Semibold"/>
              <a:cs typeface="Proxima Nova Semibold"/>
              <a:sym typeface="Proxima Nova Semibold"/>
            </a:endParaRPr>
          </a:p>
        </p:txBody>
      </p:sp>
      <p:sp>
        <p:nvSpPr>
          <p:cNvPr id="1008" name="Google Shape;1008;p79"/>
          <p:cNvSpPr/>
          <p:nvPr/>
        </p:nvSpPr>
        <p:spPr>
          <a:xfrm>
            <a:off x="2692800" y="21451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Proxima Nova Semibold"/>
                <a:ea typeface="Proxima Nova Semibold"/>
                <a:cs typeface="Proxima Nova Semibold"/>
                <a:sym typeface="Proxima Nova Semibold"/>
              </a:rPr>
              <a:t>Public Key</a:t>
            </a:r>
            <a:endParaRPr sz="1800" dirty="0">
              <a:solidFill>
                <a:srgbClr val="FFFFFF"/>
              </a:solidFill>
              <a:latin typeface="Proxima Nova Semibold"/>
              <a:ea typeface="Proxima Nova Semibold"/>
              <a:cs typeface="Proxima Nova Semibold"/>
              <a:sym typeface="Proxima Nova Semibold"/>
            </a:endParaRPr>
          </a:p>
        </p:txBody>
      </p:sp>
      <p:sp>
        <p:nvSpPr>
          <p:cNvPr id="1009" name="Google Shape;1009;p79"/>
          <p:cNvSpPr/>
          <p:nvPr/>
        </p:nvSpPr>
        <p:spPr>
          <a:xfrm>
            <a:off x="6914925" y="2157050"/>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Bitcoin Address</a:t>
            </a:r>
            <a:endParaRPr sz="1800">
              <a:solidFill>
                <a:srgbClr val="FFFFFF"/>
              </a:solidFill>
              <a:latin typeface="Proxima Nova Semibold"/>
              <a:ea typeface="Proxima Nova Semibold"/>
              <a:cs typeface="Proxima Nova Semibold"/>
              <a:sym typeface="Proxima Nova Semibold"/>
            </a:endParaRPr>
          </a:p>
        </p:txBody>
      </p:sp>
      <p:sp>
        <p:nvSpPr>
          <p:cNvPr id="1010" name="Google Shape;1010;p79"/>
          <p:cNvSpPr/>
          <p:nvPr/>
        </p:nvSpPr>
        <p:spPr>
          <a:xfrm>
            <a:off x="2105250" y="2511950"/>
            <a:ext cx="5784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9"/>
          <p:cNvSpPr/>
          <p:nvPr/>
        </p:nvSpPr>
        <p:spPr>
          <a:xfrm>
            <a:off x="6378175"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9"/>
          <p:cNvSpPr/>
          <p:nvPr/>
        </p:nvSpPr>
        <p:spPr>
          <a:xfrm>
            <a:off x="586350" y="1502538"/>
            <a:ext cx="1578900" cy="2877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ECDSA</a:t>
            </a:r>
            <a:endParaRPr sz="1200">
              <a:solidFill>
                <a:srgbClr val="FFFFFF"/>
              </a:solidFill>
              <a:latin typeface="Proxima Nova Semibold"/>
              <a:ea typeface="Proxima Nova Semibold"/>
              <a:cs typeface="Proxima Nova Semibold"/>
              <a:sym typeface="Proxima Nova Semibold"/>
            </a:endParaRPr>
          </a:p>
        </p:txBody>
      </p:sp>
      <p:sp>
        <p:nvSpPr>
          <p:cNvPr id="1013" name="Google Shape;1013;p79"/>
          <p:cNvSpPr/>
          <p:nvPr/>
        </p:nvSpPr>
        <p:spPr>
          <a:xfrm>
            <a:off x="1292100" y="1790250"/>
            <a:ext cx="167400" cy="3549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9"/>
          <p:cNvSpPr/>
          <p:nvPr/>
        </p:nvSpPr>
        <p:spPr>
          <a:xfrm>
            <a:off x="1760550" y="3256850"/>
            <a:ext cx="1267800" cy="2877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Proxima Nova Semibold"/>
                <a:ea typeface="Proxima Nova Semibold"/>
                <a:cs typeface="Proxima Nova Semibold"/>
                <a:sym typeface="Proxima Nova Semibold"/>
              </a:rPr>
              <a:t>ECDSA</a:t>
            </a:r>
            <a:endParaRPr sz="1200" dirty="0">
              <a:solidFill>
                <a:srgbClr val="FFFFFF"/>
              </a:solidFill>
              <a:latin typeface="Proxima Nova Semibold"/>
              <a:ea typeface="Proxima Nova Semibold"/>
              <a:cs typeface="Proxima Nova Semibold"/>
              <a:sym typeface="Proxima Nova Semibold"/>
            </a:endParaRPr>
          </a:p>
        </p:txBody>
      </p:sp>
      <p:sp>
        <p:nvSpPr>
          <p:cNvPr id="1015" name="Google Shape;1015;p79"/>
          <p:cNvSpPr/>
          <p:nvPr/>
        </p:nvSpPr>
        <p:spPr>
          <a:xfrm>
            <a:off x="2338950"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9"/>
          <p:cNvSpPr/>
          <p:nvPr/>
        </p:nvSpPr>
        <p:spPr>
          <a:xfrm>
            <a:off x="3897013" y="3256850"/>
            <a:ext cx="1267800" cy="2877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Proxima Nova Semibold"/>
                <a:ea typeface="Proxima Nova Semibold"/>
                <a:cs typeface="Proxima Nova Semibold"/>
                <a:sym typeface="Proxima Nova Semibold"/>
              </a:rPr>
              <a:t>Hash Functions</a:t>
            </a:r>
            <a:endParaRPr sz="1200" dirty="0">
              <a:solidFill>
                <a:srgbClr val="FFFFFF"/>
              </a:solidFill>
              <a:latin typeface="Proxima Nova Semibold"/>
              <a:ea typeface="Proxima Nova Semibold"/>
              <a:cs typeface="Proxima Nova Semibold"/>
              <a:sym typeface="Proxima Nova Semibold"/>
            </a:endParaRPr>
          </a:p>
        </p:txBody>
      </p:sp>
      <p:sp>
        <p:nvSpPr>
          <p:cNvPr id="1017" name="Google Shape;1017;p79"/>
          <p:cNvSpPr/>
          <p:nvPr/>
        </p:nvSpPr>
        <p:spPr>
          <a:xfrm>
            <a:off x="6066738" y="2639650"/>
            <a:ext cx="111000" cy="2025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9"/>
          <p:cNvSpPr/>
          <p:nvPr/>
        </p:nvSpPr>
        <p:spPr>
          <a:xfrm>
            <a:off x="4799275" y="2145138"/>
            <a:ext cx="1578900" cy="853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Proxima Nova Semibold"/>
                <a:ea typeface="Proxima Nova Semibold"/>
                <a:cs typeface="Proxima Nova Semibold"/>
                <a:sym typeface="Proxima Nova Semibold"/>
              </a:rPr>
              <a:t>Public Key Hash</a:t>
            </a:r>
            <a:endParaRPr sz="1800" dirty="0">
              <a:solidFill>
                <a:srgbClr val="FFFFFF"/>
              </a:solidFill>
              <a:latin typeface="Proxima Nova Semibold"/>
              <a:ea typeface="Proxima Nova Semibold"/>
              <a:cs typeface="Proxima Nova Semibold"/>
              <a:sym typeface="Proxima Nova Semibold"/>
            </a:endParaRPr>
          </a:p>
        </p:txBody>
      </p:sp>
      <p:sp>
        <p:nvSpPr>
          <p:cNvPr id="1019" name="Google Shape;1019;p79"/>
          <p:cNvSpPr/>
          <p:nvPr/>
        </p:nvSpPr>
        <p:spPr>
          <a:xfrm>
            <a:off x="4262563" y="2511950"/>
            <a:ext cx="536700" cy="1434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9"/>
          <p:cNvSpPr/>
          <p:nvPr/>
        </p:nvSpPr>
        <p:spPr>
          <a:xfrm>
            <a:off x="447998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9"/>
          <p:cNvSpPr/>
          <p:nvPr/>
        </p:nvSpPr>
        <p:spPr>
          <a:xfrm>
            <a:off x="3897025" y="4031250"/>
            <a:ext cx="1267800" cy="2877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Proxima Nova Semibold"/>
                <a:ea typeface="Proxima Nova Semibold"/>
                <a:cs typeface="Proxima Nova Semibold"/>
                <a:sym typeface="Proxima Nova Semibold"/>
              </a:rPr>
              <a:t>RIPEMD160</a:t>
            </a:r>
            <a:endParaRPr sz="1000" dirty="0">
              <a:solidFill>
                <a:srgbClr val="FFFFFF"/>
              </a:solidFill>
              <a:latin typeface="Proxima Nova Semibold"/>
              <a:ea typeface="Proxima Nova Semibold"/>
              <a:cs typeface="Proxima Nova Semibold"/>
              <a:sym typeface="Proxima Nova Semibold"/>
            </a:endParaRPr>
          </a:p>
        </p:txBody>
      </p:sp>
      <p:sp>
        <p:nvSpPr>
          <p:cNvPr id="1022" name="Google Shape;1022;p79"/>
          <p:cNvSpPr/>
          <p:nvPr/>
        </p:nvSpPr>
        <p:spPr>
          <a:xfrm>
            <a:off x="3897025" y="3696938"/>
            <a:ext cx="1267800" cy="2877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Proxima Nova Semibold"/>
                <a:ea typeface="Proxima Nova Semibold"/>
                <a:cs typeface="Proxima Nova Semibold"/>
                <a:sym typeface="Proxima Nova Semibold"/>
              </a:rPr>
              <a:t>SHA-256</a:t>
            </a:r>
            <a:endParaRPr sz="1000" dirty="0">
              <a:solidFill>
                <a:srgbClr val="FFFFFF"/>
              </a:solidFill>
              <a:latin typeface="Proxima Nova Semibold"/>
              <a:ea typeface="Proxima Nova Semibold"/>
              <a:cs typeface="Proxima Nova Semibold"/>
              <a:sym typeface="Proxima Nova Semibold"/>
            </a:endParaRPr>
          </a:p>
        </p:txBody>
      </p:sp>
      <p:cxnSp>
        <p:nvCxnSpPr>
          <p:cNvPr id="1023" name="Google Shape;1023;p79"/>
          <p:cNvCxnSpPr>
            <a:stCxn id="1022" idx="2"/>
            <a:endCxn id="1022"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024" name="Google Shape;1024;p79"/>
          <p:cNvCxnSpPr>
            <a:stCxn id="1022" idx="2"/>
            <a:endCxn id="1022"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79"/>
          <p:cNvCxnSpPr>
            <a:endCxn id="1022" idx="0"/>
          </p:cNvCxnSpPr>
          <p:nvPr/>
        </p:nvCxnSpPr>
        <p:spPr>
          <a:xfrm>
            <a:off x="4530925" y="3544538"/>
            <a:ext cx="0" cy="152400"/>
          </a:xfrm>
          <a:prstGeom prst="straightConnector1">
            <a:avLst/>
          </a:prstGeom>
          <a:noFill/>
          <a:ln w="28575" cap="flat" cmpd="sng">
            <a:solidFill>
              <a:schemeClr val="dk2"/>
            </a:solidFill>
            <a:prstDash val="solid"/>
            <a:round/>
            <a:headEnd type="none" w="med" len="med"/>
            <a:tailEnd type="none" w="med" len="med"/>
          </a:ln>
        </p:spPr>
      </p:cxnSp>
      <p:cxnSp>
        <p:nvCxnSpPr>
          <p:cNvPr id="1026" name="Google Shape;1026;p79"/>
          <p:cNvCxnSpPr>
            <a:stCxn id="1022" idx="2"/>
            <a:endCxn id="1022" idx="2"/>
          </p:cNvCxnSpPr>
          <p:nvPr/>
        </p:nvCxnSpPr>
        <p:spPr>
          <a:xfrm>
            <a:off x="4530925" y="3984638"/>
            <a:ext cx="0" cy="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79"/>
          <p:cNvCxnSpPr>
            <a:stCxn id="1022" idx="2"/>
            <a:endCxn id="1021" idx="0"/>
          </p:cNvCxnSpPr>
          <p:nvPr/>
        </p:nvCxnSpPr>
        <p:spPr>
          <a:xfrm>
            <a:off x="4530925" y="3984638"/>
            <a:ext cx="0" cy="46500"/>
          </a:xfrm>
          <a:prstGeom prst="straightConnector1">
            <a:avLst/>
          </a:prstGeom>
          <a:noFill/>
          <a:ln w="28575" cap="flat" cmpd="sng">
            <a:solidFill>
              <a:schemeClr val="dk2"/>
            </a:solidFill>
            <a:prstDash val="solid"/>
            <a:round/>
            <a:headEnd type="none" w="med" len="med"/>
            <a:tailEnd type="none" w="med" len="med"/>
          </a:ln>
        </p:spPr>
      </p:cxnSp>
      <p:sp>
        <p:nvSpPr>
          <p:cNvPr id="1028" name="Google Shape;1028;p79"/>
          <p:cNvSpPr/>
          <p:nvPr/>
        </p:nvSpPr>
        <p:spPr>
          <a:xfrm>
            <a:off x="6012613" y="3256850"/>
            <a:ext cx="1267800" cy="2877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Semibold"/>
                <a:ea typeface="Proxima Nova Semibold"/>
                <a:cs typeface="Proxima Nova Semibold"/>
                <a:sym typeface="Proxima Nova Semibold"/>
              </a:rPr>
              <a:t>Base58Check</a:t>
            </a:r>
            <a:endParaRPr sz="1000">
              <a:solidFill>
                <a:srgbClr val="FFFFFF"/>
              </a:solidFill>
              <a:latin typeface="Proxima Nova Semibold"/>
              <a:ea typeface="Proxima Nova Semibold"/>
              <a:cs typeface="Proxima Nova Semibold"/>
              <a:sym typeface="Proxima Nova Semibold"/>
            </a:endParaRPr>
          </a:p>
        </p:txBody>
      </p:sp>
      <p:sp>
        <p:nvSpPr>
          <p:cNvPr id="1029" name="Google Shape;1029;p79"/>
          <p:cNvSpPr/>
          <p:nvPr/>
        </p:nvSpPr>
        <p:spPr>
          <a:xfrm>
            <a:off x="6591038" y="2639650"/>
            <a:ext cx="111000" cy="6171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pic>
        <p:nvPicPr>
          <p:cNvPr id="1034" name="Google Shape;1034;p80" descr="WolframAlpha--y_2___x_3___7__Implicit_plot____2016_09_17_14_19.png"/>
          <p:cNvPicPr preferRelativeResize="0"/>
          <p:nvPr/>
        </p:nvPicPr>
        <p:blipFill>
          <a:blip r:embed="rId3">
            <a:alphaModFix/>
          </a:blip>
          <a:stretch>
            <a:fillRect/>
          </a:stretch>
        </p:blipFill>
        <p:spPr>
          <a:xfrm>
            <a:off x="6419125" y="0"/>
            <a:ext cx="2724165" cy="5029290"/>
          </a:xfrm>
          <a:prstGeom prst="rect">
            <a:avLst/>
          </a:prstGeom>
          <a:noFill/>
          <a:ln>
            <a:noFill/>
          </a:ln>
        </p:spPr>
      </p:pic>
      <p:sp>
        <p:nvSpPr>
          <p:cNvPr id="1035" name="Google Shape;1035;p80"/>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solidFill>
                  <a:schemeClr val="lt2"/>
                </a:solidFill>
                <a:latin typeface="Montserrat"/>
                <a:ea typeface="Montserrat"/>
                <a:cs typeface="Montserrat"/>
                <a:sym typeface="Montserrat"/>
              </a:rPr>
              <a:t>ELİPTİK EĞRİ KRİPTOGRAFİSİ</a:t>
            </a:r>
            <a:endParaRPr sz="2700" b="1">
              <a:solidFill>
                <a:schemeClr val="lt2"/>
              </a:solidFill>
              <a:latin typeface="Montserrat"/>
              <a:ea typeface="Montserrat"/>
              <a:cs typeface="Montserrat"/>
              <a:sym typeface="Montserrat"/>
            </a:endParaRPr>
          </a:p>
        </p:txBody>
      </p:sp>
      <p:sp>
        <p:nvSpPr>
          <p:cNvPr id="1036" name="Google Shape;1036;p80"/>
          <p:cNvSpPr txBox="1"/>
          <p:nvPr/>
        </p:nvSpPr>
        <p:spPr>
          <a:xfrm>
            <a:off x="1097058" y="661106"/>
            <a:ext cx="44787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1.BÖLÜM: ELİPTİK EĞRİ</a:t>
            </a:r>
            <a:endParaRPr sz="1700">
              <a:solidFill>
                <a:srgbClr val="BFBFBF"/>
              </a:solidFill>
              <a:latin typeface="Proxima Nova"/>
              <a:ea typeface="Proxima Nova"/>
              <a:cs typeface="Proxima Nova"/>
              <a:sym typeface="Proxima Nova"/>
            </a:endParaRPr>
          </a:p>
        </p:txBody>
      </p:sp>
      <p:sp>
        <p:nvSpPr>
          <p:cNvPr id="1037" name="Google Shape;1037;p80"/>
          <p:cNvSpPr txBox="1"/>
          <p:nvPr/>
        </p:nvSpPr>
        <p:spPr>
          <a:xfrm>
            <a:off x="542072" y="1223428"/>
            <a:ext cx="6069600" cy="3330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2"/>
              </a:buClr>
              <a:buSzPts val="400"/>
              <a:buFont typeface="Arial"/>
              <a:buNone/>
            </a:pPr>
            <a:endParaRPr sz="1800" b="1" dirty="0">
              <a:solidFill>
                <a:schemeClr val="lt2"/>
              </a:solidFill>
              <a:latin typeface="Proxima Nova"/>
              <a:ea typeface="Proxima Nova"/>
              <a:cs typeface="Proxima Nova"/>
              <a:sym typeface="Proxima Nova"/>
            </a:endParaRPr>
          </a:p>
          <a:p>
            <a:pPr marL="457200" lvl="0" indent="-342900" algn="l" rtl="0">
              <a:lnSpc>
                <a:spcPct val="115000"/>
              </a:lnSpc>
              <a:spcBef>
                <a:spcPts val="1000"/>
              </a:spcBef>
              <a:spcAft>
                <a:spcPts val="0"/>
              </a:spcAft>
              <a:buClr>
                <a:schemeClr val="lt2"/>
              </a:buClr>
              <a:buSzPts val="1800"/>
              <a:buFont typeface="Proxima Nova"/>
              <a:buChar char="●"/>
            </a:pPr>
            <a:r>
              <a:rPr lang="en" sz="1800" dirty="0">
                <a:solidFill>
                  <a:schemeClr val="lt2"/>
                </a:solidFill>
                <a:latin typeface="Proxima Nova"/>
                <a:ea typeface="Proxima Nova"/>
                <a:cs typeface="Proxima Nova"/>
                <a:sym typeface="Proxima Nova"/>
              </a:rPr>
              <a:t>Bitcoin,  </a:t>
            </a:r>
            <a:r>
              <a:rPr lang="en" sz="1800" b="1" dirty="0">
                <a:solidFill>
                  <a:schemeClr val="lt2"/>
                </a:solidFill>
                <a:latin typeface="Proxima Nova"/>
                <a:ea typeface="Proxima Nova"/>
                <a:cs typeface="Proxima Nova"/>
                <a:sym typeface="Proxima Nova"/>
              </a:rPr>
              <a:t>ECDSA</a:t>
            </a:r>
            <a:r>
              <a:rPr lang="en" sz="1800" dirty="0">
                <a:solidFill>
                  <a:schemeClr val="lt2"/>
                </a:solidFill>
                <a:latin typeface="Proxima Nova"/>
                <a:ea typeface="Proxima Nova"/>
                <a:cs typeface="Proxima Nova"/>
                <a:sym typeface="Proxima Nova"/>
              </a:rPr>
              <a:t> (Elliptic Curve Digital Signature Algorithm) kullanarak  private and public key üretir.</a:t>
            </a:r>
            <a:endParaRPr sz="1800" dirty="0">
              <a:solidFill>
                <a:schemeClr val="lt2"/>
              </a:solidFill>
              <a:highlight>
                <a:schemeClr val="accent2"/>
              </a:highlight>
              <a:latin typeface="Proxima Nova"/>
              <a:ea typeface="Proxima Nova"/>
              <a:cs typeface="Proxima Nova"/>
              <a:sym typeface="Proxima Nova"/>
            </a:endParaRPr>
          </a:p>
          <a:p>
            <a:pPr marL="457200" lvl="0" indent="-342900" algn="l" rtl="0">
              <a:lnSpc>
                <a:spcPct val="115000"/>
              </a:lnSpc>
              <a:spcBef>
                <a:spcPts val="0"/>
              </a:spcBef>
              <a:spcAft>
                <a:spcPts val="0"/>
              </a:spcAft>
              <a:buClr>
                <a:schemeClr val="lt2"/>
              </a:buClr>
              <a:buSzPts val="1800"/>
              <a:buFont typeface="Proxima Nova"/>
              <a:buChar char="●"/>
            </a:pPr>
            <a:r>
              <a:rPr lang="en" sz="1800" dirty="0">
                <a:solidFill>
                  <a:schemeClr val="lt2"/>
                </a:solidFill>
                <a:latin typeface="Proxima Nova"/>
                <a:ea typeface="Proxima Nova"/>
                <a:cs typeface="Proxima Nova"/>
                <a:sym typeface="Proxima Nova"/>
              </a:rPr>
              <a:t>Eliptik Eğri, bazı matematiksel fonksiyonlar  tanımlanır.</a:t>
            </a:r>
            <a:endParaRPr sz="1800" dirty="0">
              <a:solidFill>
                <a:schemeClr val="lt2"/>
              </a:solidFill>
              <a:latin typeface="Proxima Nova"/>
              <a:ea typeface="Proxima Nova"/>
              <a:cs typeface="Proxima Nova"/>
              <a:sym typeface="Proxima Nova"/>
            </a:endParaRPr>
          </a:p>
          <a:p>
            <a:pPr marL="457200" lvl="0" indent="0" algn="l" rtl="0">
              <a:lnSpc>
                <a:spcPct val="115000"/>
              </a:lnSpc>
              <a:spcBef>
                <a:spcPts val="1000"/>
              </a:spcBef>
              <a:spcAft>
                <a:spcPts val="0"/>
              </a:spcAft>
              <a:buNone/>
            </a:pPr>
            <a:endParaRPr sz="1800" dirty="0">
              <a:solidFill>
                <a:schemeClr val="lt2"/>
              </a:solidFill>
              <a:latin typeface="Proxima Nova"/>
              <a:ea typeface="Proxima Nova"/>
              <a:cs typeface="Proxima Nova"/>
              <a:sym typeface="Proxima Nova"/>
            </a:endParaRPr>
          </a:p>
          <a:p>
            <a:pPr marL="914400" lvl="1" indent="-342900" algn="l" rtl="0">
              <a:lnSpc>
                <a:spcPct val="115000"/>
              </a:lnSpc>
              <a:spcBef>
                <a:spcPts val="1000"/>
              </a:spcBef>
              <a:spcAft>
                <a:spcPts val="0"/>
              </a:spcAft>
              <a:buClr>
                <a:schemeClr val="lt2"/>
              </a:buClr>
              <a:buSzPts val="1800"/>
              <a:buFont typeface="Proxima Nova"/>
              <a:buChar char="○"/>
            </a:pPr>
            <a:r>
              <a:rPr lang="en" sz="1800" b="1" dirty="0">
                <a:solidFill>
                  <a:schemeClr val="lt2"/>
                </a:solidFill>
                <a:latin typeface="Proxima Nova"/>
                <a:ea typeface="Proxima Nova"/>
                <a:cs typeface="Proxima Nova"/>
                <a:sym typeface="Proxima Nova"/>
              </a:rPr>
              <a:t>Bitcoin'in Eliptik Eğrisi:</a:t>
            </a:r>
            <a:endParaRPr sz="1800" dirty="0">
              <a:solidFill>
                <a:schemeClr val="lt2"/>
              </a:solidFill>
              <a:latin typeface="Proxima Nova"/>
              <a:ea typeface="Proxima Nova"/>
              <a:cs typeface="Proxima Nova"/>
              <a:sym typeface="Proxima Nova"/>
            </a:endParaRPr>
          </a:p>
          <a:p>
            <a:pPr marL="863600" lvl="0" indent="165100" algn="l" rtl="0">
              <a:lnSpc>
                <a:spcPct val="115000"/>
              </a:lnSpc>
              <a:spcBef>
                <a:spcPts val="0"/>
              </a:spcBef>
              <a:spcAft>
                <a:spcPts val="0"/>
              </a:spcAft>
              <a:buNone/>
            </a:pPr>
            <a:r>
              <a:rPr lang="en" sz="1800" dirty="0">
                <a:solidFill>
                  <a:schemeClr val="lt2"/>
                </a:solidFill>
                <a:latin typeface="Proxima Nova"/>
                <a:ea typeface="Proxima Nova"/>
                <a:cs typeface="Proxima Nova"/>
                <a:sym typeface="Proxima Nova"/>
              </a:rPr>
              <a:t>secp256k1 :  Y</a:t>
            </a:r>
            <a:r>
              <a:rPr lang="en" sz="1800" baseline="30000" dirty="0">
                <a:solidFill>
                  <a:schemeClr val="lt2"/>
                </a:solidFill>
                <a:latin typeface="Proxima Nova"/>
                <a:ea typeface="Proxima Nova"/>
                <a:cs typeface="Proxima Nova"/>
                <a:sym typeface="Proxima Nova"/>
              </a:rPr>
              <a:t>2</a:t>
            </a:r>
            <a:r>
              <a:rPr lang="en" sz="1800" dirty="0">
                <a:solidFill>
                  <a:schemeClr val="lt2"/>
                </a:solidFill>
                <a:latin typeface="Proxima Nova"/>
                <a:ea typeface="Proxima Nova"/>
                <a:cs typeface="Proxima Nova"/>
                <a:sym typeface="Proxima Nova"/>
              </a:rPr>
              <a:t> = ( X</a:t>
            </a:r>
            <a:r>
              <a:rPr lang="en" sz="1800" baseline="30000" dirty="0">
                <a:solidFill>
                  <a:schemeClr val="lt2"/>
                </a:solidFill>
                <a:latin typeface="Proxima Nova"/>
                <a:ea typeface="Proxima Nova"/>
                <a:cs typeface="Proxima Nova"/>
                <a:sym typeface="Proxima Nova"/>
              </a:rPr>
              <a:t>3</a:t>
            </a:r>
            <a:r>
              <a:rPr lang="en" sz="1800" dirty="0">
                <a:solidFill>
                  <a:schemeClr val="lt2"/>
                </a:solidFill>
                <a:latin typeface="Proxima Nova"/>
                <a:ea typeface="Proxima Nova"/>
                <a:cs typeface="Proxima Nova"/>
                <a:sym typeface="Proxima Nova"/>
              </a:rPr>
              <a:t> + 7 ) over ( </a:t>
            </a:r>
            <a:r>
              <a:rPr lang="en" sz="1800" b="1" dirty="0">
                <a:solidFill>
                  <a:schemeClr val="lt2"/>
                </a:solidFill>
                <a:latin typeface="Times New Roman"/>
                <a:ea typeface="Times New Roman"/>
                <a:cs typeface="Times New Roman"/>
                <a:sym typeface="Times New Roman"/>
              </a:rPr>
              <a:t>F</a:t>
            </a:r>
            <a:r>
              <a:rPr lang="en" sz="1800" i="1" baseline="-25000" dirty="0">
                <a:solidFill>
                  <a:schemeClr val="lt2"/>
                </a:solidFill>
                <a:latin typeface="Times New Roman"/>
                <a:ea typeface="Times New Roman"/>
                <a:cs typeface="Times New Roman"/>
                <a:sym typeface="Times New Roman"/>
              </a:rPr>
              <a:t>p </a:t>
            </a:r>
            <a:r>
              <a:rPr lang="en" sz="1800" dirty="0">
                <a:solidFill>
                  <a:schemeClr val="lt2"/>
                </a:solidFill>
                <a:latin typeface="Proxima Nova"/>
                <a:ea typeface="Proxima Nova"/>
                <a:cs typeface="Proxima Nova"/>
                <a:sym typeface="Proxima Nova"/>
              </a:rPr>
              <a:t>)</a:t>
            </a:r>
            <a:endParaRPr sz="1800" dirty="0">
              <a:solidFill>
                <a:schemeClr val="lt2"/>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lt2"/>
              </a:buClr>
              <a:buSzPts val="1800"/>
              <a:buFont typeface="Proxima Nova"/>
              <a:buChar char="●"/>
            </a:pPr>
            <a:r>
              <a:rPr lang="en" sz="1800" dirty="0">
                <a:solidFill>
                  <a:schemeClr val="lt2"/>
                </a:solidFill>
                <a:latin typeface="Proxima Nova"/>
                <a:ea typeface="Proxima Nova"/>
                <a:cs typeface="Proxima Nova"/>
                <a:sym typeface="Proxima Nova"/>
              </a:rPr>
              <a:t>Kriptografik amaçlar için, sonlu bir alan üzerinde eliptik eğriler kullanıyoruz (anahtar boyutu için)</a:t>
            </a:r>
            <a:endParaRPr sz="1800" dirty="0">
              <a:solidFill>
                <a:schemeClr val="lt2"/>
              </a:solidFill>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Font typeface="Lato"/>
              <a:buNone/>
            </a:pPr>
            <a:endParaRPr sz="1800" b="1" dirty="0">
              <a:solidFill>
                <a:schemeClr val="lt2"/>
              </a:solidFill>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Font typeface="Lato"/>
              <a:buNone/>
            </a:pPr>
            <a:endParaRPr sz="1800" b="1" dirty="0">
              <a:solidFill>
                <a:schemeClr val="lt2"/>
              </a:solidFill>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Font typeface="Lato"/>
              <a:buNone/>
            </a:pPr>
            <a:endParaRPr sz="1800" dirty="0">
              <a:solidFill>
                <a:schemeClr val="lt2"/>
              </a:solidFill>
              <a:latin typeface="Proxima Nova"/>
              <a:ea typeface="Proxima Nova"/>
              <a:cs typeface="Proxima Nova"/>
              <a:sym typeface="Proxima Nova"/>
            </a:endParaRPr>
          </a:p>
        </p:txBody>
      </p:sp>
      <p:sp>
        <p:nvSpPr>
          <p:cNvPr id="1038" name="Google Shape;1038;p80"/>
          <p:cNvSpPr txBox="1"/>
          <p:nvPr/>
        </p:nvSpPr>
        <p:spPr>
          <a:xfrm>
            <a:off x="234755" y="4554328"/>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PHILIP HAYES &amp; GLORIA ZHAO</a:t>
            </a:r>
            <a:endParaRPr sz="900">
              <a:solidFill>
                <a:srgbClr val="B7B7B7"/>
              </a:solidFill>
              <a:latin typeface="Proxima Nova"/>
              <a:ea typeface="Proxima Nova"/>
              <a:cs typeface="Proxima Nova"/>
              <a:sym typeface="Proxima Nova"/>
            </a:endParaRPr>
          </a:p>
        </p:txBody>
      </p:sp>
      <p:sp>
        <p:nvSpPr>
          <p:cNvPr id="1039" name="Google Shape;1039;p80"/>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pic>
        <p:nvPicPr>
          <p:cNvPr id="1044" name="Google Shape;1044;p81" descr="WolframAlpha--y_2___x_3___7__Implicit_plot____2016_09_17_14_19.png"/>
          <p:cNvPicPr preferRelativeResize="0"/>
          <p:nvPr/>
        </p:nvPicPr>
        <p:blipFill>
          <a:blip r:embed="rId3">
            <a:alphaModFix/>
          </a:blip>
          <a:stretch>
            <a:fillRect/>
          </a:stretch>
        </p:blipFill>
        <p:spPr>
          <a:xfrm>
            <a:off x="6419125" y="0"/>
            <a:ext cx="2724165" cy="5029290"/>
          </a:xfrm>
          <a:prstGeom prst="rect">
            <a:avLst/>
          </a:prstGeom>
          <a:noFill/>
          <a:ln>
            <a:noFill/>
          </a:ln>
        </p:spPr>
      </p:pic>
      <p:cxnSp>
        <p:nvCxnSpPr>
          <p:cNvPr id="1045" name="Google Shape;1045;p81"/>
          <p:cNvCxnSpPr/>
          <p:nvPr/>
        </p:nvCxnSpPr>
        <p:spPr>
          <a:xfrm>
            <a:off x="7774598" y="705575"/>
            <a:ext cx="0" cy="3877500"/>
          </a:xfrm>
          <a:prstGeom prst="straightConnector1">
            <a:avLst/>
          </a:prstGeom>
          <a:noFill/>
          <a:ln w="38100" cap="flat" cmpd="sng">
            <a:solidFill>
              <a:schemeClr val="accent2"/>
            </a:solidFill>
            <a:prstDash val="dot"/>
            <a:round/>
            <a:headEnd type="none" w="med" len="med"/>
            <a:tailEnd type="none" w="med" len="med"/>
          </a:ln>
        </p:spPr>
      </p:cxnSp>
      <p:cxnSp>
        <p:nvCxnSpPr>
          <p:cNvPr id="1046" name="Google Shape;1046;p81"/>
          <p:cNvCxnSpPr/>
          <p:nvPr/>
        </p:nvCxnSpPr>
        <p:spPr>
          <a:xfrm rot="10800000" flipH="1">
            <a:off x="6666775" y="745275"/>
            <a:ext cx="2387100" cy="1925400"/>
          </a:xfrm>
          <a:prstGeom prst="straightConnector1">
            <a:avLst/>
          </a:prstGeom>
          <a:noFill/>
          <a:ln w="38100" cap="flat" cmpd="sng">
            <a:solidFill>
              <a:schemeClr val="accent2"/>
            </a:solidFill>
            <a:prstDash val="solid"/>
            <a:round/>
            <a:headEnd type="none" w="med" len="med"/>
            <a:tailEnd type="none" w="med" len="med"/>
          </a:ln>
        </p:spPr>
      </p:cxnSp>
      <p:sp>
        <p:nvSpPr>
          <p:cNvPr id="1047" name="Google Shape;1047;p81"/>
          <p:cNvSpPr/>
          <p:nvPr/>
        </p:nvSpPr>
        <p:spPr>
          <a:xfrm>
            <a:off x="7743823" y="1748212"/>
            <a:ext cx="52800" cy="52800"/>
          </a:xfrm>
          <a:prstGeom prst="ellipse">
            <a:avLst/>
          </a:prstGeom>
          <a:solidFill>
            <a:srgbClr val="000000"/>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1"/>
          <p:cNvSpPr/>
          <p:nvPr/>
        </p:nvSpPr>
        <p:spPr>
          <a:xfrm>
            <a:off x="8170983" y="1410440"/>
            <a:ext cx="52800" cy="52800"/>
          </a:xfrm>
          <a:prstGeom prst="ellipse">
            <a:avLst/>
          </a:prstGeom>
          <a:solidFill>
            <a:srgbClr val="000000"/>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1"/>
          <p:cNvSpPr txBox="1"/>
          <p:nvPr/>
        </p:nvSpPr>
        <p:spPr>
          <a:xfrm>
            <a:off x="7757746" y="1680544"/>
            <a:ext cx="3231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accent2"/>
                </a:solidFill>
              </a:rPr>
              <a:t>R</a:t>
            </a:r>
            <a:endParaRPr sz="1400" b="1">
              <a:solidFill>
                <a:schemeClr val="accent2"/>
              </a:solidFill>
            </a:endParaRPr>
          </a:p>
        </p:txBody>
      </p:sp>
      <p:sp>
        <p:nvSpPr>
          <p:cNvPr id="1050" name="Google Shape;1050;p81"/>
          <p:cNvSpPr txBox="1"/>
          <p:nvPr/>
        </p:nvSpPr>
        <p:spPr>
          <a:xfrm>
            <a:off x="7929929" y="1097321"/>
            <a:ext cx="3231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accent2"/>
                </a:solidFill>
              </a:rPr>
              <a:t>Q</a:t>
            </a:r>
            <a:endParaRPr sz="1400" b="1">
              <a:solidFill>
                <a:schemeClr val="accent2"/>
              </a:solidFill>
            </a:endParaRPr>
          </a:p>
        </p:txBody>
      </p:sp>
      <p:sp>
        <p:nvSpPr>
          <p:cNvPr id="1051" name="Google Shape;1051;p81"/>
          <p:cNvSpPr/>
          <p:nvPr/>
        </p:nvSpPr>
        <p:spPr>
          <a:xfrm>
            <a:off x="7753348" y="3209200"/>
            <a:ext cx="52800" cy="52800"/>
          </a:xfrm>
          <a:prstGeom prst="ellipse">
            <a:avLst/>
          </a:prstGeom>
          <a:solidFill>
            <a:srgbClr val="000000"/>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1"/>
          <p:cNvSpPr/>
          <p:nvPr/>
        </p:nvSpPr>
        <p:spPr>
          <a:xfrm>
            <a:off x="7117371" y="2264760"/>
            <a:ext cx="52800" cy="52800"/>
          </a:xfrm>
          <a:prstGeom prst="ellipse">
            <a:avLst/>
          </a:prstGeom>
          <a:solidFill>
            <a:srgbClr val="000000"/>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1"/>
          <p:cNvSpPr txBox="1"/>
          <p:nvPr/>
        </p:nvSpPr>
        <p:spPr>
          <a:xfrm>
            <a:off x="6886575" y="1978750"/>
            <a:ext cx="3231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accent2"/>
                </a:solidFill>
              </a:rPr>
              <a:t>P</a:t>
            </a:r>
            <a:endParaRPr sz="1400" b="1">
              <a:solidFill>
                <a:schemeClr val="accent2"/>
              </a:solidFill>
            </a:endParaRPr>
          </a:p>
        </p:txBody>
      </p:sp>
      <p:sp>
        <p:nvSpPr>
          <p:cNvPr id="1054" name="Google Shape;1054;p81"/>
          <p:cNvSpPr txBox="1"/>
          <p:nvPr/>
        </p:nvSpPr>
        <p:spPr>
          <a:xfrm>
            <a:off x="7741629" y="2896096"/>
            <a:ext cx="672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accent2"/>
                </a:solidFill>
              </a:rPr>
              <a:t>P × Q</a:t>
            </a:r>
            <a:endParaRPr sz="1400" b="1">
              <a:solidFill>
                <a:schemeClr val="accent2"/>
              </a:solidFill>
            </a:endParaRPr>
          </a:p>
        </p:txBody>
      </p:sp>
      <p:sp>
        <p:nvSpPr>
          <p:cNvPr id="1055" name="Google Shape;1055;p81"/>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lt1"/>
                </a:solidFill>
                <a:latin typeface="Montserrat"/>
                <a:ea typeface="Montserrat"/>
                <a:cs typeface="Montserrat"/>
                <a:sym typeface="Montserrat"/>
              </a:rPr>
              <a:t>ELİPTİK EĞRİ KRİPTOGRAFİSİ</a:t>
            </a:r>
            <a:endParaRPr sz="2700" b="1">
              <a:solidFill>
                <a:srgbClr val="FFFFFF"/>
              </a:solidFill>
              <a:latin typeface="Montserrat"/>
              <a:ea typeface="Montserrat"/>
              <a:cs typeface="Montserrat"/>
              <a:sym typeface="Montserrat"/>
            </a:endParaRPr>
          </a:p>
        </p:txBody>
      </p:sp>
      <p:sp>
        <p:nvSpPr>
          <p:cNvPr id="1056" name="Google Shape;1056;p81"/>
          <p:cNvSpPr txBox="1"/>
          <p:nvPr/>
        </p:nvSpPr>
        <p:spPr>
          <a:xfrm>
            <a:off x="1097058" y="661106"/>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2. BÖLÜM: CHORD-TANGENT SÜRECİ</a:t>
            </a:r>
            <a:endParaRPr sz="1700">
              <a:solidFill>
                <a:schemeClr val="accent2"/>
              </a:solidFill>
              <a:latin typeface="Proxima Nova"/>
              <a:ea typeface="Proxima Nova"/>
              <a:cs typeface="Proxima Nova"/>
              <a:sym typeface="Proxima Nova"/>
            </a:endParaRPr>
          </a:p>
        </p:txBody>
      </p:sp>
      <p:sp>
        <p:nvSpPr>
          <p:cNvPr id="1057" name="Google Shape;1057;p81"/>
          <p:cNvSpPr txBox="1"/>
          <p:nvPr/>
        </p:nvSpPr>
        <p:spPr>
          <a:xfrm>
            <a:off x="456925" y="1363937"/>
            <a:ext cx="5962200" cy="2557200"/>
          </a:xfrm>
          <a:prstGeom prst="rect">
            <a:avLst/>
          </a:prstGeom>
          <a:noFill/>
          <a:ln>
            <a:noFill/>
          </a:ln>
        </p:spPr>
        <p:txBody>
          <a:bodyPr spcFirstLastPara="1" wrap="square" lIns="0" tIns="0" rIns="0" bIns="0" anchor="t" anchorCtr="0">
            <a:noAutofit/>
          </a:bodyPr>
          <a:lstStyle/>
          <a:p>
            <a:pPr marL="177800" lvl="0" indent="-203200" algn="l" rtl="0">
              <a:lnSpc>
                <a:spcPct val="115000"/>
              </a:lnSpc>
              <a:spcBef>
                <a:spcPts val="0"/>
              </a:spcBef>
              <a:spcAft>
                <a:spcPts val="0"/>
              </a:spcAft>
              <a:buClr>
                <a:srgbClr val="FFFFFF"/>
              </a:buClr>
              <a:buSzPts val="1800"/>
              <a:buFont typeface="Proxima Nova"/>
              <a:buChar char="●"/>
            </a:pPr>
            <a:r>
              <a:rPr lang="en" sz="1800" dirty="0">
                <a:solidFill>
                  <a:srgbClr val="FFFFFF"/>
                </a:solidFill>
                <a:latin typeface="Proxima Nova"/>
                <a:ea typeface="Proxima Nova"/>
                <a:cs typeface="Proxima Nova"/>
                <a:sym typeface="Proxima Nova"/>
              </a:rPr>
              <a:t>Eliptik eğrimizde doğruları ve noktaları kullanarak “nokta toplama” yapabiliriz.</a:t>
            </a:r>
            <a:endParaRPr sz="1800" dirty="0">
              <a:solidFill>
                <a:srgbClr val="FFFFFF"/>
              </a:solidFill>
              <a:latin typeface="Proxima Nova"/>
              <a:ea typeface="Proxima Nova"/>
              <a:cs typeface="Proxima Nova"/>
              <a:sym typeface="Proxima Nova"/>
            </a:endParaRPr>
          </a:p>
          <a:p>
            <a:pPr marL="177800" lvl="0" indent="-203200" algn="l" rtl="0">
              <a:lnSpc>
                <a:spcPct val="115000"/>
              </a:lnSpc>
              <a:spcBef>
                <a:spcPts val="0"/>
              </a:spcBef>
              <a:spcAft>
                <a:spcPts val="0"/>
              </a:spcAft>
              <a:buClr>
                <a:srgbClr val="FFFFFF"/>
              </a:buClr>
              <a:buSzPts val="1800"/>
              <a:buFont typeface="Proxima Nova"/>
              <a:buChar char="●"/>
            </a:pPr>
            <a:r>
              <a:rPr lang="en" sz="1800" dirty="0">
                <a:solidFill>
                  <a:srgbClr val="FFFFFF"/>
                </a:solidFill>
                <a:latin typeface="Proxima Nova"/>
                <a:ea typeface="Proxima Nova"/>
                <a:cs typeface="Proxima Nova"/>
                <a:sym typeface="Proxima Nova"/>
              </a:rPr>
              <a:t>Bu, bir trapdoor işlevi tanımlamamıza izin verecek, yani işlevi tersine çevirmek zor</a:t>
            </a:r>
            <a:endParaRPr sz="1800" dirty="0">
              <a:solidFill>
                <a:srgbClr val="FFFFFF"/>
              </a:solidFill>
              <a:latin typeface="Proxima Nova"/>
              <a:ea typeface="Proxima Nova"/>
              <a:cs typeface="Proxima Nova"/>
              <a:sym typeface="Proxima Nova"/>
            </a:endParaRPr>
          </a:p>
          <a:p>
            <a:pPr marL="177800" lvl="0" indent="-203200" algn="l" rtl="0">
              <a:lnSpc>
                <a:spcPct val="115000"/>
              </a:lnSpc>
              <a:spcBef>
                <a:spcPts val="0"/>
              </a:spcBef>
              <a:spcAft>
                <a:spcPts val="0"/>
              </a:spcAft>
              <a:buClr>
                <a:srgbClr val="FFFFFF"/>
              </a:buClr>
              <a:buSzPts val="1800"/>
              <a:buFont typeface="Proxima Nova"/>
              <a:buChar char="●"/>
            </a:pPr>
            <a:r>
              <a:rPr lang="en" sz="1800" dirty="0">
                <a:solidFill>
                  <a:srgbClr val="FFFFFF"/>
                </a:solidFill>
                <a:latin typeface="Proxima Nova"/>
                <a:ea typeface="Proxima Nova"/>
                <a:cs typeface="Proxima Nova"/>
                <a:sym typeface="Proxima Nova"/>
              </a:rPr>
              <a:t>"Nokta çarpma" bu eklemeyi tekrar tekrar yapıyor</a:t>
            </a:r>
            <a:endParaRPr sz="1800" dirty="0">
              <a:solidFill>
                <a:srgbClr val="FFFFFF"/>
              </a:solidFill>
              <a:latin typeface="Proxima Nova"/>
              <a:ea typeface="Proxima Nova"/>
              <a:cs typeface="Proxima Nova"/>
              <a:sym typeface="Proxima Nova"/>
            </a:endParaRPr>
          </a:p>
          <a:p>
            <a:pPr marL="177800" lvl="0" indent="-203200" algn="l" rtl="0">
              <a:lnSpc>
                <a:spcPct val="115000"/>
              </a:lnSpc>
              <a:spcBef>
                <a:spcPts val="0"/>
              </a:spcBef>
              <a:spcAft>
                <a:spcPts val="0"/>
              </a:spcAft>
              <a:buClr>
                <a:srgbClr val="FFFFFF"/>
              </a:buClr>
              <a:buSzPts val="1800"/>
              <a:buFont typeface="Proxima Nova"/>
              <a:buChar char="●"/>
            </a:pPr>
            <a:r>
              <a:rPr lang="en" sz="1800" dirty="0">
                <a:solidFill>
                  <a:srgbClr val="FFFFFF"/>
                </a:solidFill>
                <a:latin typeface="Proxima Nova"/>
                <a:ea typeface="Proxima Nova"/>
                <a:cs typeface="Proxima Nova"/>
                <a:sym typeface="Proxima Nova"/>
              </a:rPr>
              <a:t>Private key, toplama işlemini gerçekleştirdiğimiz sayı olacaktır.</a:t>
            </a:r>
            <a:endParaRPr sz="1800" dirty="0">
              <a:solidFill>
                <a:srgbClr val="FFFFFF"/>
              </a:solidFill>
              <a:latin typeface="Proxima Nova"/>
              <a:ea typeface="Proxima Nova"/>
              <a:cs typeface="Proxima Nova"/>
              <a:sym typeface="Proxima Nova"/>
            </a:endParaRPr>
          </a:p>
          <a:p>
            <a:pPr marL="0" lvl="0" indent="0" algn="l" rtl="0">
              <a:lnSpc>
                <a:spcPct val="115000"/>
              </a:lnSpc>
              <a:spcBef>
                <a:spcPts val="1000"/>
              </a:spcBef>
              <a:spcAft>
                <a:spcPts val="1000"/>
              </a:spcAft>
              <a:buNone/>
            </a:pPr>
            <a:endParaRPr sz="1800" dirty="0">
              <a:solidFill>
                <a:srgbClr val="FFFFFF"/>
              </a:solidFill>
              <a:latin typeface="Proxima Nova"/>
              <a:ea typeface="Proxima Nova"/>
              <a:cs typeface="Proxima Nova"/>
              <a:sym typeface="Proxima Nova"/>
            </a:endParaRPr>
          </a:p>
        </p:txBody>
      </p:sp>
      <p:sp>
        <p:nvSpPr>
          <p:cNvPr id="1058" name="Google Shape;1058;p81"/>
          <p:cNvSpPr txBox="1"/>
          <p:nvPr/>
        </p:nvSpPr>
        <p:spPr>
          <a:xfrm>
            <a:off x="569235" y="4504249"/>
            <a:ext cx="22821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dirty="0">
              <a:latin typeface="Proxima Nova"/>
              <a:ea typeface="Proxima Nova"/>
              <a:cs typeface="Proxima Nova"/>
              <a:sym typeface="Proxima Nova"/>
            </a:endParaRPr>
          </a:p>
          <a:p>
            <a:pPr marL="0" lvl="0" indent="0" algn="l" rtl="0">
              <a:spcBef>
                <a:spcPts val="0"/>
              </a:spcBef>
              <a:spcAft>
                <a:spcPts val="0"/>
              </a:spcAft>
              <a:buNone/>
            </a:pPr>
            <a:r>
              <a:rPr lang="en" sz="900" dirty="0">
                <a:solidFill>
                  <a:srgbClr val="B7B7B7"/>
                </a:solidFill>
                <a:latin typeface="Proxima Nova"/>
                <a:ea typeface="Proxima Nova"/>
                <a:cs typeface="Proxima Nova"/>
                <a:sym typeface="Proxima Nova"/>
              </a:rPr>
              <a:t>AUTHOR: PHILIP HAYES &amp; GLORIA ZHAO </a:t>
            </a:r>
            <a:endParaRPr sz="900" dirty="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dirty="0">
                <a:solidFill>
                  <a:srgbClr val="B7B7B7"/>
                </a:solidFill>
                <a:latin typeface="Proxima Nova"/>
                <a:ea typeface="Proxima Nova"/>
                <a:cs typeface="Proxima Nova"/>
                <a:sym typeface="Proxima Nova"/>
              </a:rPr>
              <a:t>UPDATED: NADIR AKHTAR</a:t>
            </a:r>
            <a:endParaRPr sz="900" dirty="0">
              <a:solidFill>
                <a:srgbClr val="B7B7B7"/>
              </a:solidFill>
              <a:latin typeface="Proxima Nova"/>
              <a:ea typeface="Proxima Nova"/>
              <a:cs typeface="Proxima Nova"/>
              <a:sym typeface="Proxima Nova"/>
            </a:endParaRPr>
          </a:p>
        </p:txBody>
      </p:sp>
      <p:sp>
        <p:nvSpPr>
          <p:cNvPr id="1059" name="Google Shape;1059;p81"/>
          <p:cNvSpPr txBox="1"/>
          <p:nvPr/>
        </p:nvSpPr>
        <p:spPr>
          <a:xfrm>
            <a:off x="3273018" y="4554328"/>
            <a:ext cx="2598000" cy="414911"/>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dirty="0">
                <a:solidFill>
                  <a:srgbClr val="BFBFBF"/>
                </a:solidFill>
                <a:latin typeface="Proxima Nova"/>
                <a:ea typeface="Proxima Nova"/>
                <a:cs typeface="Proxima Nova"/>
                <a:sym typeface="Proxima Nova"/>
              </a:rPr>
              <a:t>BLOCKCHAIN FUNDAMENTALS LECTURE 3</a:t>
            </a:r>
            <a:endParaRPr sz="500" b="1"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88"/>
          <p:cNvSpPr/>
          <p:nvPr/>
        </p:nvSpPr>
        <p:spPr>
          <a:xfrm>
            <a:off x="1571219" y="1113066"/>
            <a:ext cx="2031600" cy="532800"/>
          </a:xfrm>
          <a:prstGeom prst="roundRect">
            <a:avLst>
              <a:gd name="adj" fmla="val 16667"/>
            </a:avLst>
          </a:prstGeom>
          <a:gradFill>
            <a:gsLst>
              <a:gs pos="0">
                <a:srgbClr val="FFE358"/>
              </a:gs>
              <a:gs pos="100000">
                <a:srgbClr val="CDAC0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Roboto"/>
                <a:ea typeface="Roboto"/>
                <a:cs typeface="Roboto"/>
                <a:sym typeface="Roboto"/>
              </a:rPr>
              <a:t>PUBLIC KEY</a:t>
            </a:r>
            <a:endParaRPr sz="1500">
              <a:solidFill>
                <a:schemeClr val="dk2"/>
              </a:solidFill>
              <a:latin typeface="Roboto"/>
              <a:ea typeface="Roboto"/>
              <a:cs typeface="Roboto"/>
              <a:sym typeface="Roboto"/>
            </a:endParaRPr>
          </a:p>
        </p:txBody>
      </p:sp>
      <p:sp>
        <p:nvSpPr>
          <p:cNvPr id="1139" name="Google Shape;1139;p88"/>
          <p:cNvSpPr/>
          <p:nvPr/>
        </p:nvSpPr>
        <p:spPr>
          <a:xfrm>
            <a:off x="1227273" y="2986956"/>
            <a:ext cx="2719500" cy="532800"/>
          </a:xfrm>
          <a:prstGeom prst="roundRect">
            <a:avLst>
              <a:gd name="adj" fmla="val 16667"/>
            </a:avLst>
          </a:prstGeom>
          <a:gradFill>
            <a:gsLst>
              <a:gs pos="0">
                <a:srgbClr val="FFE358"/>
              </a:gs>
              <a:gs pos="100000">
                <a:srgbClr val="CDAC0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Roboto"/>
                <a:ea typeface="Roboto"/>
                <a:cs typeface="Roboto"/>
                <a:sym typeface="Roboto"/>
              </a:rPr>
              <a:t>PUBLIC KEY HASH</a:t>
            </a:r>
            <a:endParaRPr sz="1500">
              <a:solidFill>
                <a:schemeClr val="dk2"/>
              </a:solidFill>
              <a:latin typeface="Roboto"/>
              <a:ea typeface="Roboto"/>
              <a:cs typeface="Roboto"/>
              <a:sym typeface="Roboto"/>
            </a:endParaRPr>
          </a:p>
        </p:txBody>
      </p:sp>
      <p:sp>
        <p:nvSpPr>
          <p:cNvPr id="1140" name="Google Shape;1140;p88"/>
          <p:cNvSpPr/>
          <p:nvPr/>
        </p:nvSpPr>
        <p:spPr>
          <a:xfrm>
            <a:off x="1227273" y="4312641"/>
            <a:ext cx="2719500" cy="532800"/>
          </a:xfrm>
          <a:prstGeom prst="roundRect">
            <a:avLst>
              <a:gd name="adj" fmla="val 16667"/>
            </a:avLst>
          </a:prstGeom>
          <a:gradFill>
            <a:gsLst>
              <a:gs pos="0">
                <a:srgbClr val="FFE358"/>
              </a:gs>
              <a:gs pos="100000">
                <a:srgbClr val="CDAC0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Roboto"/>
                <a:ea typeface="Roboto"/>
                <a:cs typeface="Roboto"/>
                <a:sym typeface="Roboto"/>
              </a:rPr>
              <a:t>BITCOIN ADDRESS</a:t>
            </a:r>
            <a:endParaRPr sz="1500">
              <a:solidFill>
                <a:schemeClr val="dk2"/>
              </a:solidFill>
              <a:latin typeface="Roboto"/>
              <a:ea typeface="Roboto"/>
              <a:cs typeface="Roboto"/>
              <a:sym typeface="Roboto"/>
            </a:endParaRPr>
          </a:p>
        </p:txBody>
      </p:sp>
      <p:sp>
        <p:nvSpPr>
          <p:cNvPr id="1141" name="Google Shape;1141;p88"/>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solidFill>
                  <a:srgbClr val="FFFFFF"/>
                </a:solidFill>
                <a:latin typeface="Montserrat"/>
                <a:ea typeface="Montserrat"/>
                <a:cs typeface="Montserrat"/>
                <a:sym typeface="Montserrat"/>
              </a:rPr>
              <a:t>PUBLIC KEY TO BITCOIN ADDRESS</a:t>
            </a:r>
            <a:endParaRPr sz="2700" b="1">
              <a:solidFill>
                <a:srgbClr val="FFFFFF"/>
              </a:solidFill>
              <a:latin typeface="Montserrat"/>
              <a:ea typeface="Montserrat"/>
              <a:cs typeface="Montserrat"/>
              <a:sym typeface="Montserrat"/>
            </a:endParaRPr>
          </a:p>
        </p:txBody>
      </p:sp>
      <p:sp>
        <p:nvSpPr>
          <p:cNvPr id="1142" name="Google Shape;1142;p88"/>
          <p:cNvSpPr/>
          <p:nvPr/>
        </p:nvSpPr>
        <p:spPr>
          <a:xfrm>
            <a:off x="2486926" y="1686531"/>
            <a:ext cx="200100" cy="163200"/>
          </a:xfrm>
          <a:prstGeom prst="downArrow">
            <a:avLst>
              <a:gd name="adj1" fmla="val 50000"/>
              <a:gd name="adj2" fmla="val 50000"/>
            </a:avLst>
          </a:prstGeom>
          <a:solidFill>
            <a:srgbClr val="D9D9D9"/>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solidFill>
                <a:srgbClr val="999999"/>
              </a:solidFill>
            </a:endParaRPr>
          </a:p>
        </p:txBody>
      </p:sp>
      <p:sp>
        <p:nvSpPr>
          <p:cNvPr id="1143" name="Google Shape;1143;p88"/>
          <p:cNvSpPr/>
          <p:nvPr/>
        </p:nvSpPr>
        <p:spPr>
          <a:xfrm>
            <a:off x="2101907" y="1890546"/>
            <a:ext cx="970200" cy="303600"/>
          </a:xfrm>
          <a:prstGeom prst="roundRect">
            <a:avLst>
              <a:gd name="adj" fmla="val 16667"/>
            </a:avLst>
          </a:prstGeom>
          <a:gradFill>
            <a:gsLst>
              <a:gs pos="0">
                <a:srgbClr val="C0C0C2"/>
              </a:gs>
              <a:gs pos="100000">
                <a:srgbClr val="808080"/>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Roboto"/>
                <a:ea typeface="Roboto"/>
                <a:cs typeface="Roboto"/>
                <a:sym typeface="Roboto"/>
              </a:rPr>
              <a:t>SHA256</a:t>
            </a:r>
            <a:endParaRPr sz="1500">
              <a:solidFill>
                <a:schemeClr val="dk2"/>
              </a:solidFill>
              <a:latin typeface="Roboto"/>
              <a:ea typeface="Roboto"/>
              <a:cs typeface="Roboto"/>
              <a:sym typeface="Roboto"/>
            </a:endParaRPr>
          </a:p>
        </p:txBody>
      </p:sp>
      <p:sp>
        <p:nvSpPr>
          <p:cNvPr id="1144" name="Google Shape;1144;p88"/>
          <p:cNvSpPr/>
          <p:nvPr/>
        </p:nvSpPr>
        <p:spPr>
          <a:xfrm>
            <a:off x="1930468" y="2438751"/>
            <a:ext cx="1313100" cy="303600"/>
          </a:xfrm>
          <a:prstGeom prst="roundRect">
            <a:avLst>
              <a:gd name="adj" fmla="val 16667"/>
            </a:avLst>
          </a:prstGeom>
          <a:gradFill>
            <a:gsLst>
              <a:gs pos="0">
                <a:srgbClr val="C0C0C2"/>
              </a:gs>
              <a:gs pos="100000">
                <a:srgbClr val="808080"/>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dirty="0">
                <a:solidFill>
                  <a:schemeClr val="dk2"/>
                </a:solidFill>
                <a:latin typeface="Roboto"/>
                <a:ea typeface="Roboto"/>
                <a:cs typeface="Roboto"/>
                <a:sym typeface="Roboto"/>
              </a:rPr>
              <a:t>RIPEMD160</a:t>
            </a:r>
            <a:endParaRPr sz="1500" dirty="0">
              <a:solidFill>
                <a:schemeClr val="dk2"/>
              </a:solidFill>
              <a:latin typeface="Roboto"/>
              <a:ea typeface="Roboto"/>
              <a:cs typeface="Roboto"/>
              <a:sym typeface="Roboto"/>
            </a:endParaRPr>
          </a:p>
        </p:txBody>
      </p:sp>
      <p:sp>
        <p:nvSpPr>
          <p:cNvPr id="1145" name="Google Shape;1145;p88"/>
          <p:cNvSpPr/>
          <p:nvPr/>
        </p:nvSpPr>
        <p:spPr>
          <a:xfrm>
            <a:off x="2486926" y="2234736"/>
            <a:ext cx="200100" cy="163200"/>
          </a:xfrm>
          <a:prstGeom prst="downArrow">
            <a:avLst>
              <a:gd name="adj1" fmla="val 50000"/>
              <a:gd name="adj2" fmla="val 50000"/>
            </a:avLst>
          </a:prstGeom>
          <a:solidFill>
            <a:srgbClr val="D9D9D9"/>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solidFill>
                <a:srgbClr val="999999"/>
              </a:solidFill>
            </a:endParaRPr>
          </a:p>
        </p:txBody>
      </p:sp>
      <p:sp>
        <p:nvSpPr>
          <p:cNvPr id="1146" name="Google Shape;1146;p88"/>
          <p:cNvSpPr/>
          <p:nvPr/>
        </p:nvSpPr>
        <p:spPr>
          <a:xfrm>
            <a:off x="2486926" y="2782941"/>
            <a:ext cx="200100" cy="163200"/>
          </a:xfrm>
          <a:prstGeom prst="downArrow">
            <a:avLst>
              <a:gd name="adj1" fmla="val 50000"/>
              <a:gd name="adj2" fmla="val 50000"/>
            </a:avLst>
          </a:prstGeom>
          <a:solidFill>
            <a:srgbClr val="D9D9D9"/>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solidFill>
                <a:srgbClr val="999999"/>
              </a:solidFill>
            </a:endParaRPr>
          </a:p>
        </p:txBody>
      </p:sp>
      <p:sp>
        <p:nvSpPr>
          <p:cNvPr id="1147" name="Google Shape;1147;p88"/>
          <p:cNvSpPr/>
          <p:nvPr/>
        </p:nvSpPr>
        <p:spPr>
          <a:xfrm>
            <a:off x="2486926" y="3560421"/>
            <a:ext cx="200100" cy="163200"/>
          </a:xfrm>
          <a:prstGeom prst="downArrow">
            <a:avLst>
              <a:gd name="adj1" fmla="val 50000"/>
              <a:gd name="adj2" fmla="val 50000"/>
            </a:avLst>
          </a:prstGeom>
          <a:solidFill>
            <a:srgbClr val="D9D9D9"/>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solidFill>
                <a:srgbClr val="999999"/>
              </a:solidFill>
            </a:endParaRPr>
          </a:p>
        </p:txBody>
      </p:sp>
      <p:sp>
        <p:nvSpPr>
          <p:cNvPr id="1148" name="Google Shape;1148;p88"/>
          <p:cNvSpPr/>
          <p:nvPr/>
        </p:nvSpPr>
        <p:spPr>
          <a:xfrm>
            <a:off x="2486926" y="4108626"/>
            <a:ext cx="200100" cy="163200"/>
          </a:xfrm>
          <a:prstGeom prst="downArrow">
            <a:avLst>
              <a:gd name="adj1" fmla="val 50000"/>
              <a:gd name="adj2" fmla="val 50000"/>
            </a:avLst>
          </a:prstGeom>
          <a:solidFill>
            <a:srgbClr val="D9D9D9"/>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solidFill>
                <a:srgbClr val="999999"/>
              </a:solidFill>
            </a:endParaRPr>
          </a:p>
        </p:txBody>
      </p:sp>
      <p:sp>
        <p:nvSpPr>
          <p:cNvPr id="1149" name="Google Shape;1149;p88"/>
          <p:cNvSpPr/>
          <p:nvPr/>
        </p:nvSpPr>
        <p:spPr>
          <a:xfrm>
            <a:off x="1502688" y="3764436"/>
            <a:ext cx="2168700" cy="303600"/>
          </a:xfrm>
          <a:prstGeom prst="roundRect">
            <a:avLst>
              <a:gd name="adj" fmla="val 16667"/>
            </a:avLst>
          </a:prstGeom>
          <a:gradFill>
            <a:gsLst>
              <a:gs pos="0">
                <a:srgbClr val="C0C0C2"/>
              </a:gs>
              <a:gs pos="100000">
                <a:srgbClr val="808080"/>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Roboto"/>
                <a:ea typeface="Roboto"/>
                <a:cs typeface="Roboto"/>
                <a:sym typeface="Roboto"/>
              </a:rPr>
              <a:t>Base58Check Encode</a:t>
            </a:r>
            <a:endParaRPr sz="1500">
              <a:solidFill>
                <a:schemeClr val="dk2"/>
              </a:solidFill>
              <a:latin typeface="Roboto"/>
              <a:ea typeface="Roboto"/>
              <a:cs typeface="Roboto"/>
              <a:sym typeface="Roboto"/>
            </a:endParaRPr>
          </a:p>
        </p:txBody>
      </p:sp>
      <p:sp>
        <p:nvSpPr>
          <p:cNvPr id="1150" name="Google Shape;1150;p88"/>
          <p:cNvSpPr txBox="1"/>
          <p:nvPr/>
        </p:nvSpPr>
        <p:spPr>
          <a:xfrm>
            <a:off x="3424089" y="1573191"/>
            <a:ext cx="605400" cy="1566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9400">
                <a:solidFill>
                  <a:srgbClr val="FFFFFF"/>
                </a:solidFill>
                <a:latin typeface="Amatic SC"/>
                <a:ea typeface="Amatic SC"/>
                <a:cs typeface="Amatic SC"/>
                <a:sym typeface="Amatic SC"/>
              </a:rPr>
              <a:t>}</a:t>
            </a:r>
            <a:endParaRPr sz="9400">
              <a:solidFill>
                <a:srgbClr val="FFFFFF"/>
              </a:solidFill>
              <a:latin typeface="Amatic SC"/>
              <a:ea typeface="Amatic SC"/>
              <a:cs typeface="Amatic SC"/>
              <a:sym typeface="Amatic SC"/>
            </a:endParaRPr>
          </a:p>
        </p:txBody>
      </p:sp>
      <p:sp>
        <p:nvSpPr>
          <p:cNvPr id="1151" name="Google Shape;1151;p88"/>
          <p:cNvSpPr txBox="1"/>
          <p:nvPr/>
        </p:nvSpPr>
        <p:spPr>
          <a:xfrm>
            <a:off x="3676210" y="2090016"/>
            <a:ext cx="1048500" cy="5328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100">
                <a:solidFill>
                  <a:srgbClr val="FFFFFF"/>
                </a:solidFill>
                <a:latin typeface="Proxima Nova"/>
                <a:ea typeface="Proxima Nova"/>
                <a:cs typeface="Proxima Nova"/>
                <a:sym typeface="Proxima Nova"/>
              </a:rPr>
              <a:t>“Double Hash” or HASH160</a:t>
            </a:r>
            <a:endParaRPr sz="1100">
              <a:solidFill>
                <a:srgbClr val="FFFFFF"/>
              </a:solidFill>
              <a:latin typeface="Proxima Nova"/>
              <a:ea typeface="Proxima Nova"/>
              <a:cs typeface="Proxima Nova"/>
              <a:sym typeface="Proxima Nova"/>
            </a:endParaRPr>
          </a:p>
        </p:txBody>
      </p:sp>
      <p:sp>
        <p:nvSpPr>
          <p:cNvPr id="1152" name="Google Shape;1152;p88"/>
          <p:cNvSpPr txBox="1"/>
          <p:nvPr/>
        </p:nvSpPr>
        <p:spPr>
          <a:xfrm>
            <a:off x="1097058" y="661106"/>
            <a:ext cx="54003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PUBLIC KEY TO PUBKEYHASH</a:t>
            </a:r>
            <a:endParaRPr sz="1700">
              <a:solidFill>
                <a:schemeClr val="accent2"/>
              </a:solidFill>
              <a:latin typeface="Proxima Nova"/>
              <a:ea typeface="Proxima Nova"/>
              <a:cs typeface="Proxima Nova"/>
              <a:sym typeface="Proxima Nova"/>
            </a:endParaRPr>
          </a:p>
        </p:txBody>
      </p:sp>
      <p:sp>
        <p:nvSpPr>
          <p:cNvPr id="1153" name="Google Shape;1153;p88"/>
          <p:cNvSpPr txBox="1"/>
          <p:nvPr/>
        </p:nvSpPr>
        <p:spPr>
          <a:xfrm>
            <a:off x="4950286" y="1393931"/>
            <a:ext cx="3966600" cy="2918700"/>
          </a:xfrm>
          <a:prstGeom prst="rect">
            <a:avLst/>
          </a:prstGeom>
          <a:noFill/>
          <a:ln>
            <a:noFill/>
          </a:ln>
        </p:spPr>
        <p:txBody>
          <a:bodyPr spcFirstLastPara="1" wrap="square" lIns="34300" tIns="34300" rIns="34300" bIns="34300" anchor="t" anchorCtr="0">
            <a:noAutofit/>
          </a:bodyPr>
          <a:lstStyle/>
          <a:p>
            <a:pPr marL="0" lvl="0" indent="0" algn="l" rtl="0">
              <a:lnSpc>
                <a:spcPct val="115000"/>
              </a:lnSpc>
              <a:spcBef>
                <a:spcPts val="0"/>
              </a:spcBef>
              <a:spcAft>
                <a:spcPts val="0"/>
              </a:spcAft>
              <a:buNone/>
            </a:pPr>
            <a:r>
              <a:rPr lang="en" sz="1500">
                <a:solidFill>
                  <a:srgbClr val="F3F3F3"/>
                </a:solidFill>
                <a:latin typeface="Roboto Mono"/>
                <a:ea typeface="Roboto Mono"/>
                <a:cs typeface="Roboto Mono"/>
                <a:sym typeface="Roboto Mono"/>
              </a:rPr>
              <a:t>PUBKEYHASH = RIPEMD160(SHA256(K))</a:t>
            </a:r>
            <a:endParaRPr sz="1500">
              <a:solidFill>
                <a:srgbClr val="F3F3F3"/>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solidFill>
                <a:srgbClr val="F3F3F3"/>
              </a:solidFill>
              <a:latin typeface="Proxima Nova"/>
              <a:ea typeface="Proxima Nova"/>
              <a:cs typeface="Proxima Nova"/>
              <a:sym typeface="Proxima Nova"/>
            </a:endParaRPr>
          </a:p>
          <a:p>
            <a:pPr marL="177800" lvl="0" indent="-184150" algn="l" rtl="0">
              <a:lnSpc>
                <a:spcPct val="115000"/>
              </a:lnSpc>
              <a:spcBef>
                <a:spcPts val="0"/>
              </a:spcBef>
              <a:spcAft>
                <a:spcPts val="0"/>
              </a:spcAft>
              <a:buClr>
                <a:srgbClr val="F3F3F3"/>
              </a:buClr>
              <a:buSzPts val="1500"/>
              <a:buFont typeface="Proxima Nova"/>
              <a:buChar char="●"/>
            </a:pPr>
            <a:r>
              <a:rPr lang="en" sz="1500">
                <a:highlight>
                  <a:schemeClr val="accent2"/>
                </a:highlight>
                <a:latin typeface="Proxima Nova"/>
                <a:ea typeface="Proxima Nova"/>
                <a:cs typeface="Proxima Nova"/>
                <a:sym typeface="Proxima Nova"/>
              </a:rPr>
              <a:t>SHA-256</a:t>
            </a:r>
            <a:r>
              <a:rPr lang="en" sz="1500">
                <a:solidFill>
                  <a:srgbClr val="F3F3F3"/>
                </a:solidFill>
                <a:latin typeface="Proxima Nova"/>
                <a:ea typeface="Proxima Nova"/>
                <a:cs typeface="Proxima Nova"/>
                <a:sym typeface="Proxima Nova"/>
              </a:rPr>
              <a:t> (Secure Hashing Algorithm) </a:t>
            </a:r>
            <a:endParaRPr sz="1500">
              <a:solidFill>
                <a:srgbClr val="F3F3F3"/>
              </a:solidFill>
              <a:latin typeface="Proxima Nova"/>
              <a:ea typeface="Proxima Nova"/>
              <a:cs typeface="Proxima Nova"/>
              <a:sym typeface="Proxima Nova"/>
            </a:endParaRPr>
          </a:p>
          <a:p>
            <a:pPr marL="342900" lvl="1" indent="-184150" algn="l" rtl="0">
              <a:lnSpc>
                <a:spcPct val="115000"/>
              </a:lnSpc>
              <a:spcBef>
                <a:spcPts val="0"/>
              </a:spcBef>
              <a:spcAft>
                <a:spcPts val="0"/>
              </a:spcAft>
              <a:buClr>
                <a:srgbClr val="F3F3F3"/>
              </a:buClr>
              <a:buSzPts val="1500"/>
              <a:buFont typeface="Proxima Nova"/>
              <a:buChar char="○"/>
            </a:pPr>
            <a:r>
              <a:rPr lang="en" sz="1500">
                <a:solidFill>
                  <a:srgbClr val="F3F3F3"/>
                </a:solidFill>
                <a:latin typeface="Proxima Nova"/>
                <a:ea typeface="Proxima Nova"/>
                <a:cs typeface="Proxima Nova"/>
                <a:sym typeface="Proxima Nova"/>
              </a:rPr>
              <a:t>Bitcoin komut dosyalarında ve madencilikte yaygın olarak kullanılır</a:t>
            </a:r>
            <a:endParaRPr sz="1500">
              <a:solidFill>
                <a:srgbClr val="F3F3F3"/>
              </a:solidFill>
              <a:latin typeface="Proxima Nova"/>
              <a:ea typeface="Proxima Nova"/>
              <a:cs typeface="Proxima Nova"/>
              <a:sym typeface="Proxima Nova"/>
            </a:endParaRPr>
          </a:p>
          <a:p>
            <a:pPr marL="177800" lvl="0" indent="-184150" algn="l" rtl="0">
              <a:lnSpc>
                <a:spcPct val="115000"/>
              </a:lnSpc>
              <a:spcBef>
                <a:spcPts val="0"/>
              </a:spcBef>
              <a:spcAft>
                <a:spcPts val="0"/>
              </a:spcAft>
              <a:buClr>
                <a:srgbClr val="F3F3F3"/>
              </a:buClr>
              <a:buSzPts val="1500"/>
              <a:buFont typeface="Proxima Nova"/>
              <a:buChar char="●"/>
            </a:pPr>
            <a:r>
              <a:rPr lang="en" sz="1500">
                <a:highlight>
                  <a:schemeClr val="accent2"/>
                </a:highlight>
                <a:latin typeface="Proxima Nova"/>
                <a:ea typeface="Proxima Nova"/>
                <a:cs typeface="Proxima Nova"/>
                <a:sym typeface="Proxima Nova"/>
              </a:rPr>
              <a:t>RIPEMD</a:t>
            </a:r>
            <a:r>
              <a:rPr lang="en" sz="1500">
                <a:latin typeface="Proxima Nova"/>
                <a:ea typeface="Proxima Nova"/>
                <a:cs typeface="Proxima Nova"/>
                <a:sym typeface="Proxima Nova"/>
              </a:rPr>
              <a:t> </a:t>
            </a:r>
            <a:r>
              <a:rPr lang="en" sz="1500">
                <a:solidFill>
                  <a:srgbClr val="FFFFFF"/>
                </a:solidFill>
                <a:latin typeface="Proxima Nova"/>
                <a:ea typeface="Proxima Nova"/>
                <a:cs typeface="Proxima Nova"/>
                <a:sym typeface="Proxima Nova"/>
              </a:rPr>
              <a:t>(</a:t>
            </a:r>
            <a:r>
              <a:rPr lang="en" sz="1500">
                <a:solidFill>
                  <a:srgbClr val="F3F3F3"/>
                </a:solidFill>
                <a:latin typeface="Proxima Nova"/>
                <a:ea typeface="Proxima Nova"/>
                <a:cs typeface="Proxima Nova"/>
                <a:sym typeface="Proxima Nova"/>
              </a:rPr>
              <a:t>RACE Integrity Primitives Evaluation Message Digest) </a:t>
            </a:r>
            <a:endParaRPr sz="1500">
              <a:solidFill>
                <a:srgbClr val="F3F3F3"/>
              </a:solidFill>
              <a:latin typeface="Proxima Nova"/>
              <a:ea typeface="Proxima Nova"/>
              <a:cs typeface="Proxima Nova"/>
              <a:sym typeface="Proxima Nova"/>
            </a:endParaRPr>
          </a:p>
          <a:p>
            <a:pPr marL="342900" lvl="1" indent="-184150" algn="l" rtl="0">
              <a:lnSpc>
                <a:spcPct val="115000"/>
              </a:lnSpc>
              <a:spcBef>
                <a:spcPts val="0"/>
              </a:spcBef>
              <a:spcAft>
                <a:spcPts val="0"/>
              </a:spcAft>
              <a:buClr>
                <a:srgbClr val="F3F3F3"/>
              </a:buClr>
              <a:buSzPts val="1500"/>
              <a:buFont typeface="Proxima Nova"/>
              <a:buChar char="○"/>
            </a:pPr>
            <a:r>
              <a:rPr lang="en" sz="1500">
                <a:solidFill>
                  <a:srgbClr val="F3F3F3"/>
                </a:solidFill>
                <a:latin typeface="Proxima Nova"/>
                <a:ea typeface="Proxima Nova"/>
                <a:cs typeface="Proxima Nova"/>
                <a:sym typeface="Proxima Nova"/>
              </a:rPr>
              <a:t> 160-bit (20-byte) üretir.</a:t>
            </a:r>
            <a:endParaRPr sz="1500">
              <a:solidFill>
                <a:srgbClr val="F3F3F3"/>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solidFill>
                <a:srgbClr val="F3F3F3"/>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500">
                <a:solidFill>
                  <a:srgbClr val="F3F3F3"/>
                </a:solidFill>
                <a:latin typeface="Proxima Nova"/>
                <a:ea typeface="Proxima Nova"/>
                <a:cs typeface="Proxima Nova"/>
                <a:sym typeface="Proxima Nova"/>
              </a:rPr>
              <a:t>Oyunun adı TAMPER EVIDENT</a:t>
            </a:r>
            <a:endParaRPr sz="1500">
              <a:solidFill>
                <a:srgbClr val="F3F3F3"/>
              </a:solidFill>
              <a:latin typeface="Proxima Nova"/>
              <a:ea typeface="Proxima Nova"/>
              <a:cs typeface="Proxima Nova"/>
              <a:sym typeface="Proxima Nova"/>
            </a:endParaRPr>
          </a:p>
        </p:txBody>
      </p:sp>
      <p:sp>
        <p:nvSpPr>
          <p:cNvPr id="1154" name="Google Shape;1154;p88"/>
          <p:cNvSpPr txBox="1"/>
          <p:nvPr/>
        </p:nvSpPr>
        <p:spPr>
          <a:xfrm>
            <a:off x="1370185" y="1573191"/>
            <a:ext cx="605400" cy="1566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9400">
                <a:solidFill>
                  <a:srgbClr val="FFFFFF"/>
                </a:solidFill>
                <a:latin typeface="Amatic SC"/>
                <a:ea typeface="Amatic SC"/>
                <a:cs typeface="Amatic SC"/>
                <a:sym typeface="Amatic SC"/>
              </a:rPr>
              <a:t>{</a:t>
            </a:r>
            <a:endParaRPr sz="9400">
              <a:solidFill>
                <a:srgbClr val="FFFFFF"/>
              </a:solidFill>
              <a:latin typeface="Amatic SC"/>
              <a:ea typeface="Amatic SC"/>
              <a:cs typeface="Amatic SC"/>
              <a:sym typeface="Amatic SC"/>
            </a:endParaRPr>
          </a:p>
        </p:txBody>
      </p:sp>
      <p:sp>
        <p:nvSpPr>
          <p:cNvPr id="1155" name="Google Shape;1155;p88"/>
          <p:cNvSpPr txBox="1"/>
          <p:nvPr/>
        </p:nvSpPr>
        <p:spPr>
          <a:xfrm>
            <a:off x="204831" y="4656825"/>
            <a:ext cx="22821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GILLIAN CHU</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89"/>
          <p:cNvSpPr/>
          <p:nvPr/>
        </p:nvSpPr>
        <p:spPr>
          <a:xfrm>
            <a:off x="1571219" y="1113066"/>
            <a:ext cx="2031600" cy="532800"/>
          </a:xfrm>
          <a:prstGeom prst="roundRect">
            <a:avLst>
              <a:gd name="adj" fmla="val 16667"/>
            </a:avLst>
          </a:prstGeom>
          <a:gradFill>
            <a:gsLst>
              <a:gs pos="0">
                <a:srgbClr val="FFE358"/>
              </a:gs>
              <a:gs pos="100000">
                <a:srgbClr val="CDAC0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Roboto"/>
                <a:ea typeface="Roboto"/>
                <a:cs typeface="Roboto"/>
                <a:sym typeface="Roboto"/>
              </a:rPr>
              <a:t>PUBLIC KEY</a:t>
            </a:r>
            <a:endParaRPr sz="1500">
              <a:solidFill>
                <a:schemeClr val="dk2"/>
              </a:solidFill>
              <a:latin typeface="Roboto"/>
              <a:ea typeface="Roboto"/>
              <a:cs typeface="Roboto"/>
              <a:sym typeface="Roboto"/>
            </a:endParaRPr>
          </a:p>
        </p:txBody>
      </p:sp>
      <p:sp>
        <p:nvSpPr>
          <p:cNvPr id="1162" name="Google Shape;1162;p89"/>
          <p:cNvSpPr/>
          <p:nvPr/>
        </p:nvSpPr>
        <p:spPr>
          <a:xfrm>
            <a:off x="1227273" y="2986956"/>
            <a:ext cx="2719500" cy="532800"/>
          </a:xfrm>
          <a:prstGeom prst="roundRect">
            <a:avLst>
              <a:gd name="adj" fmla="val 16667"/>
            </a:avLst>
          </a:prstGeom>
          <a:gradFill>
            <a:gsLst>
              <a:gs pos="0">
                <a:srgbClr val="FFE358"/>
              </a:gs>
              <a:gs pos="100000">
                <a:srgbClr val="CDAC0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Roboto"/>
                <a:ea typeface="Roboto"/>
                <a:cs typeface="Roboto"/>
                <a:sym typeface="Roboto"/>
              </a:rPr>
              <a:t>PUBLIC KEY HASH</a:t>
            </a:r>
            <a:endParaRPr sz="1500">
              <a:solidFill>
                <a:schemeClr val="dk2"/>
              </a:solidFill>
              <a:latin typeface="Roboto"/>
              <a:ea typeface="Roboto"/>
              <a:cs typeface="Roboto"/>
              <a:sym typeface="Roboto"/>
            </a:endParaRPr>
          </a:p>
        </p:txBody>
      </p:sp>
      <p:sp>
        <p:nvSpPr>
          <p:cNvPr id="1163" name="Google Shape;1163;p89"/>
          <p:cNvSpPr/>
          <p:nvPr/>
        </p:nvSpPr>
        <p:spPr>
          <a:xfrm>
            <a:off x="1227273" y="4312641"/>
            <a:ext cx="2719500" cy="532800"/>
          </a:xfrm>
          <a:prstGeom prst="roundRect">
            <a:avLst>
              <a:gd name="adj" fmla="val 16667"/>
            </a:avLst>
          </a:prstGeom>
          <a:gradFill>
            <a:gsLst>
              <a:gs pos="0">
                <a:srgbClr val="FFE358"/>
              </a:gs>
              <a:gs pos="100000">
                <a:srgbClr val="CDAC08"/>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Roboto"/>
                <a:ea typeface="Roboto"/>
                <a:cs typeface="Roboto"/>
                <a:sym typeface="Roboto"/>
              </a:rPr>
              <a:t>BITCOIN ADDRESS</a:t>
            </a:r>
            <a:endParaRPr sz="1500">
              <a:solidFill>
                <a:schemeClr val="dk2"/>
              </a:solidFill>
              <a:latin typeface="Roboto"/>
              <a:ea typeface="Roboto"/>
              <a:cs typeface="Roboto"/>
              <a:sym typeface="Roboto"/>
            </a:endParaRPr>
          </a:p>
        </p:txBody>
      </p:sp>
      <p:sp>
        <p:nvSpPr>
          <p:cNvPr id="1164" name="Google Shape;1164;p8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solidFill>
                  <a:srgbClr val="FFFFFF"/>
                </a:solidFill>
                <a:latin typeface="Montserrat"/>
                <a:ea typeface="Montserrat"/>
                <a:cs typeface="Montserrat"/>
                <a:sym typeface="Montserrat"/>
              </a:rPr>
              <a:t>PUBLIC KEY TO BITCOIN ADDRESS</a:t>
            </a:r>
            <a:endParaRPr sz="2700" b="1" dirty="0">
              <a:solidFill>
                <a:srgbClr val="FFFFFF"/>
              </a:solidFill>
              <a:latin typeface="Montserrat"/>
              <a:ea typeface="Montserrat"/>
              <a:cs typeface="Montserrat"/>
              <a:sym typeface="Montserrat"/>
            </a:endParaRPr>
          </a:p>
        </p:txBody>
      </p:sp>
      <p:sp>
        <p:nvSpPr>
          <p:cNvPr id="1165" name="Google Shape;1165;p89"/>
          <p:cNvSpPr/>
          <p:nvPr/>
        </p:nvSpPr>
        <p:spPr>
          <a:xfrm>
            <a:off x="2486926" y="1686531"/>
            <a:ext cx="200100" cy="163200"/>
          </a:xfrm>
          <a:prstGeom prst="downArrow">
            <a:avLst>
              <a:gd name="adj1" fmla="val 50000"/>
              <a:gd name="adj2" fmla="val 50000"/>
            </a:avLst>
          </a:prstGeom>
          <a:solidFill>
            <a:srgbClr val="D9D9D9"/>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solidFill>
                <a:srgbClr val="999999"/>
              </a:solidFill>
            </a:endParaRPr>
          </a:p>
        </p:txBody>
      </p:sp>
      <p:sp>
        <p:nvSpPr>
          <p:cNvPr id="1166" name="Google Shape;1166;p89"/>
          <p:cNvSpPr/>
          <p:nvPr/>
        </p:nvSpPr>
        <p:spPr>
          <a:xfrm>
            <a:off x="2101907" y="1890546"/>
            <a:ext cx="970200" cy="303600"/>
          </a:xfrm>
          <a:prstGeom prst="roundRect">
            <a:avLst>
              <a:gd name="adj" fmla="val 16667"/>
            </a:avLst>
          </a:prstGeom>
          <a:gradFill>
            <a:gsLst>
              <a:gs pos="0">
                <a:srgbClr val="C0C0C2"/>
              </a:gs>
              <a:gs pos="100000">
                <a:srgbClr val="808080"/>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Roboto"/>
                <a:ea typeface="Roboto"/>
                <a:cs typeface="Roboto"/>
                <a:sym typeface="Roboto"/>
              </a:rPr>
              <a:t>SHA256</a:t>
            </a:r>
            <a:endParaRPr sz="1500">
              <a:solidFill>
                <a:schemeClr val="dk2"/>
              </a:solidFill>
              <a:latin typeface="Roboto"/>
              <a:ea typeface="Roboto"/>
              <a:cs typeface="Roboto"/>
              <a:sym typeface="Roboto"/>
            </a:endParaRPr>
          </a:p>
        </p:txBody>
      </p:sp>
      <p:sp>
        <p:nvSpPr>
          <p:cNvPr id="1167" name="Google Shape;1167;p89"/>
          <p:cNvSpPr/>
          <p:nvPr/>
        </p:nvSpPr>
        <p:spPr>
          <a:xfrm>
            <a:off x="1930468" y="2438751"/>
            <a:ext cx="1313100" cy="303600"/>
          </a:xfrm>
          <a:prstGeom prst="roundRect">
            <a:avLst>
              <a:gd name="adj" fmla="val 16667"/>
            </a:avLst>
          </a:prstGeom>
          <a:gradFill>
            <a:gsLst>
              <a:gs pos="0">
                <a:srgbClr val="C0C0C2"/>
              </a:gs>
              <a:gs pos="100000">
                <a:srgbClr val="808080"/>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Roboto"/>
                <a:ea typeface="Roboto"/>
                <a:cs typeface="Roboto"/>
                <a:sym typeface="Roboto"/>
              </a:rPr>
              <a:t>RIPEMD160</a:t>
            </a:r>
            <a:endParaRPr sz="1500">
              <a:solidFill>
                <a:schemeClr val="dk2"/>
              </a:solidFill>
              <a:latin typeface="Roboto"/>
              <a:ea typeface="Roboto"/>
              <a:cs typeface="Roboto"/>
              <a:sym typeface="Roboto"/>
            </a:endParaRPr>
          </a:p>
        </p:txBody>
      </p:sp>
      <p:sp>
        <p:nvSpPr>
          <p:cNvPr id="1168" name="Google Shape;1168;p89"/>
          <p:cNvSpPr/>
          <p:nvPr/>
        </p:nvSpPr>
        <p:spPr>
          <a:xfrm>
            <a:off x="2486926" y="2234736"/>
            <a:ext cx="200100" cy="163200"/>
          </a:xfrm>
          <a:prstGeom prst="downArrow">
            <a:avLst>
              <a:gd name="adj1" fmla="val 50000"/>
              <a:gd name="adj2" fmla="val 50000"/>
            </a:avLst>
          </a:prstGeom>
          <a:solidFill>
            <a:srgbClr val="D9D9D9"/>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solidFill>
                <a:srgbClr val="999999"/>
              </a:solidFill>
            </a:endParaRPr>
          </a:p>
        </p:txBody>
      </p:sp>
      <p:sp>
        <p:nvSpPr>
          <p:cNvPr id="1169" name="Google Shape;1169;p89"/>
          <p:cNvSpPr/>
          <p:nvPr/>
        </p:nvSpPr>
        <p:spPr>
          <a:xfrm>
            <a:off x="2486926" y="2782941"/>
            <a:ext cx="200100" cy="163200"/>
          </a:xfrm>
          <a:prstGeom prst="downArrow">
            <a:avLst>
              <a:gd name="adj1" fmla="val 50000"/>
              <a:gd name="adj2" fmla="val 50000"/>
            </a:avLst>
          </a:prstGeom>
          <a:solidFill>
            <a:srgbClr val="D9D9D9"/>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solidFill>
                <a:srgbClr val="999999"/>
              </a:solidFill>
            </a:endParaRPr>
          </a:p>
        </p:txBody>
      </p:sp>
      <p:sp>
        <p:nvSpPr>
          <p:cNvPr id="1170" name="Google Shape;1170;p89"/>
          <p:cNvSpPr/>
          <p:nvPr/>
        </p:nvSpPr>
        <p:spPr>
          <a:xfrm>
            <a:off x="2486926" y="3560421"/>
            <a:ext cx="200100" cy="163200"/>
          </a:xfrm>
          <a:prstGeom prst="downArrow">
            <a:avLst>
              <a:gd name="adj1" fmla="val 50000"/>
              <a:gd name="adj2" fmla="val 50000"/>
            </a:avLst>
          </a:prstGeom>
          <a:solidFill>
            <a:srgbClr val="D9D9D9"/>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solidFill>
                <a:srgbClr val="999999"/>
              </a:solidFill>
            </a:endParaRPr>
          </a:p>
        </p:txBody>
      </p:sp>
      <p:sp>
        <p:nvSpPr>
          <p:cNvPr id="1171" name="Google Shape;1171;p89"/>
          <p:cNvSpPr/>
          <p:nvPr/>
        </p:nvSpPr>
        <p:spPr>
          <a:xfrm>
            <a:off x="2486926" y="4108626"/>
            <a:ext cx="200100" cy="163200"/>
          </a:xfrm>
          <a:prstGeom prst="downArrow">
            <a:avLst>
              <a:gd name="adj1" fmla="val 50000"/>
              <a:gd name="adj2" fmla="val 50000"/>
            </a:avLst>
          </a:prstGeom>
          <a:solidFill>
            <a:srgbClr val="D9D9D9"/>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500">
              <a:solidFill>
                <a:srgbClr val="999999"/>
              </a:solidFill>
            </a:endParaRPr>
          </a:p>
        </p:txBody>
      </p:sp>
      <p:sp>
        <p:nvSpPr>
          <p:cNvPr id="1172" name="Google Shape;1172;p89"/>
          <p:cNvSpPr/>
          <p:nvPr/>
        </p:nvSpPr>
        <p:spPr>
          <a:xfrm>
            <a:off x="1502688" y="3764436"/>
            <a:ext cx="2168700" cy="303600"/>
          </a:xfrm>
          <a:prstGeom prst="roundRect">
            <a:avLst>
              <a:gd name="adj" fmla="val 16667"/>
            </a:avLst>
          </a:prstGeom>
          <a:gradFill>
            <a:gsLst>
              <a:gs pos="0">
                <a:srgbClr val="C0C0C2"/>
              </a:gs>
              <a:gs pos="100000">
                <a:srgbClr val="808080"/>
              </a:gs>
            </a:gsLst>
            <a:lin ang="5400012" scaled="0"/>
          </a:gra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500">
                <a:solidFill>
                  <a:schemeClr val="dk2"/>
                </a:solidFill>
                <a:latin typeface="Roboto"/>
                <a:ea typeface="Roboto"/>
                <a:cs typeface="Roboto"/>
                <a:sym typeface="Roboto"/>
              </a:rPr>
              <a:t>Base58Check Encode</a:t>
            </a:r>
            <a:endParaRPr sz="1500">
              <a:solidFill>
                <a:schemeClr val="dk2"/>
              </a:solidFill>
              <a:latin typeface="Roboto"/>
              <a:ea typeface="Roboto"/>
              <a:cs typeface="Roboto"/>
              <a:sym typeface="Roboto"/>
            </a:endParaRPr>
          </a:p>
        </p:txBody>
      </p:sp>
      <p:sp>
        <p:nvSpPr>
          <p:cNvPr id="1173" name="Google Shape;1173;p89"/>
          <p:cNvSpPr txBox="1"/>
          <p:nvPr/>
        </p:nvSpPr>
        <p:spPr>
          <a:xfrm>
            <a:off x="3979533" y="3503269"/>
            <a:ext cx="605400" cy="9879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5600">
                <a:solidFill>
                  <a:srgbClr val="FFFFFF"/>
                </a:solidFill>
                <a:latin typeface="Amatic SC"/>
                <a:ea typeface="Amatic SC"/>
                <a:cs typeface="Amatic SC"/>
                <a:sym typeface="Amatic SC"/>
              </a:rPr>
              <a:t>}</a:t>
            </a:r>
            <a:endParaRPr sz="5600">
              <a:solidFill>
                <a:srgbClr val="FFFFFF"/>
              </a:solidFill>
              <a:latin typeface="Amatic SC"/>
              <a:ea typeface="Amatic SC"/>
              <a:cs typeface="Amatic SC"/>
              <a:sym typeface="Amatic SC"/>
            </a:endParaRPr>
          </a:p>
        </p:txBody>
      </p:sp>
      <p:sp>
        <p:nvSpPr>
          <p:cNvPr id="1174" name="Google Shape;1174;p89"/>
          <p:cNvSpPr txBox="1"/>
          <p:nvPr/>
        </p:nvSpPr>
        <p:spPr>
          <a:xfrm>
            <a:off x="1097058" y="661106"/>
            <a:ext cx="54003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chemeClr val="accent2"/>
                </a:solidFill>
                <a:latin typeface="Proxima Nova"/>
                <a:ea typeface="Proxima Nova"/>
                <a:cs typeface="Proxima Nova"/>
                <a:sym typeface="Proxima Nova"/>
              </a:rPr>
              <a:t>PUBLIC KEY HASH TO ADDRESS</a:t>
            </a:r>
            <a:endParaRPr sz="1700">
              <a:solidFill>
                <a:schemeClr val="accent2"/>
              </a:solidFill>
              <a:latin typeface="Proxima Nova"/>
              <a:ea typeface="Proxima Nova"/>
              <a:cs typeface="Proxima Nova"/>
              <a:sym typeface="Proxima Nova"/>
            </a:endParaRPr>
          </a:p>
        </p:txBody>
      </p:sp>
      <p:sp>
        <p:nvSpPr>
          <p:cNvPr id="1175" name="Google Shape;1175;p89"/>
          <p:cNvSpPr txBox="1"/>
          <p:nvPr/>
        </p:nvSpPr>
        <p:spPr>
          <a:xfrm>
            <a:off x="4403502" y="1033797"/>
            <a:ext cx="4505400" cy="3661500"/>
          </a:xfrm>
          <a:prstGeom prst="rect">
            <a:avLst/>
          </a:prstGeom>
          <a:noFill/>
          <a:ln>
            <a:noFill/>
          </a:ln>
        </p:spPr>
        <p:txBody>
          <a:bodyPr spcFirstLastPara="1" wrap="square" lIns="34300" tIns="34300" rIns="34300" bIns="34300" anchor="t" anchorCtr="0">
            <a:noAutofit/>
          </a:bodyPr>
          <a:lstStyle/>
          <a:p>
            <a:pPr marL="342900" lvl="1" indent="-184150" algn="l" rtl="0">
              <a:lnSpc>
                <a:spcPct val="115000"/>
              </a:lnSpc>
              <a:spcBef>
                <a:spcPts val="0"/>
              </a:spcBef>
              <a:spcAft>
                <a:spcPts val="0"/>
              </a:spcAft>
              <a:buClr>
                <a:srgbClr val="F3F3F3"/>
              </a:buClr>
              <a:buSzPts val="1500"/>
              <a:buFont typeface="Proxima Nova"/>
              <a:buChar char="○"/>
            </a:pPr>
            <a:r>
              <a:rPr lang="en" sz="1500" dirty="0">
                <a:solidFill>
                  <a:srgbClr val="F3F3F3"/>
                </a:solidFill>
                <a:latin typeface="Proxima Nova"/>
                <a:ea typeface="Proxima Nova"/>
                <a:cs typeface="Proxima Nova"/>
                <a:sym typeface="Proxima Nova"/>
              </a:rPr>
              <a:t>Bitcoin </a:t>
            </a:r>
            <a:r>
              <a:rPr lang="tr-TR" sz="1500" dirty="0" smtClean="0">
                <a:solidFill>
                  <a:srgbClr val="F3F3F3"/>
                </a:solidFill>
                <a:latin typeface="Proxima Nova"/>
                <a:ea typeface="Proxima Nova"/>
                <a:cs typeface="Proxima Nova"/>
                <a:sym typeface="Proxima Nova"/>
              </a:rPr>
              <a:t>Adresleri</a:t>
            </a:r>
            <a:r>
              <a:rPr lang="en" sz="1500" dirty="0" smtClean="0">
                <a:solidFill>
                  <a:srgbClr val="F3F3F3"/>
                </a:solidFill>
                <a:latin typeface="Proxima Nova"/>
                <a:ea typeface="Proxima Nova"/>
                <a:cs typeface="Proxima Nova"/>
                <a:sym typeface="Proxima Nova"/>
              </a:rPr>
              <a:t> Base58Check </a:t>
            </a:r>
            <a:r>
              <a:rPr lang="tr-TR" sz="1500" dirty="0" smtClean="0">
                <a:solidFill>
                  <a:srgbClr val="F3F3F3"/>
                </a:solidFill>
                <a:latin typeface="Proxima Nova"/>
                <a:ea typeface="Proxima Nova"/>
                <a:cs typeface="Proxima Nova"/>
                <a:sym typeface="Proxima Nova"/>
              </a:rPr>
              <a:t>kodludur.</a:t>
            </a:r>
            <a:endParaRPr sz="1500" dirty="0">
              <a:solidFill>
                <a:srgbClr val="F3F3F3"/>
              </a:solidFill>
              <a:latin typeface="Proxima Nova"/>
              <a:ea typeface="Proxima Nova"/>
              <a:cs typeface="Proxima Nova"/>
              <a:sym typeface="Proxima Nova"/>
            </a:endParaRPr>
          </a:p>
          <a:p>
            <a:pPr marL="520700" lvl="2" indent="-184150" algn="l" rtl="0">
              <a:lnSpc>
                <a:spcPct val="115000"/>
              </a:lnSpc>
              <a:spcBef>
                <a:spcPts val="0"/>
              </a:spcBef>
              <a:spcAft>
                <a:spcPts val="0"/>
              </a:spcAft>
              <a:buClr>
                <a:srgbClr val="F3F3F3"/>
              </a:buClr>
              <a:buSzPts val="1500"/>
              <a:buFont typeface="Proxima Nova"/>
              <a:buChar char="■"/>
            </a:pPr>
            <a:r>
              <a:rPr lang="en" sz="1500" dirty="0">
                <a:highlight>
                  <a:schemeClr val="accent2"/>
                </a:highlight>
                <a:latin typeface="Proxima Nova"/>
                <a:ea typeface="Proxima Nova"/>
                <a:cs typeface="Proxima Nova"/>
                <a:sym typeface="Proxima Nova"/>
              </a:rPr>
              <a:t>Base-58</a:t>
            </a:r>
            <a:r>
              <a:rPr lang="en" sz="1500" dirty="0">
                <a:solidFill>
                  <a:srgbClr val="F3F3F3"/>
                </a:solidFill>
                <a:latin typeface="Proxima Nova"/>
                <a:ea typeface="Proxima Nova"/>
                <a:cs typeface="Proxima Nova"/>
                <a:sym typeface="Proxima Nova"/>
              </a:rPr>
              <a:t> </a:t>
            </a:r>
            <a:r>
              <a:rPr lang="tr-TR" sz="1500" dirty="0" smtClean="0">
                <a:solidFill>
                  <a:srgbClr val="F3F3F3"/>
                </a:solidFill>
                <a:latin typeface="Proxima Nova"/>
                <a:ea typeface="Proxima Nova"/>
                <a:cs typeface="Proxima Nova"/>
                <a:sym typeface="Proxima Nova"/>
              </a:rPr>
              <a:t>alfabesi</a:t>
            </a:r>
            <a:r>
              <a:rPr lang="en" sz="1500" dirty="0" smtClean="0">
                <a:solidFill>
                  <a:srgbClr val="F3F3F3"/>
                </a:solidFill>
                <a:latin typeface="Proxima Nova"/>
                <a:ea typeface="Proxima Nova"/>
                <a:cs typeface="Proxima Nova"/>
                <a:sym typeface="Proxima Nova"/>
              </a:rPr>
              <a:t>: </a:t>
            </a:r>
            <a:r>
              <a:rPr lang="en" sz="1500" dirty="0">
                <a:solidFill>
                  <a:srgbClr val="F3F3F3"/>
                </a:solidFill>
                <a:latin typeface="Proxima Nova"/>
                <a:ea typeface="Proxima Nova"/>
                <a:cs typeface="Proxima Nova"/>
                <a:sym typeface="Proxima Nova"/>
              </a:rPr>
              <a:t>123456789</a:t>
            </a:r>
            <a:r>
              <a:rPr lang="en" sz="1500" dirty="0">
                <a:solidFill>
                  <a:srgbClr val="666666"/>
                </a:solidFill>
                <a:latin typeface="Proxima Nova"/>
                <a:ea typeface="Proxima Nova"/>
                <a:cs typeface="Proxima Nova"/>
                <a:sym typeface="Proxima Nova"/>
              </a:rPr>
              <a:t>0</a:t>
            </a:r>
            <a:r>
              <a:rPr lang="en" sz="1500" dirty="0">
                <a:solidFill>
                  <a:srgbClr val="F3F3F3"/>
                </a:solidFill>
                <a:latin typeface="Proxima Nova"/>
                <a:ea typeface="Proxima Nova"/>
                <a:cs typeface="Proxima Nova"/>
                <a:sym typeface="Proxima Nova"/>
              </a:rPr>
              <a:t>ABCDEFGH</a:t>
            </a:r>
            <a:r>
              <a:rPr lang="en" sz="1500" dirty="0">
                <a:solidFill>
                  <a:srgbClr val="666666"/>
                </a:solidFill>
                <a:latin typeface="Proxima Nova"/>
                <a:ea typeface="Proxima Nova"/>
                <a:cs typeface="Proxima Nova"/>
                <a:sym typeface="Proxima Nova"/>
              </a:rPr>
              <a:t>I</a:t>
            </a:r>
            <a:r>
              <a:rPr lang="en" sz="1500" dirty="0">
                <a:solidFill>
                  <a:srgbClr val="F3F3F3"/>
                </a:solidFill>
                <a:latin typeface="Proxima Nova"/>
                <a:ea typeface="Proxima Nova"/>
                <a:cs typeface="Proxima Nova"/>
                <a:sym typeface="Proxima Nova"/>
              </a:rPr>
              <a:t>JKLMN</a:t>
            </a:r>
            <a:r>
              <a:rPr lang="en" sz="1500" dirty="0">
                <a:solidFill>
                  <a:srgbClr val="666666"/>
                </a:solidFill>
                <a:latin typeface="Proxima Nova"/>
                <a:ea typeface="Proxima Nova"/>
                <a:cs typeface="Proxima Nova"/>
                <a:sym typeface="Proxima Nova"/>
              </a:rPr>
              <a:t>O</a:t>
            </a:r>
            <a:r>
              <a:rPr lang="en" sz="1500" dirty="0">
                <a:solidFill>
                  <a:srgbClr val="F3F3F3"/>
                </a:solidFill>
                <a:latin typeface="Proxima Nova"/>
                <a:ea typeface="Proxima Nova"/>
                <a:cs typeface="Proxima Nova"/>
                <a:sym typeface="Proxima Nova"/>
              </a:rPr>
              <a:t>PQRSTUVWXYZabcdefghijk</a:t>
            </a:r>
            <a:r>
              <a:rPr lang="en" sz="1500" dirty="0">
                <a:solidFill>
                  <a:srgbClr val="666666"/>
                </a:solidFill>
                <a:latin typeface="Proxima Nova"/>
                <a:ea typeface="Proxima Nova"/>
                <a:cs typeface="Proxima Nova"/>
                <a:sym typeface="Proxima Nova"/>
              </a:rPr>
              <a:t>l</a:t>
            </a:r>
            <a:r>
              <a:rPr lang="en" sz="1500" dirty="0">
                <a:solidFill>
                  <a:srgbClr val="F3F3F3"/>
                </a:solidFill>
                <a:latin typeface="Proxima Nova"/>
                <a:ea typeface="Proxima Nova"/>
                <a:cs typeface="Proxima Nova"/>
                <a:sym typeface="Proxima Nova"/>
              </a:rPr>
              <a:t>mnopqrstuvwxyz</a:t>
            </a:r>
            <a:endParaRPr sz="1500" dirty="0">
              <a:solidFill>
                <a:srgbClr val="F3F3F3"/>
              </a:solidFill>
              <a:latin typeface="Proxima Nova"/>
              <a:ea typeface="Proxima Nova"/>
              <a:cs typeface="Proxima Nova"/>
              <a:sym typeface="Proxima Nova"/>
            </a:endParaRPr>
          </a:p>
          <a:p>
            <a:pPr marL="520700" lvl="2" indent="-184150" algn="l" rtl="0">
              <a:lnSpc>
                <a:spcPct val="115000"/>
              </a:lnSpc>
              <a:spcBef>
                <a:spcPts val="0"/>
              </a:spcBef>
              <a:spcAft>
                <a:spcPts val="0"/>
              </a:spcAft>
              <a:buClr>
                <a:srgbClr val="F3F3F3"/>
              </a:buClr>
              <a:buSzPts val="1500"/>
              <a:buFont typeface="Proxima Nova"/>
              <a:buChar char="■"/>
            </a:pPr>
            <a:r>
              <a:rPr lang="en" sz="1500" dirty="0">
                <a:solidFill>
                  <a:srgbClr val="F3F3F3"/>
                </a:solidFill>
                <a:latin typeface="Proxima Nova"/>
                <a:ea typeface="Proxima Nova"/>
                <a:cs typeface="Proxima Nova"/>
                <a:sym typeface="Proxima Nova"/>
              </a:rPr>
              <a:t>58 characters </a:t>
            </a:r>
            <a:r>
              <a:rPr lang="en" sz="1500" dirty="0" smtClean="0">
                <a:solidFill>
                  <a:srgbClr val="F3F3F3"/>
                </a:solidFill>
                <a:latin typeface="Proxima Nova"/>
                <a:ea typeface="Proxima Nova"/>
                <a:cs typeface="Proxima Nova"/>
                <a:sym typeface="Proxima Nova"/>
              </a:rPr>
              <a:t>(0</a:t>
            </a:r>
            <a:r>
              <a:rPr lang="en" sz="1500" dirty="0">
                <a:solidFill>
                  <a:srgbClr val="F3F3F3"/>
                </a:solidFill>
                <a:latin typeface="Proxima Nova"/>
                <a:ea typeface="Proxima Nova"/>
                <a:cs typeface="Proxima Nova"/>
                <a:sym typeface="Proxima Nova"/>
              </a:rPr>
              <a:t>, O, I, </a:t>
            </a:r>
            <a:r>
              <a:rPr lang="en" sz="1500" dirty="0" smtClean="0">
                <a:solidFill>
                  <a:srgbClr val="F3F3F3"/>
                </a:solidFill>
                <a:latin typeface="Proxima Nova"/>
                <a:ea typeface="Proxima Nova"/>
                <a:cs typeface="Proxima Nova"/>
                <a:sym typeface="Proxima Nova"/>
              </a:rPr>
              <a:t>l</a:t>
            </a:r>
            <a:r>
              <a:rPr lang="tr-TR" sz="1500" dirty="0" smtClean="0">
                <a:solidFill>
                  <a:srgbClr val="F3F3F3"/>
                </a:solidFill>
                <a:latin typeface="Proxima Nova"/>
                <a:ea typeface="Proxima Nova"/>
                <a:cs typeface="Proxima Nova"/>
                <a:sym typeface="Proxima Nova"/>
              </a:rPr>
              <a:t> harfleri yok</a:t>
            </a:r>
            <a:r>
              <a:rPr lang="en" sz="1500" dirty="0" smtClean="0">
                <a:solidFill>
                  <a:srgbClr val="F3F3F3"/>
                </a:solidFill>
                <a:latin typeface="Proxima Nova"/>
                <a:ea typeface="Proxima Nova"/>
                <a:cs typeface="Proxima Nova"/>
                <a:sym typeface="Proxima Nova"/>
              </a:rPr>
              <a:t>)</a:t>
            </a:r>
            <a:endParaRPr sz="1500" dirty="0">
              <a:solidFill>
                <a:srgbClr val="F3F3F3"/>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dirty="0">
              <a:solidFill>
                <a:srgbClr val="F3F3F3"/>
              </a:solidFill>
              <a:latin typeface="Proxima Nova"/>
              <a:ea typeface="Proxima Nova"/>
              <a:cs typeface="Proxima Nova"/>
              <a:sym typeface="Proxima Nova"/>
            </a:endParaRPr>
          </a:p>
          <a:p>
            <a:pPr marL="342900" lvl="1" indent="-184150" algn="l" rtl="0">
              <a:lnSpc>
                <a:spcPct val="115000"/>
              </a:lnSpc>
              <a:spcBef>
                <a:spcPts val="0"/>
              </a:spcBef>
              <a:spcAft>
                <a:spcPts val="0"/>
              </a:spcAft>
              <a:buClr>
                <a:srgbClr val="F3F3F3"/>
              </a:buClr>
              <a:buSzPts val="1500"/>
              <a:buFont typeface="Proxima Nova"/>
              <a:buChar char="○"/>
            </a:pPr>
            <a:r>
              <a:rPr lang="en" sz="1500" dirty="0">
                <a:highlight>
                  <a:schemeClr val="accent2"/>
                </a:highlight>
                <a:latin typeface="Proxima Nova"/>
                <a:ea typeface="Proxima Nova"/>
                <a:cs typeface="Proxima Nova"/>
                <a:sym typeface="Proxima Nova"/>
              </a:rPr>
              <a:t>prefix</a:t>
            </a:r>
            <a:r>
              <a:rPr lang="en" sz="1500" dirty="0">
                <a:solidFill>
                  <a:srgbClr val="F3F3F3"/>
                </a:solidFill>
                <a:latin typeface="Proxima Nova"/>
                <a:ea typeface="Proxima Nova"/>
                <a:cs typeface="Proxima Nova"/>
                <a:sym typeface="Proxima Nova"/>
              </a:rPr>
              <a:t>: Veri türüne dayalı "versiyon baytı", hangi ağda (ana veya test) bulunduğunuza bağlı olarak insanların adresi okumasını kolaylaştırır</a:t>
            </a:r>
            <a:endParaRPr sz="1500" dirty="0">
              <a:solidFill>
                <a:srgbClr val="F3F3F3"/>
              </a:solidFill>
              <a:latin typeface="Proxima Nova"/>
              <a:ea typeface="Proxima Nova"/>
              <a:cs typeface="Proxima Nova"/>
              <a:sym typeface="Proxima Nova"/>
            </a:endParaRPr>
          </a:p>
          <a:p>
            <a:pPr marL="342900" lvl="1" indent="-184150" algn="l" rtl="0">
              <a:lnSpc>
                <a:spcPct val="115000"/>
              </a:lnSpc>
              <a:spcBef>
                <a:spcPts val="0"/>
              </a:spcBef>
              <a:spcAft>
                <a:spcPts val="0"/>
              </a:spcAft>
              <a:buClr>
                <a:srgbClr val="F3F3F3"/>
              </a:buClr>
              <a:buSzPts val="1500"/>
              <a:buFont typeface="Proxima Nova"/>
              <a:buChar char="○"/>
            </a:pPr>
            <a:r>
              <a:rPr lang="en" sz="1500" dirty="0">
                <a:highlight>
                  <a:schemeClr val="accent2"/>
                </a:highlight>
                <a:latin typeface="Proxima Nova"/>
                <a:ea typeface="Proxima Nova"/>
                <a:cs typeface="Proxima Nova"/>
                <a:sym typeface="Proxima Nova"/>
              </a:rPr>
              <a:t>checksum</a:t>
            </a:r>
            <a:r>
              <a:rPr lang="en" sz="1500" dirty="0">
                <a:solidFill>
                  <a:srgbClr val="F3F3F3"/>
                </a:solidFill>
                <a:latin typeface="Proxima Nova"/>
                <a:ea typeface="Proxima Nova"/>
                <a:cs typeface="Proxima Nova"/>
                <a:sym typeface="Proxima Nova"/>
              </a:rPr>
              <a:t>: Bir adresin sonuna eklenen 4 baytlık hata kontrol kodu</a:t>
            </a:r>
            <a:endParaRPr sz="1500" dirty="0">
              <a:solidFill>
                <a:srgbClr val="F3F3F3"/>
              </a:solidFill>
              <a:latin typeface="Proxima Nova"/>
              <a:ea typeface="Proxima Nova"/>
              <a:cs typeface="Proxima Nova"/>
              <a:sym typeface="Proxima Nova"/>
            </a:endParaRPr>
          </a:p>
          <a:p>
            <a:pPr marL="520700" lvl="2" indent="-184150" algn="l" rtl="0">
              <a:lnSpc>
                <a:spcPct val="115000"/>
              </a:lnSpc>
              <a:spcBef>
                <a:spcPts val="0"/>
              </a:spcBef>
              <a:spcAft>
                <a:spcPts val="0"/>
              </a:spcAft>
              <a:buClr>
                <a:srgbClr val="F3F3F3"/>
              </a:buClr>
              <a:buSzPts val="1500"/>
              <a:buFont typeface="Roboto"/>
              <a:buChar char="■"/>
            </a:pPr>
            <a:r>
              <a:rPr lang="en" sz="1500" dirty="0">
                <a:solidFill>
                  <a:srgbClr val="F3F3F3"/>
                </a:solidFill>
                <a:latin typeface="Roboto Mono"/>
                <a:ea typeface="Roboto Mono"/>
                <a:cs typeface="Roboto Mono"/>
                <a:sym typeface="Roboto Mono"/>
              </a:rPr>
              <a:t>checksum = SHA256(SHA256(prefix + data)</a:t>
            </a:r>
            <a:r>
              <a:rPr lang="en" sz="1500" dirty="0">
                <a:solidFill>
                  <a:srgbClr val="F3F3F3"/>
                </a:solidFill>
                <a:latin typeface="Roboto"/>
                <a:ea typeface="Roboto"/>
                <a:cs typeface="Roboto"/>
                <a:sym typeface="Roboto"/>
              </a:rPr>
              <a:t>, </a:t>
            </a:r>
            <a:r>
              <a:rPr lang="en" sz="1500" dirty="0">
                <a:solidFill>
                  <a:srgbClr val="F3F3F3"/>
                </a:solidFill>
                <a:latin typeface="Proxima Nova"/>
                <a:ea typeface="Proxima Nova"/>
                <a:cs typeface="Proxima Nova"/>
                <a:sym typeface="Proxima Nova"/>
              </a:rPr>
              <a:t>first 4 bytes</a:t>
            </a:r>
            <a:endParaRPr sz="1500" dirty="0">
              <a:solidFill>
                <a:srgbClr val="F3F3F3"/>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dirty="0">
              <a:solidFill>
                <a:srgbClr val="F3F3F3"/>
              </a:solidFill>
              <a:latin typeface="Proxima Nova"/>
              <a:ea typeface="Proxima Nova"/>
              <a:cs typeface="Proxima Nova"/>
              <a:sym typeface="Proxima Nova"/>
            </a:endParaRPr>
          </a:p>
        </p:txBody>
      </p:sp>
      <p:sp>
        <p:nvSpPr>
          <p:cNvPr id="1176" name="Google Shape;1176;p89"/>
          <p:cNvSpPr txBox="1"/>
          <p:nvPr/>
        </p:nvSpPr>
        <p:spPr>
          <a:xfrm>
            <a:off x="936384" y="3503269"/>
            <a:ext cx="605400" cy="9879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5600">
                <a:solidFill>
                  <a:srgbClr val="FFFFFF"/>
                </a:solidFill>
                <a:latin typeface="Amatic SC"/>
                <a:ea typeface="Amatic SC"/>
                <a:cs typeface="Amatic SC"/>
                <a:sym typeface="Amatic SC"/>
              </a:rPr>
              <a:t>{</a:t>
            </a:r>
            <a:endParaRPr sz="5600">
              <a:solidFill>
                <a:srgbClr val="FFFFFF"/>
              </a:solidFill>
              <a:latin typeface="Amatic SC"/>
              <a:ea typeface="Amatic SC"/>
              <a:cs typeface="Amatic SC"/>
              <a:sym typeface="Amatic SC"/>
            </a:endParaRPr>
          </a:p>
        </p:txBody>
      </p:sp>
      <p:sp>
        <p:nvSpPr>
          <p:cNvPr id="1177" name="Google Shape;1177;p89"/>
          <p:cNvSpPr txBox="1"/>
          <p:nvPr/>
        </p:nvSpPr>
        <p:spPr>
          <a:xfrm>
            <a:off x="234755" y="4697203"/>
            <a:ext cx="22821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grpSp>
        <p:nvGrpSpPr>
          <p:cNvPr id="1195" name="Google Shape;1195;p91"/>
          <p:cNvGrpSpPr/>
          <p:nvPr/>
        </p:nvGrpSpPr>
        <p:grpSpPr>
          <a:xfrm>
            <a:off x="2149137" y="1540926"/>
            <a:ext cx="4574624" cy="2061848"/>
            <a:chOff x="9123560" y="4117650"/>
            <a:chExt cx="5352942" cy="2413212"/>
          </a:xfrm>
        </p:grpSpPr>
        <p:sp>
          <p:nvSpPr>
            <p:cNvPr id="1196" name="Google Shape;1196;p91"/>
            <p:cNvSpPr txBox="1"/>
            <p:nvPr/>
          </p:nvSpPr>
          <p:spPr>
            <a:xfrm>
              <a:off x="10339160" y="4911912"/>
              <a:ext cx="3744000" cy="817200"/>
            </a:xfrm>
            <a:prstGeom prst="rect">
              <a:avLst/>
            </a:prstGeom>
            <a:noFill/>
            <a:ln>
              <a:noFill/>
            </a:ln>
          </p:spPr>
          <p:txBody>
            <a:bodyPr spcFirstLastPara="1" wrap="square" lIns="34300" tIns="17150" rIns="34300" bIns="17150" anchor="ctr" anchorCtr="0">
              <a:noAutofit/>
            </a:bodyPr>
            <a:lstStyle/>
            <a:p>
              <a:pPr marL="0" lvl="0" indent="0" algn="ctr" rtl="0">
                <a:spcBef>
                  <a:spcPts val="0"/>
                </a:spcBef>
                <a:spcAft>
                  <a:spcPts val="0"/>
                </a:spcAft>
                <a:buClr>
                  <a:schemeClr val="dk2"/>
                </a:buClr>
                <a:buFont typeface="Montserrat"/>
                <a:buNone/>
              </a:pPr>
              <a:r>
                <a:rPr lang="en" sz="3900" b="1" dirty="0">
                  <a:solidFill>
                    <a:schemeClr val="dk2"/>
                  </a:solidFill>
                  <a:latin typeface="Montserrat"/>
                  <a:ea typeface="Montserrat"/>
                  <a:cs typeface="Montserrat"/>
                  <a:sym typeface="Montserrat"/>
                </a:rPr>
                <a:t>BITCOIN SCRIPT</a:t>
              </a:r>
              <a:endParaRPr sz="2000" b="1" dirty="0">
                <a:solidFill>
                  <a:schemeClr val="dk2"/>
                </a:solidFill>
                <a:latin typeface="Montserrat"/>
                <a:ea typeface="Montserrat"/>
                <a:cs typeface="Montserrat"/>
                <a:sym typeface="Montserrat"/>
              </a:endParaRPr>
            </a:p>
          </p:txBody>
        </p:sp>
        <p:sp>
          <p:nvSpPr>
            <p:cNvPr id="1197" name="Google Shape;1197;p91"/>
            <p:cNvSpPr txBox="1"/>
            <p:nvPr/>
          </p:nvSpPr>
          <p:spPr>
            <a:xfrm>
              <a:off x="9123560" y="4368844"/>
              <a:ext cx="1215600" cy="2067001"/>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dirty="0">
                  <a:solidFill>
                    <a:srgbClr val="D8D8D8"/>
                  </a:solidFill>
                  <a:latin typeface="Montserrat"/>
                  <a:ea typeface="Montserrat"/>
                  <a:cs typeface="Montserrat"/>
                  <a:sym typeface="Montserrat"/>
                </a:rPr>
                <a:t>4</a:t>
              </a:r>
              <a:endParaRPr sz="500" dirty="0"/>
            </a:p>
          </p:txBody>
        </p:sp>
        <p:cxnSp>
          <p:nvCxnSpPr>
            <p:cNvPr id="1198" name="Google Shape;1198;p91"/>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1199" name="Google Shape;1199;p91"/>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1200" name="Google Shape;1200;p91"/>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1201" name="Google Shape;1201;p91"/>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1202" name="Google Shape;1202;p91"/>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1203" name="Google Shape;1203;p91"/>
          <p:cNvSpPr txBox="1"/>
          <p:nvPr/>
        </p:nvSpPr>
        <p:spPr>
          <a:xfrm>
            <a:off x="3488800" y="4448286"/>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dirty="0">
                <a:solidFill>
                  <a:srgbClr val="BFBFBF"/>
                </a:solidFill>
                <a:latin typeface="Proxima Nova"/>
                <a:ea typeface="Proxima Nova"/>
                <a:cs typeface="Proxima Nova"/>
                <a:sym typeface="Proxima Nova"/>
              </a:rPr>
              <a:t>BLOCKCHAIN FUNDAMENTALS LECTURE 3</a:t>
            </a:r>
            <a:endParaRPr sz="500" b="1"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92"/>
          <p:cNvSpPr txBox="1"/>
          <p:nvPr/>
        </p:nvSpPr>
        <p:spPr>
          <a:xfrm>
            <a:off x="234749" y="4554325"/>
            <a:ext cx="2236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 &amp; GLORIA ZHAO</a:t>
            </a:r>
            <a:endParaRPr sz="900">
              <a:solidFill>
                <a:srgbClr val="B7B7B7"/>
              </a:solidFill>
              <a:latin typeface="Proxima Nova"/>
              <a:ea typeface="Proxima Nova"/>
              <a:cs typeface="Proxima Nova"/>
              <a:sym typeface="Proxima Nova"/>
            </a:endParaRPr>
          </a:p>
        </p:txBody>
      </p:sp>
      <p:sp>
        <p:nvSpPr>
          <p:cNvPr id="1209" name="Google Shape;1209;p92"/>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SCRIPTS</a:t>
            </a:r>
            <a:endParaRPr sz="2700" b="1">
              <a:latin typeface="Montserrat"/>
              <a:ea typeface="Montserrat"/>
              <a:cs typeface="Montserrat"/>
              <a:sym typeface="Montserrat"/>
            </a:endParaRPr>
          </a:p>
        </p:txBody>
      </p:sp>
      <p:sp>
        <p:nvSpPr>
          <p:cNvPr id="1210" name="Google Shape;1210;p92"/>
          <p:cNvSpPr txBox="1"/>
          <p:nvPr/>
        </p:nvSpPr>
        <p:spPr>
          <a:xfrm>
            <a:off x="1097058" y="728442"/>
            <a:ext cx="4478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dirty="0">
                <a:solidFill>
                  <a:srgbClr val="BFBFBF"/>
                </a:solidFill>
                <a:latin typeface="Proxima Nova"/>
                <a:ea typeface="Proxima Nova"/>
                <a:cs typeface="Proxima Nova"/>
                <a:sym typeface="Proxima Nova"/>
              </a:rPr>
              <a:t>UTXO MODEL</a:t>
            </a:r>
            <a:endParaRPr sz="1700" dirty="0">
              <a:solidFill>
                <a:srgbClr val="BFBFBF"/>
              </a:solidFill>
              <a:latin typeface="Proxima Nova"/>
              <a:ea typeface="Proxima Nova"/>
              <a:cs typeface="Proxima Nova"/>
              <a:sym typeface="Proxima Nova"/>
            </a:endParaRPr>
          </a:p>
        </p:txBody>
      </p:sp>
      <p:sp>
        <p:nvSpPr>
          <p:cNvPr id="1211" name="Google Shape;1211;p92"/>
          <p:cNvSpPr txBox="1"/>
          <p:nvPr/>
        </p:nvSpPr>
        <p:spPr>
          <a:xfrm>
            <a:off x="572774" y="1300556"/>
            <a:ext cx="4125300" cy="25425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sz="1800" b="1" dirty="0">
              <a:solidFill>
                <a:schemeClr val="dk2"/>
              </a:solidFill>
              <a:latin typeface="Proxima Nova"/>
              <a:ea typeface="Proxima Nova"/>
              <a:cs typeface="Proxima Nova"/>
              <a:sym typeface="Proxima Nova"/>
            </a:endParaRPr>
          </a:p>
          <a:p>
            <a:pPr marL="177800" lvl="0" indent="-203200" algn="just" rtl="0">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Bitcoin bir UTXO modeli kullanır</a:t>
            </a:r>
            <a:endParaRPr sz="1800" dirty="0">
              <a:solidFill>
                <a:schemeClr val="dk2"/>
              </a:solidFill>
              <a:latin typeface="Proxima Nova"/>
              <a:ea typeface="Proxima Nova"/>
              <a:cs typeface="Proxima Nova"/>
              <a:sym typeface="Proxima Nova"/>
            </a:endParaRPr>
          </a:p>
          <a:p>
            <a:pPr marL="177800" lvl="0" indent="-203200" algn="just" rtl="0">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İşlemler girdileri çıktılara eşler</a:t>
            </a:r>
            <a:endParaRPr sz="1800" dirty="0">
              <a:solidFill>
                <a:schemeClr val="dk2"/>
              </a:solidFill>
              <a:latin typeface="Proxima Nova"/>
              <a:ea typeface="Proxima Nova"/>
              <a:cs typeface="Proxima Nova"/>
              <a:sym typeface="Proxima Nova"/>
            </a:endParaRPr>
          </a:p>
          <a:p>
            <a:pPr marL="177800" lvl="0" indent="-203200" algn="just" rtl="0">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İşlemler fon sahibinin imzasını içerir</a:t>
            </a:r>
            <a:endParaRPr sz="1800" dirty="0">
              <a:solidFill>
                <a:schemeClr val="dk2"/>
              </a:solidFill>
              <a:latin typeface="Proxima Nova"/>
              <a:ea typeface="Proxima Nova"/>
              <a:cs typeface="Proxima Nova"/>
              <a:sym typeface="Proxima Nova"/>
            </a:endParaRPr>
          </a:p>
          <a:p>
            <a:pPr marL="177800" lvl="0" indent="-203200" algn="just" rtl="0">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Bitcoin harcamak, önceki işlem çıktılarını kullanmaktır</a:t>
            </a:r>
            <a:endParaRPr sz="1800" dirty="0">
              <a:solidFill>
                <a:schemeClr val="dk2"/>
              </a:solidFill>
              <a:latin typeface="Proxima Nova"/>
              <a:ea typeface="Proxima Nova"/>
              <a:cs typeface="Proxima Nova"/>
              <a:sym typeface="Proxima Nova"/>
            </a:endParaRPr>
          </a:p>
          <a:p>
            <a:pPr marL="177800" lvl="0" indent="0" algn="l" rtl="0">
              <a:spcBef>
                <a:spcPts val="0"/>
              </a:spcBef>
              <a:spcAft>
                <a:spcPts val="0"/>
              </a:spcAft>
              <a:buNone/>
            </a:pPr>
            <a:endParaRPr sz="1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500" dirty="0"/>
          </a:p>
        </p:txBody>
      </p:sp>
      <p:sp>
        <p:nvSpPr>
          <p:cNvPr id="1212" name="Google Shape;1212;p92"/>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dirty="0">
                <a:solidFill>
                  <a:srgbClr val="BFBFBF"/>
                </a:solidFill>
                <a:latin typeface="Proxima Nova"/>
                <a:ea typeface="Proxima Nova"/>
                <a:cs typeface="Proxima Nova"/>
                <a:sym typeface="Proxima Nova"/>
              </a:rPr>
              <a:t>BLOCKCHAIN FUNDAMENTALS LECTURE 3</a:t>
            </a:r>
            <a:endParaRPr sz="500" b="1" dirty="0"/>
          </a:p>
        </p:txBody>
      </p:sp>
      <p:sp>
        <p:nvSpPr>
          <p:cNvPr id="1213" name="Google Shape;1213;p92"/>
          <p:cNvSpPr/>
          <p:nvPr/>
        </p:nvSpPr>
        <p:spPr>
          <a:xfrm>
            <a:off x="5886700" y="2377375"/>
            <a:ext cx="1269000" cy="16005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2"/>
          <p:cNvSpPr/>
          <p:nvPr/>
        </p:nvSpPr>
        <p:spPr>
          <a:xfrm>
            <a:off x="6090425" y="731525"/>
            <a:ext cx="1887300" cy="1457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2"/>
          <p:cNvSpPr/>
          <p:nvPr/>
        </p:nvSpPr>
        <p:spPr>
          <a:xfrm>
            <a:off x="6769423" y="502362"/>
            <a:ext cx="562500" cy="591900"/>
          </a:xfrm>
          <a:prstGeom prst="can">
            <a:avLst>
              <a:gd name="adj" fmla="val 25000"/>
            </a:avLst>
          </a:prstGeom>
          <a:solidFill>
            <a:srgbClr val="CC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2"/>
          <p:cNvSpPr txBox="1"/>
          <p:nvPr/>
        </p:nvSpPr>
        <p:spPr>
          <a:xfrm>
            <a:off x="6750776" y="568563"/>
            <a:ext cx="636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Alice’s 5 BTC</a:t>
            </a:r>
            <a:endParaRPr sz="1100">
              <a:latin typeface="Proxima Nova"/>
              <a:ea typeface="Proxima Nova"/>
              <a:cs typeface="Proxima Nova"/>
              <a:sym typeface="Proxima Nova"/>
            </a:endParaRPr>
          </a:p>
        </p:txBody>
      </p:sp>
      <p:sp>
        <p:nvSpPr>
          <p:cNvPr id="1217" name="Google Shape;1217;p92"/>
          <p:cNvSpPr/>
          <p:nvPr/>
        </p:nvSpPr>
        <p:spPr>
          <a:xfrm>
            <a:off x="6239885" y="1973874"/>
            <a:ext cx="562500" cy="591900"/>
          </a:xfrm>
          <a:prstGeom prst="can">
            <a:avLst>
              <a:gd name="adj" fmla="val 25000"/>
            </a:avLst>
          </a:prstGeom>
          <a:solidFill>
            <a:srgbClr val="CC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2"/>
          <p:cNvSpPr txBox="1"/>
          <p:nvPr/>
        </p:nvSpPr>
        <p:spPr>
          <a:xfrm>
            <a:off x="6258080" y="2034469"/>
            <a:ext cx="5625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Bob’s 1 BTC</a:t>
            </a:r>
            <a:endParaRPr sz="1100">
              <a:latin typeface="Proxima Nova"/>
              <a:ea typeface="Proxima Nova"/>
              <a:cs typeface="Proxima Nova"/>
              <a:sym typeface="Proxima Nova"/>
            </a:endParaRPr>
          </a:p>
        </p:txBody>
      </p:sp>
      <p:sp>
        <p:nvSpPr>
          <p:cNvPr id="1219" name="Google Shape;1219;p92"/>
          <p:cNvSpPr/>
          <p:nvPr/>
        </p:nvSpPr>
        <p:spPr>
          <a:xfrm>
            <a:off x="7285912" y="1973874"/>
            <a:ext cx="562500" cy="591900"/>
          </a:xfrm>
          <a:prstGeom prst="can">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2"/>
          <p:cNvSpPr txBox="1"/>
          <p:nvPr/>
        </p:nvSpPr>
        <p:spPr>
          <a:xfrm>
            <a:off x="7267274" y="2034450"/>
            <a:ext cx="636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Alice’s 4 BTC</a:t>
            </a:r>
            <a:endParaRPr sz="1100">
              <a:latin typeface="Proxima Nova"/>
              <a:ea typeface="Proxima Nova"/>
              <a:cs typeface="Proxima Nova"/>
              <a:sym typeface="Proxima Nova"/>
            </a:endParaRPr>
          </a:p>
        </p:txBody>
      </p:sp>
      <p:pic>
        <p:nvPicPr>
          <p:cNvPr id="1221" name="Google Shape;1221;p92" descr="Image result for key icon"/>
          <p:cNvPicPr preferRelativeResize="0"/>
          <p:nvPr/>
        </p:nvPicPr>
        <p:blipFill rotWithShape="1">
          <a:blip r:embed="rId3">
            <a:alphaModFix/>
          </a:blip>
          <a:srcRect l="31583" t="38744" r="29173" b="35413"/>
          <a:stretch/>
        </p:blipFill>
        <p:spPr>
          <a:xfrm rot="-5400000">
            <a:off x="6840644" y="1204569"/>
            <a:ext cx="511347" cy="306086"/>
          </a:xfrm>
          <a:prstGeom prst="rect">
            <a:avLst/>
          </a:prstGeom>
          <a:noFill/>
          <a:ln>
            <a:noFill/>
          </a:ln>
        </p:spPr>
      </p:pic>
      <p:sp>
        <p:nvSpPr>
          <p:cNvPr id="1222" name="Google Shape;1222;p92"/>
          <p:cNvSpPr txBox="1"/>
          <p:nvPr/>
        </p:nvSpPr>
        <p:spPr>
          <a:xfrm>
            <a:off x="7167672" y="1026844"/>
            <a:ext cx="8355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Unlock with private key</a:t>
            </a:r>
            <a:endParaRPr sz="900">
              <a:latin typeface="Proxima Nova"/>
              <a:ea typeface="Proxima Nova"/>
              <a:cs typeface="Proxima Nova"/>
              <a:sym typeface="Proxima Nova"/>
            </a:endParaRPr>
          </a:p>
        </p:txBody>
      </p:sp>
      <p:sp>
        <p:nvSpPr>
          <p:cNvPr id="1223" name="Google Shape;1223;p92"/>
          <p:cNvSpPr txBox="1"/>
          <p:nvPr/>
        </p:nvSpPr>
        <p:spPr>
          <a:xfrm>
            <a:off x="5923800" y="2725600"/>
            <a:ext cx="1185000" cy="36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dirty="0">
                <a:latin typeface="Proxima Nova"/>
                <a:ea typeface="Proxima Nova"/>
                <a:cs typeface="Proxima Nova"/>
                <a:sym typeface="Proxima Nova"/>
              </a:rPr>
              <a:t>Send 1 BTC to Bob</a:t>
            </a:r>
            <a:endParaRPr sz="900" dirty="0">
              <a:latin typeface="Proxima Nova"/>
              <a:ea typeface="Proxima Nova"/>
              <a:cs typeface="Proxima Nova"/>
              <a:sym typeface="Proxima Nova"/>
            </a:endParaRPr>
          </a:p>
        </p:txBody>
      </p:sp>
      <p:cxnSp>
        <p:nvCxnSpPr>
          <p:cNvPr id="1224" name="Google Shape;1224;p92"/>
          <p:cNvCxnSpPr/>
          <p:nvPr/>
        </p:nvCxnSpPr>
        <p:spPr>
          <a:xfrm>
            <a:off x="6521190" y="2565796"/>
            <a:ext cx="0" cy="236100"/>
          </a:xfrm>
          <a:prstGeom prst="straightConnector1">
            <a:avLst/>
          </a:prstGeom>
          <a:noFill/>
          <a:ln w="9525" cap="flat" cmpd="sng">
            <a:solidFill>
              <a:srgbClr val="595959"/>
            </a:solidFill>
            <a:prstDash val="solid"/>
            <a:round/>
            <a:headEnd type="none" w="med" len="med"/>
            <a:tailEnd type="triangle" w="med" len="med"/>
          </a:ln>
        </p:spPr>
      </p:cxnSp>
      <p:sp>
        <p:nvSpPr>
          <p:cNvPr id="1225" name="Google Shape;1225;p92"/>
          <p:cNvSpPr txBox="1"/>
          <p:nvPr/>
        </p:nvSpPr>
        <p:spPr>
          <a:xfrm>
            <a:off x="7173723" y="2725600"/>
            <a:ext cx="835500" cy="36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Send 4 BTC back to self</a:t>
            </a:r>
            <a:endParaRPr sz="900">
              <a:latin typeface="Proxima Nova"/>
              <a:ea typeface="Proxima Nova"/>
              <a:cs typeface="Proxima Nova"/>
              <a:sym typeface="Proxima Nova"/>
            </a:endParaRPr>
          </a:p>
        </p:txBody>
      </p:sp>
      <p:cxnSp>
        <p:nvCxnSpPr>
          <p:cNvPr id="1226" name="Google Shape;1226;p92"/>
          <p:cNvCxnSpPr/>
          <p:nvPr/>
        </p:nvCxnSpPr>
        <p:spPr>
          <a:xfrm>
            <a:off x="7585423" y="2565774"/>
            <a:ext cx="0" cy="236100"/>
          </a:xfrm>
          <a:prstGeom prst="straightConnector1">
            <a:avLst/>
          </a:prstGeom>
          <a:noFill/>
          <a:ln w="9525" cap="flat" cmpd="sng">
            <a:solidFill>
              <a:srgbClr val="595959"/>
            </a:solidFill>
            <a:prstDash val="solid"/>
            <a:round/>
            <a:headEnd type="none" w="med" len="med"/>
            <a:tailEnd type="triangle" w="med" len="med"/>
          </a:ln>
        </p:spPr>
      </p:cxnSp>
      <p:pic>
        <p:nvPicPr>
          <p:cNvPr id="1227" name="Google Shape;1227;p92" descr="Image result for lock icon"/>
          <p:cNvPicPr preferRelativeResize="0"/>
          <p:nvPr/>
        </p:nvPicPr>
        <p:blipFill rotWithShape="1">
          <a:blip r:embed="rId4">
            <a:alphaModFix/>
          </a:blip>
          <a:srcRect l="36089" t="30951" r="36503" b="30874"/>
          <a:stretch/>
        </p:blipFill>
        <p:spPr>
          <a:xfrm>
            <a:off x="6421176" y="1755113"/>
            <a:ext cx="209600" cy="322805"/>
          </a:xfrm>
          <a:prstGeom prst="rect">
            <a:avLst/>
          </a:prstGeom>
          <a:noFill/>
          <a:ln>
            <a:noFill/>
          </a:ln>
        </p:spPr>
      </p:pic>
      <p:pic>
        <p:nvPicPr>
          <p:cNvPr id="1228" name="Google Shape;1228;p92" descr="Image result for lock icon"/>
          <p:cNvPicPr preferRelativeResize="0"/>
          <p:nvPr/>
        </p:nvPicPr>
        <p:blipFill rotWithShape="1">
          <a:blip r:embed="rId4">
            <a:alphaModFix/>
          </a:blip>
          <a:srcRect l="36089" t="30951" r="36503" b="30874"/>
          <a:stretch/>
        </p:blipFill>
        <p:spPr>
          <a:xfrm>
            <a:off x="7462428" y="1755113"/>
            <a:ext cx="209600" cy="322805"/>
          </a:xfrm>
          <a:prstGeom prst="rect">
            <a:avLst/>
          </a:prstGeom>
          <a:noFill/>
          <a:ln>
            <a:noFill/>
          </a:ln>
        </p:spPr>
      </p:pic>
      <p:pic>
        <p:nvPicPr>
          <p:cNvPr id="1229" name="Google Shape;1229;p92" descr="Image result for lock icon"/>
          <p:cNvPicPr preferRelativeResize="0"/>
          <p:nvPr/>
        </p:nvPicPr>
        <p:blipFill rotWithShape="1">
          <a:blip r:embed="rId4">
            <a:alphaModFix/>
          </a:blip>
          <a:srcRect l="36089" t="30951" r="36503" b="30874"/>
          <a:stretch/>
        </p:blipFill>
        <p:spPr>
          <a:xfrm>
            <a:off x="6964134" y="287174"/>
            <a:ext cx="209600" cy="322805"/>
          </a:xfrm>
          <a:prstGeom prst="rect">
            <a:avLst/>
          </a:prstGeom>
          <a:noFill/>
          <a:ln>
            <a:noFill/>
          </a:ln>
        </p:spPr>
      </p:pic>
      <p:pic>
        <p:nvPicPr>
          <p:cNvPr id="1230" name="Google Shape;1230;p92" descr="Image result for key icon"/>
          <p:cNvPicPr preferRelativeResize="0"/>
          <p:nvPr/>
        </p:nvPicPr>
        <p:blipFill rotWithShape="1">
          <a:blip r:embed="rId3">
            <a:alphaModFix/>
          </a:blip>
          <a:srcRect l="31583" t="38744" r="29173" b="35413"/>
          <a:stretch/>
        </p:blipFill>
        <p:spPr>
          <a:xfrm rot="-5400000">
            <a:off x="6283657" y="3058294"/>
            <a:ext cx="511347" cy="306086"/>
          </a:xfrm>
          <a:prstGeom prst="rect">
            <a:avLst/>
          </a:prstGeom>
          <a:noFill/>
          <a:ln>
            <a:noFill/>
          </a:ln>
        </p:spPr>
      </p:pic>
      <p:sp>
        <p:nvSpPr>
          <p:cNvPr id="1231" name="Google Shape;1231;p92"/>
          <p:cNvSpPr/>
          <p:nvPr/>
        </p:nvSpPr>
        <p:spPr>
          <a:xfrm>
            <a:off x="6248985" y="3740349"/>
            <a:ext cx="562500" cy="591900"/>
          </a:xfrm>
          <a:prstGeom prst="can">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2"/>
          <p:cNvSpPr txBox="1"/>
          <p:nvPr/>
        </p:nvSpPr>
        <p:spPr>
          <a:xfrm>
            <a:off x="6230225" y="3825088"/>
            <a:ext cx="636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Char’s</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1 BTC</a:t>
            </a:r>
            <a:endParaRPr sz="1100">
              <a:latin typeface="Proxima Nova"/>
              <a:ea typeface="Proxima Nova"/>
              <a:cs typeface="Proxima Nova"/>
              <a:sym typeface="Proxima Nova"/>
            </a:endParaRPr>
          </a:p>
        </p:txBody>
      </p:sp>
      <p:pic>
        <p:nvPicPr>
          <p:cNvPr id="1233" name="Google Shape;1233;p92" descr="Image result for lock icon"/>
          <p:cNvPicPr preferRelativeResize="0"/>
          <p:nvPr/>
        </p:nvPicPr>
        <p:blipFill rotWithShape="1">
          <a:blip r:embed="rId4">
            <a:alphaModFix/>
          </a:blip>
          <a:srcRect l="36089" t="30951" r="36503" b="30874"/>
          <a:stretch/>
        </p:blipFill>
        <p:spPr>
          <a:xfrm>
            <a:off x="6430276" y="3521588"/>
            <a:ext cx="209600" cy="322805"/>
          </a:xfrm>
          <a:prstGeom prst="rect">
            <a:avLst/>
          </a:prstGeom>
          <a:noFill/>
          <a:ln>
            <a:noFill/>
          </a:ln>
        </p:spPr>
      </p:pic>
      <p:sp>
        <p:nvSpPr>
          <p:cNvPr id="1234" name="Google Shape;1234;p92"/>
          <p:cNvSpPr txBox="1"/>
          <p:nvPr/>
        </p:nvSpPr>
        <p:spPr>
          <a:xfrm>
            <a:off x="5913875" y="4492125"/>
            <a:ext cx="1269000" cy="36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Send 1 BTC to Charlie</a:t>
            </a:r>
            <a:endParaRPr sz="900">
              <a:latin typeface="Proxima Nova"/>
              <a:ea typeface="Proxima Nova"/>
              <a:cs typeface="Proxima Nova"/>
              <a:sym typeface="Proxima Nova"/>
            </a:endParaRPr>
          </a:p>
        </p:txBody>
      </p:sp>
      <p:cxnSp>
        <p:nvCxnSpPr>
          <p:cNvPr id="1235" name="Google Shape;1235;p92"/>
          <p:cNvCxnSpPr/>
          <p:nvPr/>
        </p:nvCxnSpPr>
        <p:spPr>
          <a:xfrm>
            <a:off x="6542373" y="4332299"/>
            <a:ext cx="0" cy="236100"/>
          </a:xfrm>
          <a:prstGeom prst="straightConnector1">
            <a:avLst/>
          </a:prstGeom>
          <a:noFill/>
          <a:ln w="9525" cap="flat" cmpd="sng">
            <a:solidFill>
              <a:srgbClr val="595959"/>
            </a:solidFill>
            <a:prstDash val="solid"/>
            <a:round/>
            <a:headEnd type="none" w="med" len="med"/>
            <a:tailEnd type="triangle" w="med" len="med"/>
          </a:ln>
        </p:spPr>
      </p:cxnSp>
      <p:sp>
        <p:nvSpPr>
          <p:cNvPr id="1236" name="Google Shape;1236;p92"/>
          <p:cNvSpPr txBox="1"/>
          <p:nvPr/>
        </p:nvSpPr>
        <p:spPr>
          <a:xfrm>
            <a:off x="5742751" y="661725"/>
            <a:ext cx="429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IN</a:t>
            </a:r>
            <a:endParaRPr sz="1000" b="1">
              <a:latin typeface="Proxima Nova"/>
              <a:ea typeface="Proxima Nova"/>
              <a:cs typeface="Proxima Nova"/>
              <a:sym typeface="Proxima Nova"/>
            </a:endParaRPr>
          </a:p>
        </p:txBody>
      </p:sp>
      <p:sp>
        <p:nvSpPr>
          <p:cNvPr id="1237" name="Google Shape;1237;p92"/>
          <p:cNvSpPr txBox="1"/>
          <p:nvPr/>
        </p:nvSpPr>
        <p:spPr>
          <a:xfrm>
            <a:off x="5568876" y="2329675"/>
            <a:ext cx="429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IN</a:t>
            </a:r>
            <a:endParaRPr sz="1000" b="1">
              <a:latin typeface="Proxima Nova"/>
              <a:ea typeface="Proxima Nova"/>
              <a:cs typeface="Proxima Nova"/>
              <a:sym typeface="Proxima Nova"/>
            </a:endParaRPr>
          </a:p>
        </p:txBody>
      </p:sp>
      <p:sp>
        <p:nvSpPr>
          <p:cNvPr id="1238" name="Google Shape;1238;p92"/>
          <p:cNvSpPr txBox="1"/>
          <p:nvPr/>
        </p:nvSpPr>
        <p:spPr>
          <a:xfrm>
            <a:off x="5651850" y="1933750"/>
            <a:ext cx="519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OUT</a:t>
            </a:r>
            <a:endParaRPr sz="1000" b="1">
              <a:latin typeface="Proxima Nova"/>
              <a:ea typeface="Proxima Nova"/>
              <a:cs typeface="Proxima Nova"/>
              <a:sym typeface="Proxima Nova"/>
            </a:endParaRPr>
          </a:p>
        </p:txBody>
      </p:sp>
      <p:sp>
        <p:nvSpPr>
          <p:cNvPr id="1239" name="Google Shape;1239;p92"/>
          <p:cNvSpPr txBox="1"/>
          <p:nvPr/>
        </p:nvSpPr>
        <p:spPr>
          <a:xfrm>
            <a:off x="5442150" y="3740350"/>
            <a:ext cx="519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OUT</a:t>
            </a:r>
            <a:endParaRPr sz="1000" b="1">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227" name="Google Shape;227;p3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KRİPTOGRAFİK HASH FONKSİYONLARI</a:t>
            </a:r>
            <a:endParaRPr sz="2700" b="1">
              <a:latin typeface="Montserrat"/>
              <a:ea typeface="Montserrat"/>
              <a:cs typeface="Montserrat"/>
              <a:sym typeface="Montserrat"/>
            </a:endParaRPr>
          </a:p>
        </p:txBody>
      </p:sp>
      <p:sp>
        <p:nvSpPr>
          <p:cNvPr id="228" name="Google Shape;228;p35"/>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WHAT IS A HASH FUNCTION?</a:t>
            </a:r>
            <a:endParaRPr sz="1700" b="1">
              <a:solidFill>
                <a:srgbClr val="BFBFBF"/>
              </a:solidFill>
              <a:latin typeface="Proxima Nova"/>
              <a:ea typeface="Proxima Nova"/>
              <a:cs typeface="Proxima Nova"/>
              <a:sym typeface="Proxima Nova"/>
            </a:endParaRPr>
          </a:p>
        </p:txBody>
      </p:sp>
      <p:sp>
        <p:nvSpPr>
          <p:cNvPr id="229" name="Google Shape;229;p35"/>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cxnSp>
        <p:nvCxnSpPr>
          <p:cNvPr id="230" name="Google Shape;230;p35"/>
          <p:cNvCxnSpPr/>
          <p:nvPr/>
        </p:nvCxnSpPr>
        <p:spPr>
          <a:xfrm rot="10800000" flipH="1">
            <a:off x="3535951" y="1862280"/>
            <a:ext cx="1190700" cy="8700"/>
          </a:xfrm>
          <a:prstGeom prst="straightConnector1">
            <a:avLst/>
          </a:prstGeom>
          <a:noFill/>
          <a:ln w="38100" cap="flat" cmpd="sng">
            <a:solidFill>
              <a:schemeClr val="dk2"/>
            </a:solidFill>
            <a:prstDash val="solid"/>
            <a:round/>
            <a:headEnd type="none" w="med" len="med"/>
            <a:tailEnd type="triangle" w="med" len="med"/>
          </a:ln>
        </p:spPr>
      </p:cxnSp>
      <p:sp>
        <p:nvSpPr>
          <p:cNvPr id="231" name="Google Shape;231;p35"/>
          <p:cNvSpPr/>
          <p:nvPr/>
        </p:nvSpPr>
        <p:spPr>
          <a:xfrm>
            <a:off x="1496300" y="1080755"/>
            <a:ext cx="1870344" cy="1438668"/>
          </a:xfrm>
          <a:prstGeom prst="cloud">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roxima Nova"/>
                <a:ea typeface="Proxima Nova"/>
                <a:cs typeface="Proxima Nova"/>
                <a:sym typeface="Proxima Nova"/>
              </a:rPr>
              <a:t>Herhangi bir boyut (size)</a:t>
            </a:r>
            <a:endParaRPr b="1">
              <a:latin typeface="Proxima Nova"/>
              <a:ea typeface="Proxima Nova"/>
              <a:cs typeface="Proxima Nova"/>
              <a:sym typeface="Proxima Nova"/>
            </a:endParaRPr>
          </a:p>
        </p:txBody>
      </p:sp>
      <p:sp>
        <p:nvSpPr>
          <p:cNvPr id="232" name="Google Shape;232;p35"/>
          <p:cNvSpPr/>
          <p:nvPr/>
        </p:nvSpPr>
        <p:spPr>
          <a:xfrm>
            <a:off x="5082700" y="1599780"/>
            <a:ext cx="2672100" cy="5250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roxima Nova"/>
                <a:ea typeface="Proxima Nova"/>
                <a:cs typeface="Proxima Nova"/>
                <a:sym typeface="Proxima Nova"/>
              </a:rPr>
              <a:t>256 bits</a:t>
            </a:r>
            <a:endParaRPr b="1">
              <a:latin typeface="Proxima Nova"/>
              <a:ea typeface="Proxima Nova"/>
              <a:cs typeface="Proxima Nova"/>
              <a:sym typeface="Proxima Nova"/>
            </a:endParaRPr>
          </a:p>
        </p:txBody>
      </p:sp>
      <p:sp>
        <p:nvSpPr>
          <p:cNvPr id="233" name="Google Shape;233;p35"/>
          <p:cNvSpPr txBox="1"/>
          <p:nvPr/>
        </p:nvSpPr>
        <p:spPr>
          <a:xfrm>
            <a:off x="3575851" y="1207953"/>
            <a:ext cx="1150800" cy="7089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2300">
                <a:latin typeface="Roboto Mono"/>
                <a:ea typeface="Roboto Mono"/>
                <a:cs typeface="Roboto Mono"/>
                <a:sym typeface="Roboto Mono"/>
              </a:rPr>
              <a:t>H</a:t>
            </a:r>
            <a:endParaRPr sz="2300">
              <a:latin typeface="Roboto Mono"/>
              <a:ea typeface="Roboto Mono"/>
              <a:cs typeface="Roboto Mono"/>
              <a:sym typeface="Roboto Mono"/>
            </a:endParaRPr>
          </a:p>
        </p:txBody>
      </p:sp>
      <p:pic>
        <p:nvPicPr>
          <p:cNvPr id="8194" name="Picture 2" descr="How Bitcoin mining really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06" y="2501309"/>
            <a:ext cx="3812226" cy="2578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pic>
        <p:nvPicPr>
          <p:cNvPr id="1244" name="Google Shape;1244;p93"/>
          <p:cNvPicPr preferRelativeResize="0"/>
          <p:nvPr/>
        </p:nvPicPr>
        <p:blipFill rotWithShape="1">
          <a:blip r:embed="rId3">
            <a:alphaModFix/>
          </a:blip>
          <a:srcRect b="11142"/>
          <a:stretch/>
        </p:blipFill>
        <p:spPr>
          <a:xfrm>
            <a:off x="461023" y="691894"/>
            <a:ext cx="8494491" cy="4362985"/>
          </a:xfrm>
          <a:prstGeom prst="rect">
            <a:avLst/>
          </a:prstGeom>
          <a:noFill/>
          <a:ln>
            <a:noFill/>
          </a:ln>
        </p:spPr>
      </p:pic>
      <p:sp>
        <p:nvSpPr>
          <p:cNvPr id="1245" name="Google Shape;1245;p93"/>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Proxima Nova"/>
                <a:ea typeface="Proxima Nova"/>
                <a:cs typeface="Proxima Nova"/>
                <a:sym typeface="Proxima Nova"/>
              </a:rPr>
              <a:t>Source: Princeton Textbook</a:t>
            </a:r>
            <a:endParaRPr sz="1000" dirty="0">
              <a:latin typeface="Proxima Nova"/>
              <a:ea typeface="Proxima Nova"/>
              <a:cs typeface="Proxima Nova"/>
              <a:sym typeface="Proxima Nova"/>
            </a:endParaRPr>
          </a:p>
        </p:txBody>
      </p:sp>
      <p:sp>
        <p:nvSpPr>
          <p:cNvPr id="1246" name="Google Shape;1246;p93"/>
          <p:cNvSpPr txBox="1"/>
          <p:nvPr/>
        </p:nvSpPr>
        <p:spPr>
          <a:xfrm>
            <a:off x="1197600" y="19126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latin typeface="Montserrat"/>
                <a:ea typeface="Montserrat"/>
                <a:cs typeface="Montserrat"/>
                <a:sym typeface="Montserrat"/>
              </a:rPr>
              <a:t>BİR İŞLEMİN İÇERİĞİ</a:t>
            </a:r>
            <a:endParaRPr sz="2700" b="1" dirty="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94"/>
          <p:cNvSpPr/>
          <p:nvPr/>
        </p:nvSpPr>
        <p:spPr>
          <a:xfrm>
            <a:off x="78349" y="39159"/>
            <a:ext cx="1344900" cy="1174800"/>
          </a:xfrm>
          <a:prstGeom prst="rect">
            <a:avLst/>
          </a:prstGeom>
          <a:solidFill>
            <a:schemeClr val="lt2"/>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252" name="Google Shape;1252;p94"/>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253" name="Google Shape;1253;p94"/>
          <p:cNvSpPr txBox="1"/>
          <p:nvPr/>
        </p:nvSpPr>
        <p:spPr>
          <a:xfrm>
            <a:off x="114330" y="371475"/>
            <a:ext cx="9029700" cy="17526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1700">
              <a:solidFill>
                <a:schemeClr val="dk2"/>
              </a:solidFill>
            </a:endParaRPr>
          </a:p>
          <a:p>
            <a:pPr marL="0" lvl="0" indent="0" algn="l" rtl="0">
              <a:lnSpc>
                <a:spcPct val="115000"/>
              </a:lnSpc>
              <a:spcBef>
                <a:spcPts val="0"/>
              </a:spcBef>
              <a:spcAft>
                <a:spcPts val="0"/>
              </a:spcAft>
              <a:buNone/>
            </a:pPr>
            <a:r>
              <a:rPr lang="en" sz="1700">
                <a:solidFill>
                  <a:schemeClr val="dk2"/>
                </a:solidFill>
              </a:rPr>
              <a:t>{</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highlight>
                  <a:schemeClr val="accent2"/>
                </a:highlight>
              </a:rPr>
              <a:t>“hash”: “5a42590fbe0a90ee8e8747244d6c84f0db1a3a24e8f1b95b10c9e050990b8b6b”,</a:t>
            </a:r>
            <a:endParaRPr sz="1700">
              <a:solidFill>
                <a:schemeClr val="dk2"/>
              </a:solidFill>
              <a:highlight>
                <a:schemeClr val="accent2"/>
              </a:highlight>
            </a:endParaRPr>
          </a:p>
          <a:p>
            <a:pPr marL="177800" lvl="0" indent="0" algn="l" rtl="0">
              <a:lnSpc>
                <a:spcPct val="115000"/>
              </a:lnSpc>
              <a:spcBef>
                <a:spcPts val="0"/>
              </a:spcBef>
              <a:spcAft>
                <a:spcPts val="0"/>
              </a:spcAft>
              <a:buNone/>
            </a:pPr>
            <a:r>
              <a:rPr lang="en" sz="1700">
                <a:solidFill>
                  <a:schemeClr val="dk2"/>
                </a:solidFill>
              </a:rPr>
              <a:t>“ver”: 1,</a:t>
            </a:r>
            <a:br>
              <a:rPr lang="en" sz="1700">
                <a:solidFill>
                  <a:schemeClr val="dk2"/>
                </a:solidFill>
              </a:rPr>
            </a:br>
            <a:r>
              <a:rPr lang="en" sz="1700">
                <a:solidFill>
                  <a:schemeClr val="dk2"/>
                </a:solidFill>
              </a:rPr>
              <a:t>“vin_sz”: 2,</a:t>
            </a:r>
            <a:br>
              <a:rPr lang="en" sz="1700">
                <a:solidFill>
                  <a:schemeClr val="dk2"/>
                </a:solidFill>
              </a:rPr>
            </a:br>
            <a:r>
              <a:rPr lang="en" sz="1700">
                <a:solidFill>
                  <a:schemeClr val="dk2"/>
                </a:solidFill>
              </a:rPr>
              <a:t>“vout_sz”: 1,</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rPr>
              <a:t>“lock_time”: 0,</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rPr>
              <a:t>“size”: 404,</a:t>
            </a:r>
            <a:endParaRPr sz="1700"/>
          </a:p>
        </p:txBody>
      </p:sp>
      <p:sp>
        <p:nvSpPr>
          <p:cNvPr id="1254" name="Google Shape;1254;p94"/>
          <p:cNvSpPr txBox="1"/>
          <p:nvPr/>
        </p:nvSpPr>
        <p:spPr>
          <a:xfrm>
            <a:off x="114330" y="2490769"/>
            <a:ext cx="6867300" cy="26286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800">
                <a:solidFill>
                  <a:schemeClr val="dk2"/>
                </a:solidFill>
              </a:rPr>
              <a:t>“in”: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“3be4ac9728a0823cf5e2deb2e86fc0bd2aa503a91d307b42ba76117d79280260”,</a:t>
            </a:r>
            <a:endParaRPr sz="800">
              <a:solidFill>
                <a:schemeClr val="dk2"/>
              </a:solidFill>
            </a:endParaRPr>
          </a:p>
          <a:p>
            <a:pPr marL="177800" lvl="0" indent="0" algn="l" rtl="0">
              <a:spcBef>
                <a:spcPts val="0"/>
              </a:spcBef>
              <a:spcAft>
                <a:spcPts val="0"/>
              </a:spcAft>
              <a:buNone/>
            </a:pPr>
            <a:r>
              <a:rPr lang="en" sz="800">
                <a:solidFill>
                  <a:schemeClr val="dk2"/>
                </a:solidFill>
              </a:rPr>
              <a:t>			“n”: 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“30440…”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“7508e6ab259b4df0fd5147bab0c949d81473db4518f8afc5c3f52f91ff6b34e”,</a:t>
            </a:r>
            <a:endParaRPr sz="800">
              <a:solidFill>
                <a:schemeClr val="dk2"/>
              </a:solidFill>
            </a:endParaRPr>
          </a:p>
          <a:p>
            <a:pPr marL="177800" lvl="0" indent="0" algn="l" rtl="0">
              <a:spcBef>
                <a:spcPts val="0"/>
              </a:spcBef>
              <a:spcAft>
                <a:spcPts val="0"/>
              </a:spcAft>
              <a:buNone/>
            </a:pPr>
            <a:r>
              <a:rPr lang="en" sz="800">
                <a:solidFill>
                  <a:schemeClr val="dk2"/>
                </a:solidFill>
              </a:rPr>
              <a:t>			“n”: 0</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“3f3a4ce81….”</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177800" lvl="0" indent="0" algn="l" rtl="0">
              <a:spcBef>
                <a:spcPts val="0"/>
              </a:spcBef>
              <a:spcAft>
                <a:spcPts val="0"/>
              </a:spcAft>
              <a:buNone/>
            </a:pPr>
            <a:r>
              <a:rPr lang="en" sz="800">
                <a:solidFill>
                  <a:schemeClr val="dk2"/>
                </a:solidFill>
              </a:rPr>
              <a:t>“out”: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“value”: 10.12287097”,</a:t>
            </a:r>
            <a:endParaRPr sz="800">
              <a:solidFill>
                <a:schemeClr val="dk2"/>
              </a:solidFill>
            </a:endParaRPr>
          </a:p>
          <a:p>
            <a:pPr marL="177800" lvl="0" indent="0" algn="l" rtl="0">
              <a:spcBef>
                <a:spcPts val="0"/>
              </a:spcBef>
              <a:spcAft>
                <a:spcPts val="0"/>
              </a:spcAft>
              <a:buNone/>
            </a:pPr>
            <a:r>
              <a:rPr lang="en" sz="800">
                <a:solidFill>
                  <a:schemeClr val="dk2"/>
                </a:solidFill>
              </a:rPr>
              <a:t>		“scriptPubKey”: “OP_DUP OP_HASH160 69e02e18b5705a05dd6b28ed517716c894b3d42e OP_EQUALVERIFY OP_CHECKSIG”</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0" lvl="0" indent="0" algn="l" rtl="0">
              <a:spcBef>
                <a:spcPts val="0"/>
              </a:spcBef>
              <a:spcAft>
                <a:spcPts val="0"/>
              </a:spcAft>
              <a:buNone/>
            </a:pPr>
            <a:r>
              <a:rPr lang="en" sz="800">
                <a:solidFill>
                  <a:schemeClr val="dk2"/>
                </a:solidFill>
              </a:rPr>
              <a:t>}</a:t>
            </a:r>
            <a:endParaRPr sz="800">
              <a:solidFill>
                <a:schemeClr val="dk2"/>
              </a:solidFill>
            </a:endParaRPr>
          </a:p>
        </p:txBody>
      </p:sp>
      <p:cxnSp>
        <p:nvCxnSpPr>
          <p:cNvPr id="1255" name="Google Shape;1255;p94"/>
          <p:cNvCxnSpPr/>
          <p:nvPr/>
        </p:nvCxnSpPr>
        <p:spPr>
          <a:xfrm rot="10800000">
            <a:off x="7366753" y="1034388"/>
            <a:ext cx="290700" cy="371100"/>
          </a:xfrm>
          <a:prstGeom prst="straightConnector1">
            <a:avLst/>
          </a:prstGeom>
          <a:noFill/>
          <a:ln w="38100" cap="flat" cmpd="sng">
            <a:solidFill>
              <a:srgbClr val="FF0000"/>
            </a:solidFill>
            <a:prstDash val="solid"/>
            <a:round/>
            <a:headEnd type="none" w="med" len="med"/>
            <a:tailEnd type="triangle" w="med" len="med"/>
          </a:ln>
        </p:spPr>
      </p:cxnSp>
      <p:sp>
        <p:nvSpPr>
          <p:cNvPr id="1256" name="Google Shape;1256;p94"/>
          <p:cNvSpPr txBox="1"/>
          <p:nvPr/>
        </p:nvSpPr>
        <p:spPr>
          <a:xfrm>
            <a:off x="6857142" y="1310391"/>
            <a:ext cx="1822200" cy="5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hash or “ID” </a:t>
            </a:r>
            <a:endParaRPr sz="1400">
              <a:solidFill>
                <a:srgbClr val="980000"/>
              </a:solidFill>
              <a:latin typeface="Proxima Nova"/>
              <a:ea typeface="Proxima Nova"/>
              <a:cs typeface="Proxima Nova"/>
              <a:sym typeface="Proxima Nova"/>
            </a:endParaRPr>
          </a:p>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of this transaction</a:t>
            </a:r>
            <a:endParaRPr sz="1400">
              <a:solidFill>
                <a:srgbClr val="980000"/>
              </a:solidFill>
              <a:latin typeface="Proxima Nova"/>
              <a:ea typeface="Proxima Nova"/>
              <a:cs typeface="Proxima Nova"/>
              <a:sym typeface="Proxima Nova"/>
            </a:endParaRPr>
          </a:p>
        </p:txBody>
      </p:sp>
      <p:sp>
        <p:nvSpPr>
          <p:cNvPr id="1257" name="Google Shape;1257;p94"/>
          <p:cNvSpPr txBox="1"/>
          <p:nvPr/>
        </p:nvSpPr>
        <p:spPr>
          <a:xfrm>
            <a:off x="543066" y="142875"/>
            <a:ext cx="72396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2"/>
                </a:solidFill>
                <a:latin typeface="Montserrat"/>
                <a:ea typeface="Montserrat"/>
                <a:cs typeface="Montserrat"/>
                <a:sym typeface="Montserrat"/>
              </a:rPr>
              <a:t>BİR İŞLEMİN İÇERİĞİ - META VERİ</a:t>
            </a:r>
            <a:endParaRPr sz="2300" b="1">
              <a:solidFill>
                <a:schemeClr val="dk2"/>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95"/>
          <p:cNvSpPr/>
          <p:nvPr/>
        </p:nvSpPr>
        <p:spPr>
          <a:xfrm>
            <a:off x="78349" y="39159"/>
            <a:ext cx="1344900" cy="1174800"/>
          </a:xfrm>
          <a:prstGeom prst="rect">
            <a:avLst/>
          </a:prstGeom>
          <a:solidFill>
            <a:schemeClr val="lt2"/>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263" name="Google Shape;1263;p95"/>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264" name="Google Shape;1264;p95"/>
          <p:cNvSpPr txBox="1"/>
          <p:nvPr/>
        </p:nvSpPr>
        <p:spPr>
          <a:xfrm>
            <a:off x="114330" y="371475"/>
            <a:ext cx="9029700" cy="17526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1700">
              <a:solidFill>
                <a:schemeClr val="dk2"/>
              </a:solidFill>
            </a:endParaRPr>
          </a:p>
          <a:p>
            <a:pPr marL="0" lvl="0" indent="0" algn="l" rtl="0">
              <a:lnSpc>
                <a:spcPct val="115000"/>
              </a:lnSpc>
              <a:spcBef>
                <a:spcPts val="0"/>
              </a:spcBef>
              <a:spcAft>
                <a:spcPts val="0"/>
              </a:spcAft>
              <a:buNone/>
            </a:pPr>
            <a:r>
              <a:rPr lang="en" sz="1700">
                <a:solidFill>
                  <a:schemeClr val="dk2"/>
                </a:solidFill>
              </a:rPr>
              <a:t>{</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highlight>
                  <a:schemeClr val="accent2"/>
                </a:highlight>
              </a:rPr>
              <a:t>“hash”: “5a42590fbe0a90ee8e8747244d6c84f0db1a3a24e8f1b95b10c9e050990b8b6b”,</a:t>
            </a:r>
            <a:endParaRPr sz="1700">
              <a:solidFill>
                <a:schemeClr val="dk2"/>
              </a:solidFill>
              <a:highlight>
                <a:schemeClr val="accent2"/>
              </a:highlight>
            </a:endParaRPr>
          </a:p>
          <a:p>
            <a:pPr marL="177800" lvl="0" indent="0" algn="l" rtl="0">
              <a:lnSpc>
                <a:spcPct val="115000"/>
              </a:lnSpc>
              <a:spcBef>
                <a:spcPts val="0"/>
              </a:spcBef>
              <a:spcAft>
                <a:spcPts val="0"/>
              </a:spcAft>
              <a:buNone/>
            </a:pPr>
            <a:r>
              <a:rPr lang="en" sz="1700">
                <a:solidFill>
                  <a:schemeClr val="dk2"/>
                </a:solidFill>
              </a:rPr>
              <a:t>“ver”: 1,</a:t>
            </a:r>
            <a:br>
              <a:rPr lang="en" sz="1700">
                <a:solidFill>
                  <a:schemeClr val="dk2"/>
                </a:solidFill>
              </a:rPr>
            </a:br>
            <a:r>
              <a:rPr lang="en" sz="1700">
                <a:solidFill>
                  <a:schemeClr val="dk2"/>
                </a:solidFill>
              </a:rPr>
              <a:t>“v</a:t>
            </a:r>
            <a:r>
              <a:rPr lang="en" sz="1700">
                <a:solidFill>
                  <a:schemeClr val="dk2"/>
                </a:solidFill>
                <a:highlight>
                  <a:schemeClr val="accent2"/>
                </a:highlight>
              </a:rPr>
              <a:t>in</a:t>
            </a:r>
            <a:r>
              <a:rPr lang="en" sz="1700">
                <a:solidFill>
                  <a:schemeClr val="dk2"/>
                </a:solidFill>
              </a:rPr>
              <a:t>_sz”: 2,</a:t>
            </a:r>
            <a:br>
              <a:rPr lang="en" sz="1700">
                <a:solidFill>
                  <a:schemeClr val="dk2"/>
                </a:solidFill>
              </a:rPr>
            </a:br>
            <a:r>
              <a:rPr lang="en" sz="1700">
                <a:solidFill>
                  <a:schemeClr val="dk2"/>
                </a:solidFill>
              </a:rPr>
              <a:t>“v</a:t>
            </a:r>
            <a:r>
              <a:rPr lang="en" sz="1700">
                <a:solidFill>
                  <a:schemeClr val="dk2"/>
                </a:solidFill>
                <a:highlight>
                  <a:schemeClr val="accent2"/>
                </a:highlight>
              </a:rPr>
              <a:t>out</a:t>
            </a:r>
            <a:r>
              <a:rPr lang="en" sz="1700">
                <a:solidFill>
                  <a:schemeClr val="dk2"/>
                </a:solidFill>
              </a:rPr>
              <a:t>_sz”: 1,</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rPr>
              <a:t>“lock_time”: 0,</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rPr>
              <a:t>“size”: 404,</a:t>
            </a:r>
            <a:endParaRPr sz="1700"/>
          </a:p>
        </p:txBody>
      </p:sp>
      <p:sp>
        <p:nvSpPr>
          <p:cNvPr id="1265" name="Google Shape;1265;p95"/>
          <p:cNvSpPr txBox="1"/>
          <p:nvPr/>
        </p:nvSpPr>
        <p:spPr>
          <a:xfrm>
            <a:off x="114330" y="2490769"/>
            <a:ext cx="6612300" cy="26286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800">
                <a:solidFill>
                  <a:schemeClr val="dk2"/>
                </a:solidFill>
              </a:rPr>
              <a:t>“in”: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“3be4ac9728a0823cf5e2deb2e86fc0bd2aa503a91d307b42ba76117d79280260”,</a:t>
            </a:r>
            <a:endParaRPr sz="800">
              <a:solidFill>
                <a:schemeClr val="dk2"/>
              </a:solidFill>
            </a:endParaRPr>
          </a:p>
          <a:p>
            <a:pPr marL="177800" lvl="0" indent="0" algn="l" rtl="0">
              <a:spcBef>
                <a:spcPts val="0"/>
              </a:spcBef>
              <a:spcAft>
                <a:spcPts val="0"/>
              </a:spcAft>
              <a:buNone/>
            </a:pPr>
            <a:r>
              <a:rPr lang="en" sz="800">
                <a:solidFill>
                  <a:schemeClr val="dk2"/>
                </a:solidFill>
              </a:rPr>
              <a:t>			“n”: 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“30440…”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“7508e6ab259b4df0fd5147bab0c949d81473db4518f8afc5c3f52f91ff6b34e”,</a:t>
            </a:r>
            <a:endParaRPr sz="800">
              <a:solidFill>
                <a:schemeClr val="dk2"/>
              </a:solidFill>
            </a:endParaRPr>
          </a:p>
          <a:p>
            <a:pPr marL="177800" lvl="0" indent="0" algn="l" rtl="0">
              <a:spcBef>
                <a:spcPts val="0"/>
              </a:spcBef>
              <a:spcAft>
                <a:spcPts val="0"/>
              </a:spcAft>
              <a:buNone/>
            </a:pPr>
            <a:r>
              <a:rPr lang="en" sz="800">
                <a:solidFill>
                  <a:schemeClr val="dk2"/>
                </a:solidFill>
              </a:rPr>
              <a:t>			“n”: 0</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“3f3a4ce81….”</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177800" lvl="0" indent="0" algn="l" rtl="0">
              <a:spcBef>
                <a:spcPts val="0"/>
              </a:spcBef>
              <a:spcAft>
                <a:spcPts val="0"/>
              </a:spcAft>
              <a:buNone/>
            </a:pPr>
            <a:r>
              <a:rPr lang="en" sz="800">
                <a:solidFill>
                  <a:schemeClr val="dk2"/>
                </a:solidFill>
              </a:rPr>
              <a:t>“out”: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“value”: 10.12287097”,</a:t>
            </a:r>
            <a:endParaRPr sz="800">
              <a:solidFill>
                <a:schemeClr val="dk2"/>
              </a:solidFill>
            </a:endParaRPr>
          </a:p>
          <a:p>
            <a:pPr marL="177800" lvl="0" indent="0" algn="l" rtl="0">
              <a:spcBef>
                <a:spcPts val="0"/>
              </a:spcBef>
              <a:spcAft>
                <a:spcPts val="0"/>
              </a:spcAft>
              <a:buNone/>
            </a:pPr>
            <a:r>
              <a:rPr lang="en" sz="800">
                <a:solidFill>
                  <a:schemeClr val="dk2"/>
                </a:solidFill>
              </a:rPr>
              <a:t>		“scriptPubKey”: “OP_DUP OP_HASH160 69e02e18b5705a05dd6b28ed517716c894b3d42e OP_EQUALVERIFY OP_CHECKSIG”</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0" lvl="0" indent="0" algn="l" rtl="0">
              <a:spcBef>
                <a:spcPts val="0"/>
              </a:spcBef>
              <a:spcAft>
                <a:spcPts val="0"/>
              </a:spcAft>
              <a:buNone/>
            </a:pPr>
            <a:r>
              <a:rPr lang="en" sz="800">
                <a:solidFill>
                  <a:schemeClr val="dk2"/>
                </a:solidFill>
              </a:rPr>
              <a:t>}</a:t>
            </a:r>
            <a:endParaRPr sz="800">
              <a:solidFill>
                <a:schemeClr val="dk2"/>
              </a:solidFill>
            </a:endParaRPr>
          </a:p>
        </p:txBody>
      </p:sp>
      <p:cxnSp>
        <p:nvCxnSpPr>
          <p:cNvPr id="1266" name="Google Shape;1266;p95"/>
          <p:cNvCxnSpPr/>
          <p:nvPr/>
        </p:nvCxnSpPr>
        <p:spPr>
          <a:xfrm rot="10800000">
            <a:off x="7366753" y="1034388"/>
            <a:ext cx="290700" cy="371100"/>
          </a:xfrm>
          <a:prstGeom prst="straightConnector1">
            <a:avLst/>
          </a:prstGeom>
          <a:noFill/>
          <a:ln w="38100" cap="flat" cmpd="sng">
            <a:solidFill>
              <a:srgbClr val="FF0000"/>
            </a:solidFill>
            <a:prstDash val="solid"/>
            <a:round/>
            <a:headEnd type="none" w="med" len="med"/>
            <a:tailEnd type="triangle" w="med" len="med"/>
          </a:ln>
        </p:spPr>
      </p:cxnSp>
      <p:sp>
        <p:nvSpPr>
          <p:cNvPr id="1267" name="Google Shape;1267;p95"/>
          <p:cNvSpPr txBox="1"/>
          <p:nvPr/>
        </p:nvSpPr>
        <p:spPr>
          <a:xfrm>
            <a:off x="6857142" y="1310391"/>
            <a:ext cx="1822200" cy="5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hash or “ID” </a:t>
            </a:r>
            <a:endParaRPr sz="1400">
              <a:solidFill>
                <a:srgbClr val="980000"/>
              </a:solidFill>
              <a:latin typeface="Proxima Nova"/>
              <a:ea typeface="Proxima Nova"/>
              <a:cs typeface="Proxima Nova"/>
              <a:sym typeface="Proxima Nova"/>
            </a:endParaRPr>
          </a:p>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of this transaction</a:t>
            </a:r>
            <a:endParaRPr sz="1400">
              <a:solidFill>
                <a:srgbClr val="980000"/>
              </a:solidFill>
              <a:latin typeface="Proxima Nova"/>
              <a:ea typeface="Proxima Nova"/>
              <a:cs typeface="Proxima Nova"/>
              <a:sym typeface="Proxima Nova"/>
            </a:endParaRPr>
          </a:p>
        </p:txBody>
      </p:sp>
      <p:cxnSp>
        <p:nvCxnSpPr>
          <p:cNvPr id="1268" name="Google Shape;1268;p95"/>
          <p:cNvCxnSpPr/>
          <p:nvPr/>
        </p:nvCxnSpPr>
        <p:spPr>
          <a:xfrm rot="10800000">
            <a:off x="1480486" y="1404506"/>
            <a:ext cx="948300" cy="31500"/>
          </a:xfrm>
          <a:prstGeom prst="straightConnector1">
            <a:avLst/>
          </a:prstGeom>
          <a:noFill/>
          <a:ln w="38100" cap="flat" cmpd="sng">
            <a:solidFill>
              <a:srgbClr val="FF0000"/>
            </a:solidFill>
            <a:prstDash val="solid"/>
            <a:round/>
            <a:headEnd type="none" w="med" len="med"/>
            <a:tailEnd type="triangle" w="med" len="med"/>
          </a:ln>
        </p:spPr>
      </p:cxnSp>
      <p:sp>
        <p:nvSpPr>
          <p:cNvPr id="1269" name="Google Shape;1269;p95"/>
          <p:cNvSpPr txBox="1"/>
          <p:nvPr/>
        </p:nvSpPr>
        <p:spPr>
          <a:xfrm>
            <a:off x="2431214" y="1214109"/>
            <a:ext cx="22671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size (number) of inputs</a:t>
            </a:r>
            <a:endParaRPr sz="1400">
              <a:solidFill>
                <a:srgbClr val="980000"/>
              </a:solidFill>
              <a:latin typeface="Proxima Nova"/>
              <a:ea typeface="Proxima Nova"/>
              <a:cs typeface="Proxima Nova"/>
              <a:sym typeface="Proxima Nova"/>
            </a:endParaRPr>
          </a:p>
        </p:txBody>
      </p:sp>
      <p:sp>
        <p:nvSpPr>
          <p:cNvPr id="1270" name="Google Shape;1270;p95"/>
          <p:cNvSpPr txBox="1"/>
          <p:nvPr/>
        </p:nvSpPr>
        <p:spPr>
          <a:xfrm>
            <a:off x="2570104" y="1520241"/>
            <a:ext cx="21990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size (number) of outputs</a:t>
            </a:r>
            <a:endParaRPr sz="1400">
              <a:solidFill>
                <a:srgbClr val="980000"/>
              </a:solidFill>
              <a:latin typeface="Proxima Nova"/>
              <a:ea typeface="Proxima Nova"/>
              <a:cs typeface="Proxima Nova"/>
              <a:sym typeface="Proxima Nova"/>
            </a:endParaRPr>
          </a:p>
        </p:txBody>
      </p:sp>
      <p:sp>
        <p:nvSpPr>
          <p:cNvPr id="1271" name="Google Shape;1271;p95"/>
          <p:cNvSpPr txBox="1"/>
          <p:nvPr/>
        </p:nvSpPr>
        <p:spPr>
          <a:xfrm>
            <a:off x="543066" y="142875"/>
            <a:ext cx="72396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2"/>
                </a:solidFill>
                <a:latin typeface="Montserrat"/>
                <a:ea typeface="Montserrat"/>
                <a:cs typeface="Montserrat"/>
                <a:sym typeface="Montserrat"/>
              </a:rPr>
              <a:t>BİR İŞLEMİN İÇERİĞİ - META VERİ</a:t>
            </a:r>
            <a:endParaRPr sz="2300" b="1">
              <a:solidFill>
                <a:schemeClr val="dk2"/>
              </a:solidFill>
              <a:latin typeface="Montserrat"/>
              <a:ea typeface="Montserrat"/>
              <a:cs typeface="Montserrat"/>
              <a:sym typeface="Montserrat"/>
            </a:endParaRPr>
          </a:p>
        </p:txBody>
      </p:sp>
      <p:cxnSp>
        <p:nvCxnSpPr>
          <p:cNvPr id="1272" name="Google Shape;1272;p95"/>
          <p:cNvCxnSpPr/>
          <p:nvPr/>
        </p:nvCxnSpPr>
        <p:spPr>
          <a:xfrm rot="10800000">
            <a:off x="1623398" y="1690256"/>
            <a:ext cx="948300" cy="315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96"/>
          <p:cNvSpPr/>
          <p:nvPr/>
        </p:nvSpPr>
        <p:spPr>
          <a:xfrm>
            <a:off x="78349" y="39159"/>
            <a:ext cx="1344900" cy="1174800"/>
          </a:xfrm>
          <a:prstGeom prst="rect">
            <a:avLst/>
          </a:prstGeom>
          <a:solidFill>
            <a:schemeClr val="lt2"/>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278" name="Google Shape;1278;p96"/>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279" name="Google Shape;1279;p96"/>
          <p:cNvSpPr txBox="1"/>
          <p:nvPr/>
        </p:nvSpPr>
        <p:spPr>
          <a:xfrm>
            <a:off x="114330" y="371475"/>
            <a:ext cx="9029700" cy="17526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1700">
              <a:solidFill>
                <a:schemeClr val="dk2"/>
              </a:solidFill>
            </a:endParaRPr>
          </a:p>
          <a:p>
            <a:pPr marL="0" lvl="0" indent="0" algn="l" rtl="0">
              <a:lnSpc>
                <a:spcPct val="115000"/>
              </a:lnSpc>
              <a:spcBef>
                <a:spcPts val="0"/>
              </a:spcBef>
              <a:spcAft>
                <a:spcPts val="0"/>
              </a:spcAft>
              <a:buNone/>
            </a:pPr>
            <a:r>
              <a:rPr lang="en" sz="1700">
                <a:solidFill>
                  <a:schemeClr val="dk2"/>
                </a:solidFill>
              </a:rPr>
              <a:t>{</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highlight>
                  <a:schemeClr val="accent2"/>
                </a:highlight>
              </a:rPr>
              <a:t>“hash”: “5a42590fbe0a90ee8e8747244d6c84f0db1a3a24e8f1b95b10c9e050990b8b6b”,</a:t>
            </a:r>
            <a:endParaRPr sz="1700">
              <a:solidFill>
                <a:schemeClr val="dk2"/>
              </a:solidFill>
              <a:highlight>
                <a:schemeClr val="accent2"/>
              </a:highlight>
            </a:endParaRPr>
          </a:p>
          <a:p>
            <a:pPr marL="177800" lvl="0" indent="0" algn="l" rtl="0">
              <a:lnSpc>
                <a:spcPct val="115000"/>
              </a:lnSpc>
              <a:spcBef>
                <a:spcPts val="0"/>
              </a:spcBef>
              <a:spcAft>
                <a:spcPts val="0"/>
              </a:spcAft>
              <a:buNone/>
            </a:pPr>
            <a:r>
              <a:rPr lang="en" sz="1700">
                <a:solidFill>
                  <a:schemeClr val="dk2"/>
                </a:solidFill>
              </a:rPr>
              <a:t>“ver”: 1,</a:t>
            </a:r>
            <a:br>
              <a:rPr lang="en" sz="1700">
                <a:solidFill>
                  <a:schemeClr val="dk2"/>
                </a:solidFill>
              </a:rPr>
            </a:br>
            <a:r>
              <a:rPr lang="en" sz="1700">
                <a:solidFill>
                  <a:schemeClr val="dk2"/>
                </a:solidFill>
              </a:rPr>
              <a:t>“v</a:t>
            </a:r>
            <a:r>
              <a:rPr lang="en" sz="1700">
                <a:solidFill>
                  <a:schemeClr val="dk2"/>
                </a:solidFill>
                <a:highlight>
                  <a:schemeClr val="accent2"/>
                </a:highlight>
              </a:rPr>
              <a:t>in</a:t>
            </a:r>
            <a:r>
              <a:rPr lang="en" sz="1700">
                <a:solidFill>
                  <a:schemeClr val="dk2"/>
                </a:solidFill>
              </a:rPr>
              <a:t>_sz”: 2,</a:t>
            </a:r>
            <a:br>
              <a:rPr lang="en" sz="1700">
                <a:solidFill>
                  <a:schemeClr val="dk2"/>
                </a:solidFill>
              </a:rPr>
            </a:br>
            <a:r>
              <a:rPr lang="en" sz="1700">
                <a:solidFill>
                  <a:schemeClr val="dk2"/>
                </a:solidFill>
              </a:rPr>
              <a:t>“v</a:t>
            </a:r>
            <a:r>
              <a:rPr lang="en" sz="1700">
                <a:solidFill>
                  <a:schemeClr val="dk2"/>
                </a:solidFill>
                <a:highlight>
                  <a:schemeClr val="accent2"/>
                </a:highlight>
              </a:rPr>
              <a:t>out</a:t>
            </a:r>
            <a:r>
              <a:rPr lang="en" sz="1700">
                <a:solidFill>
                  <a:schemeClr val="dk2"/>
                </a:solidFill>
              </a:rPr>
              <a:t>_sz”: 1,</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rPr>
              <a:t>“lock_time”: 0,</a:t>
            </a:r>
            <a:endParaRPr sz="1700">
              <a:solidFill>
                <a:schemeClr val="dk2"/>
              </a:solidFill>
            </a:endParaRPr>
          </a:p>
          <a:p>
            <a:pPr marL="177800" lvl="0" indent="0" algn="l" rtl="0">
              <a:lnSpc>
                <a:spcPct val="115000"/>
              </a:lnSpc>
              <a:spcBef>
                <a:spcPts val="0"/>
              </a:spcBef>
              <a:spcAft>
                <a:spcPts val="0"/>
              </a:spcAft>
              <a:buNone/>
            </a:pPr>
            <a:r>
              <a:rPr lang="en" sz="1700">
                <a:solidFill>
                  <a:schemeClr val="dk2"/>
                </a:solidFill>
              </a:rPr>
              <a:t>“size”: 404,</a:t>
            </a:r>
            <a:endParaRPr sz="1700"/>
          </a:p>
        </p:txBody>
      </p:sp>
      <p:sp>
        <p:nvSpPr>
          <p:cNvPr id="1280" name="Google Shape;1280;p96"/>
          <p:cNvSpPr txBox="1"/>
          <p:nvPr/>
        </p:nvSpPr>
        <p:spPr>
          <a:xfrm>
            <a:off x="114330" y="2490769"/>
            <a:ext cx="7054500" cy="26286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800">
                <a:solidFill>
                  <a:schemeClr val="dk2"/>
                </a:solidFill>
              </a:rPr>
              <a:t>“in”: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“3be4ac9728a0823cf5e2deb2e86fc0bd2aa503a91d307b42ba76117d79280260”,</a:t>
            </a:r>
            <a:endParaRPr sz="800">
              <a:solidFill>
                <a:schemeClr val="dk2"/>
              </a:solidFill>
            </a:endParaRPr>
          </a:p>
          <a:p>
            <a:pPr marL="177800" lvl="0" indent="0" algn="l" rtl="0">
              <a:spcBef>
                <a:spcPts val="0"/>
              </a:spcBef>
              <a:spcAft>
                <a:spcPts val="0"/>
              </a:spcAft>
              <a:buNone/>
            </a:pPr>
            <a:r>
              <a:rPr lang="en" sz="800">
                <a:solidFill>
                  <a:schemeClr val="dk2"/>
                </a:solidFill>
              </a:rPr>
              <a:t>			“n”: 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“30440…”</a:t>
            </a:r>
            <a:br>
              <a:rPr lang="en" sz="800">
                <a:solidFill>
                  <a:schemeClr val="dk2"/>
                </a:solidFill>
              </a:rPr>
            </a:b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“prev_out”: {</a:t>
            </a:r>
            <a:endParaRPr sz="800">
              <a:solidFill>
                <a:schemeClr val="dk2"/>
              </a:solidFill>
            </a:endParaRPr>
          </a:p>
          <a:p>
            <a:pPr marL="177800" lvl="0" indent="0" algn="l" rtl="0">
              <a:spcBef>
                <a:spcPts val="0"/>
              </a:spcBef>
              <a:spcAft>
                <a:spcPts val="0"/>
              </a:spcAft>
              <a:buNone/>
            </a:pPr>
            <a:r>
              <a:rPr lang="en" sz="800">
                <a:solidFill>
                  <a:schemeClr val="dk2"/>
                </a:solidFill>
              </a:rPr>
              <a:t>			“hash”: “7508e6ab259b4df0fd5147bab0c949d81473db4518f8afc5c3f52f91ff6b34e”,</a:t>
            </a:r>
            <a:endParaRPr sz="800">
              <a:solidFill>
                <a:schemeClr val="dk2"/>
              </a:solidFill>
            </a:endParaRPr>
          </a:p>
          <a:p>
            <a:pPr marL="177800" lvl="0" indent="0" algn="l" rtl="0">
              <a:spcBef>
                <a:spcPts val="0"/>
              </a:spcBef>
              <a:spcAft>
                <a:spcPts val="0"/>
              </a:spcAft>
              <a:buNone/>
            </a:pPr>
            <a:r>
              <a:rPr lang="en" sz="800">
                <a:solidFill>
                  <a:schemeClr val="dk2"/>
                </a:solidFill>
              </a:rPr>
              <a:t>			“n”: 0</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“scriptSig”: “3f3a4ce81….”</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177800" lvl="0" indent="0" algn="l" rtl="0">
              <a:spcBef>
                <a:spcPts val="0"/>
              </a:spcBef>
              <a:spcAft>
                <a:spcPts val="0"/>
              </a:spcAft>
              <a:buNone/>
            </a:pPr>
            <a:r>
              <a:rPr lang="en" sz="800">
                <a:solidFill>
                  <a:schemeClr val="dk2"/>
                </a:solidFill>
              </a:rPr>
              <a:t>“out”: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“value”: 10.12287097”,</a:t>
            </a:r>
            <a:endParaRPr sz="800">
              <a:solidFill>
                <a:schemeClr val="dk2"/>
              </a:solidFill>
            </a:endParaRPr>
          </a:p>
          <a:p>
            <a:pPr marL="177800" lvl="0" indent="0" algn="l" rtl="0">
              <a:spcBef>
                <a:spcPts val="0"/>
              </a:spcBef>
              <a:spcAft>
                <a:spcPts val="0"/>
              </a:spcAft>
              <a:buNone/>
            </a:pPr>
            <a:r>
              <a:rPr lang="en" sz="800">
                <a:solidFill>
                  <a:schemeClr val="dk2"/>
                </a:solidFill>
              </a:rPr>
              <a:t>		“scriptPubKey”: “OP_DUP OP_HASH160 69e02e18b5705a05dd6b28ed517716c894b3d42e OP_EQUALVERIFY OP_CHECKSIG”</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0" lvl="0" indent="0" algn="l" rtl="0">
              <a:spcBef>
                <a:spcPts val="0"/>
              </a:spcBef>
              <a:spcAft>
                <a:spcPts val="0"/>
              </a:spcAft>
              <a:buNone/>
            </a:pPr>
            <a:r>
              <a:rPr lang="en" sz="800">
                <a:solidFill>
                  <a:schemeClr val="dk2"/>
                </a:solidFill>
              </a:rPr>
              <a:t>}</a:t>
            </a:r>
            <a:endParaRPr sz="800">
              <a:solidFill>
                <a:schemeClr val="dk2"/>
              </a:solidFill>
            </a:endParaRPr>
          </a:p>
        </p:txBody>
      </p:sp>
      <p:cxnSp>
        <p:nvCxnSpPr>
          <p:cNvPr id="1281" name="Google Shape;1281;p96"/>
          <p:cNvCxnSpPr/>
          <p:nvPr/>
        </p:nvCxnSpPr>
        <p:spPr>
          <a:xfrm rot="10800000">
            <a:off x="7366753" y="1034388"/>
            <a:ext cx="290700" cy="371100"/>
          </a:xfrm>
          <a:prstGeom prst="straightConnector1">
            <a:avLst/>
          </a:prstGeom>
          <a:noFill/>
          <a:ln w="38100" cap="flat" cmpd="sng">
            <a:solidFill>
              <a:srgbClr val="FF0000"/>
            </a:solidFill>
            <a:prstDash val="solid"/>
            <a:round/>
            <a:headEnd type="none" w="med" len="med"/>
            <a:tailEnd type="triangle" w="med" len="med"/>
          </a:ln>
        </p:spPr>
      </p:cxnSp>
      <p:sp>
        <p:nvSpPr>
          <p:cNvPr id="1282" name="Google Shape;1282;p96"/>
          <p:cNvSpPr txBox="1"/>
          <p:nvPr/>
        </p:nvSpPr>
        <p:spPr>
          <a:xfrm>
            <a:off x="6857142" y="1310391"/>
            <a:ext cx="1822200" cy="5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hash or “ID” </a:t>
            </a:r>
            <a:endParaRPr sz="1400">
              <a:solidFill>
                <a:srgbClr val="980000"/>
              </a:solidFill>
              <a:latin typeface="Proxima Nova"/>
              <a:ea typeface="Proxima Nova"/>
              <a:cs typeface="Proxima Nova"/>
              <a:sym typeface="Proxima Nova"/>
            </a:endParaRPr>
          </a:p>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of this transaction</a:t>
            </a:r>
            <a:endParaRPr sz="1400">
              <a:solidFill>
                <a:srgbClr val="980000"/>
              </a:solidFill>
              <a:latin typeface="Proxima Nova"/>
              <a:ea typeface="Proxima Nova"/>
              <a:cs typeface="Proxima Nova"/>
              <a:sym typeface="Proxima Nova"/>
            </a:endParaRPr>
          </a:p>
        </p:txBody>
      </p:sp>
      <p:cxnSp>
        <p:nvCxnSpPr>
          <p:cNvPr id="1283" name="Google Shape;1283;p96"/>
          <p:cNvCxnSpPr/>
          <p:nvPr/>
        </p:nvCxnSpPr>
        <p:spPr>
          <a:xfrm rot="10800000">
            <a:off x="1190570" y="1110647"/>
            <a:ext cx="1551600" cy="17700"/>
          </a:xfrm>
          <a:prstGeom prst="straightConnector1">
            <a:avLst/>
          </a:prstGeom>
          <a:noFill/>
          <a:ln w="38100" cap="flat" cmpd="sng">
            <a:solidFill>
              <a:srgbClr val="FF0000"/>
            </a:solidFill>
            <a:prstDash val="solid"/>
            <a:round/>
            <a:headEnd type="none" w="med" len="med"/>
            <a:tailEnd type="triangle" w="med" len="med"/>
          </a:ln>
        </p:spPr>
      </p:cxnSp>
      <p:sp>
        <p:nvSpPr>
          <p:cNvPr id="1284" name="Google Shape;1284;p96"/>
          <p:cNvSpPr txBox="1"/>
          <p:nvPr/>
        </p:nvSpPr>
        <p:spPr>
          <a:xfrm>
            <a:off x="2713016" y="920165"/>
            <a:ext cx="9162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version</a:t>
            </a:r>
            <a:endParaRPr sz="1400">
              <a:solidFill>
                <a:srgbClr val="980000"/>
              </a:solidFill>
              <a:latin typeface="Proxima Nova"/>
              <a:ea typeface="Proxima Nova"/>
              <a:cs typeface="Proxima Nova"/>
              <a:sym typeface="Proxima Nova"/>
            </a:endParaRPr>
          </a:p>
        </p:txBody>
      </p:sp>
      <p:cxnSp>
        <p:nvCxnSpPr>
          <p:cNvPr id="1285" name="Google Shape;1285;p96"/>
          <p:cNvCxnSpPr/>
          <p:nvPr/>
        </p:nvCxnSpPr>
        <p:spPr>
          <a:xfrm rot="10800000">
            <a:off x="1480486" y="1404506"/>
            <a:ext cx="948300" cy="31500"/>
          </a:xfrm>
          <a:prstGeom prst="straightConnector1">
            <a:avLst/>
          </a:prstGeom>
          <a:noFill/>
          <a:ln w="38100" cap="flat" cmpd="sng">
            <a:solidFill>
              <a:srgbClr val="FF0000"/>
            </a:solidFill>
            <a:prstDash val="solid"/>
            <a:round/>
            <a:headEnd type="none" w="med" len="med"/>
            <a:tailEnd type="triangle" w="med" len="med"/>
          </a:ln>
        </p:spPr>
      </p:cxnSp>
      <p:sp>
        <p:nvSpPr>
          <p:cNvPr id="1286" name="Google Shape;1286;p96"/>
          <p:cNvSpPr txBox="1"/>
          <p:nvPr/>
        </p:nvSpPr>
        <p:spPr>
          <a:xfrm>
            <a:off x="2431214" y="1214109"/>
            <a:ext cx="22671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size (number) of inputs</a:t>
            </a:r>
            <a:endParaRPr sz="1400">
              <a:solidFill>
                <a:srgbClr val="980000"/>
              </a:solidFill>
              <a:latin typeface="Proxima Nova"/>
              <a:ea typeface="Proxima Nova"/>
              <a:cs typeface="Proxima Nova"/>
              <a:sym typeface="Proxima Nova"/>
            </a:endParaRPr>
          </a:p>
        </p:txBody>
      </p:sp>
      <p:sp>
        <p:nvSpPr>
          <p:cNvPr id="1287" name="Google Shape;1287;p96"/>
          <p:cNvSpPr txBox="1"/>
          <p:nvPr/>
        </p:nvSpPr>
        <p:spPr>
          <a:xfrm>
            <a:off x="2570104" y="1520241"/>
            <a:ext cx="21990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size (number) of outputs</a:t>
            </a:r>
            <a:endParaRPr sz="1400">
              <a:solidFill>
                <a:srgbClr val="980000"/>
              </a:solidFill>
              <a:latin typeface="Proxima Nova"/>
              <a:ea typeface="Proxima Nova"/>
              <a:cs typeface="Proxima Nova"/>
              <a:sym typeface="Proxima Nova"/>
            </a:endParaRPr>
          </a:p>
        </p:txBody>
      </p:sp>
      <p:cxnSp>
        <p:nvCxnSpPr>
          <p:cNvPr id="1288" name="Google Shape;1288;p96"/>
          <p:cNvCxnSpPr/>
          <p:nvPr/>
        </p:nvCxnSpPr>
        <p:spPr>
          <a:xfrm rot="10800000">
            <a:off x="1790802" y="1996472"/>
            <a:ext cx="1551600" cy="17700"/>
          </a:xfrm>
          <a:prstGeom prst="straightConnector1">
            <a:avLst/>
          </a:prstGeom>
          <a:noFill/>
          <a:ln w="38100" cap="flat" cmpd="sng">
            <a:solidFill>
              <a:srgbClr val="FF0000"/>
            </a:solidFill>
            <a:prstDash val="solid"/>
            <a:round/>
            <a:headEnd type="none" w="med" len="med"/>
            <a:tailEnd type="triangle" w="med" len="med"/>
          </a:ln>
        </p:spPr>
      </p:cxnSp>
      <p:sp>
        <p:nvSpPr>
          <p:cNvPr id="1289" name="Google Shape;1289;p96"/>
          <p:cNvSpPr txBox="1"/>
          <p:nvPr/>
        </p:nvSpPr>
        <p:spPr>
          <a:xfrm>
            <a:off x="3313247" y="1805991"/>
            <a:ext cx="30984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lock time (useful for scripting)</a:t>
            </a:r>
            <a:endParaRPr sz="1400">
              <a:solidFill>
                <a:srgbClr val="980000"/>
              </a:solidFill>
              <a:latin typeface="Proxima Nova"/>
              <a:ea typeface="Proxima Nova"/>
              <a:cs typeface="Proxima Nova"/>
              <a:sym typeface="Proxima Nova"/>
            </a:endParaRPr>
          </a:p>
        </p:txBody>
      </p:sp>
      <p:cxnSp>
        <p:nvCxnSpPr>
          <p:cNvPr id="1290" name="Google Shape;1290;p96"/>
          <p:cNvCxnSpPr/>
          <p:nvPr/>
        </p:nvCxnSpPr>
        <p:spPr>
          <a:xfrm rot="10800000">
            <a:off x="1476395" y="2339372"/>
            <a:ext cx="1551600" cy="17700"/>
          </a:xfrm>
          <a:prstGeom prst="straightConnector1">
            <a:avLst/>
          </a:prstGeom>
          <a:noFill/>
          <a:ln w="38100" cap="flat" cmpd="sng">
            <a:solidFill>
              <a:srgbClr val="FF0000"/>
            </a:solidFill>
            <a:prstDash val="solid"/>
            <a:round/>
            <a:headEnd type="none" w="med" len="med"/>
            <a:tailEnd type="triangle" w="med" len="med"/>
          </a:ln>
        </p:spPr>
      </p:cxnSp>
      <p:sp>
        <p:nvSpPr>
          <p:cNvPr id="1291" name="Google Shape;1291;p96"/>
          <p:cNvSpPr txBox="1"/>
          <p:nvPr/>
        </p:nvSpPr>
        <p:spPr>
          <a:xfrm>
            <a:off x="2998840" y="2148891"/>
            <a:ext cx="20022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size of transaction</a:t>
            </a:r>
            <a:endParaRPr sz="1400">
              <a:solidFill>
                <a:srgbClr val="980000"/>
              </a:solidFill>
              <a:latin typeface="Proxima Nova"/>
              <a:ea typeface="Proxima Nova"/>
              <a:cs typeface="Proxima Nova"/>
              <a:sym typeface="Proxima Nova"/>
            </a:endParaRPr>
          </a:p>
        </p:txBody>
      </p:sp>
      <p:sp>
        <p:nvSpPr>
          <p:cNvPr id="1292" name="Google Shape;1292;p96"/>
          <p:cNvSpPr txBox="1"/>
          <p:nvPr/>
        </p:nvSpPr>
        <p:spPr>
          <a:xfrm>
            <a:off x="543066" y="142875"/>
            <a:ext cx="72396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2"/>
                </a:solidFill>
                <a:latin typeface="Montserrat"/>
                <a:ea typeface="Montserrat"/>
                <a:cs typeface="Montserrat"/>
                <a:sym typeface="Montserrat"/>
              </a:rPr>
              <a:t>CONTENTS OF A TRANSACTION - METADATA</a:t>
            </a:r>
            <a:endParaRPr sz="2300" b="1">
              <a:solidFill>
                <a:schemeClr val="dk2"/>
              </a:solidFill>
              <a:latin typeface="Montserrat"/>
              <a:ea typeface="Montserrat"/>
              <a:cs typeface="Montserrat"/>
              <a:sym typeface="Montserrat"/>
            </a:endParaRPr>
          </a:p>
        </p:txBody>
      </p:sp>
      <p:cxnSp>
        <p:nvCxnSpPr>
          <p:cNvPr id="1293" name="Google Shape;1293;p96"/>
          <p:cNvCxnSpPr/>
          <p:nvPr/>
        </p:nvCxnSpPr>
        <p:spPr>
          <a:xfrm rot="10800000">
            <a:off x="1623398" y="1690256"/>
            <a:ext cx="948300" cy="315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97"/>
          <p:cNvSpPr/>
          <p:nvPr/>
        </p:nvSpPr>
        <p:spPr>
          <a:xfrm>
            <a:off x="78349" y="39159"/>
            <a:ext cx="1344900" cy="1174800"/>
          </a:xfrm>
          <a:prstGeom prst="rect">
            <a:avLst/>
          </a:prstGeom>
          <a:solidFill>
            <a:schemeClr val="lt2"/>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299" name="Google Shape;1299;p97"/>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300" name="Google Shape;1300;p97"/>
          <p:cNvSpPr txBox="1"/>
          <p:nvPr/>
        </p:nvSpPr>
        <p:spPr>
          <a:xfrm>
            <a:off x="228660" y="171450"/>
            <a:ext cx="8046900" cy="12603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800">
              <a:solidFill>
                <a:schemeClr val="dk2"/>
              </a:solidFill>
            </a:endParaRPr>
          </a:p>
          <a:p>
            <a:pPr marL="0" lvl="0" indent="0" algn="l" rtl="0">
              <a:lnSpc>
                <a:spcPct val="115000"/>
              </a:lnSpc>
              <a:spcBef>
                <a:spcPts val="0"/>
              </a:spcBef>
              <a:spcAft>
                <a:spcPts val="0"/>
              </a:spcAft>
              <a:buNone/>
            </a:pPr>
            <a:r>
              <a:rPr lang="en" sz="800">
                <a:solidFill>
                  <a:schemeClr val="dk2"/>
                </a:solidFill>
              </a:rPr>
              <a:t>{</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highlight>
                  <a:schemeClr val="accent2"/>
                </a:highlight>
              </a:rPr>
              <a:t>“hash”: “5a42590fbe0a90ee8e8747244d6c84f0db1a3a24e8f1b95b10c9e050990b8b6b”,</a:t>
            </a:r>
            <a:endParaRPr sz="800">
              <a:solidFill>
                <a:schemeClr val="dk2"/>
              </a:solidFill>
              <a:highlight>
                <a:schemeClr val="accent2"/>
              </a:highlight>
            </a:endParaRPr>
          </a:p>
          <a:p>
            <a:pPr marL="177800" lvl="0" indent="0" algn="l" rtl="0">
              <a:lnSpc>
                <a:spcPct val="115000"/>
              </a:lnSpc>
              <a:spcBef>
                <a:spcPts val="0"/>
              </a:spcBef>
              <a:spcAft>
                <a:spcPts val="0"/>
              </a:spcAft>
              <a:buNone/>
            </a:pPr>
            <a:r>
              <a:rPr lang="en" sz="800">
                <a:solidFill>
                  <a:schemeClr val="dk2"/>
                </a:solidFill>
              </a:rPr>
              <a:t>“ver”: 1,</a:t>
            </a:r>
            <a:br>
              <a:rPr lang="en" sz="800">
                <a:solidFill>
                  <a:schemeClr val="dk2"/>
                </a:solidFill>
              </a:rPr>
            </a:br>
            <a:r>
              <a:rPr lang="en" sz="800">
                <a:solidFill>
                  <a:schemeClr val="dk2"/>
                </a:solidFill>
                <a:highlight>
                  <a:schemeClr val="accent2"/>
                </a:highlight>
              </a:rPr>
              <a:t>“vin_sz”: 2,</a:t>
            </a:r>
            <a:r>
              <a:rPr lang="en" sz="800">
                <a:solidFill>
                  <a:schemeClr val="dk2"/>
                </a:solidFill>
              </a:rPr>
              <a:t/>
            </a:r>
            <a:br>
              <a:rPr lang="en" sz="800">
                <a:solidFill>
                  <a:schemeClr val="dk2"/>
                </a:solidFill>
              </a:rPr>
            </a:br>
            <a:r>
              <a:rPr lang="en" sz="800">
                <a:solidFill>
                  <a:schemeClr val="dk2"/>
                </a:solidFill>
              </a:rPr>
              <a:t>“vout_sz”: 1,</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“lock_time”: 0,</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“size”: 404,</a:t>
            </a:r>
            <a:endParaRPr sz="800"/>
          </a:p>
        </p:txBody>
      </p:sp>
      <p:sp>
        <p:nvSpPr>
          <p:cNvPr id="1301" name="Google Shape;1301;p97"/>
          <p:cNvSpPr txBox="1"/>
          <p:nvPr/>
        </p:nvSpPr>
        <p:spPr>
          <a:xfrm>
            <a:off x="228660" y="4515431"/>
            <a:ext cx="6514800" cy="8895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endParaRPr sz="800">
              <a:solidFill>
                <a:schemeClr val="dk2"/>
              </a:solidFill>
            </a:endParaRPr>
          </a:p>
          <a:p>
            <a:pPr marL="177800" lvl="0" indent="0" algn="l" rtl="0">
              <a:spcBef>
                <a:spcPts val="0"/>
              </a:spcBef>
              <a:spcAft>
                <a:spcPts val="0"/>
              </a:spcAft>
              <a:buNone/>
            </a:pPr>
            <a:r>
              <a:rPr lang="en" sz="800">
                <a:solidFill>
                  <a:schemeClr val="dk2"/>
                </a:solidFill>
              </a:rPr>
              <a:t>“out”: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“value”: 10.12287097”,</a:t>
            </a:r>
            <a:endParaRPr sz="800">
              <a:solidFill>
                <a:schemeClr val="dk2"/>
              </a:solidFill>
            </a:endParaRPr>
          </a:p>
          <a:p>
            <a:pPr marL="177800" lvl="0" indent="0" algn="l" rtl="0">
              <a:spcBef>
                <a:spcPts val="0"/>
              </a:spcBef>
              <a:spcAft>
                <a:spcPts val="0"/>
              </a:spcAft>
              <a:buNone/>
            </a:pPr>
            <a:r>
              <a:rPr lang="en" sz="800">
                <a:solidFill>
                  <a:schemeClr val="dk2"/>
                </a:solidFill>
              </a:rPr>
              <a:t>		“scriptPubKey”: “OP_DUP OP_HASH160 69e02e18b5705a05dd6b28ed517716c894b3d42e OP_EQUALVERIFY OP_CHECKSIG”</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0" lvl="0" indent="0" algn="l" rtl="0">
              <a:spcBef>
                <a:spcPts val="0"/>
              </a:spcBef>
              <a:spcAft>
                <a:spcPts val="0"/>
              </a:spcAft>
              <a:buNone/>
            </a:pPr>
            <a:r>
              <a:rPr lang="en" sz="800">
                <a:solidFill>
                  <a:schemeClr val="dk2"/>
                </a:solidFill>
              </a:rPr>
              <a:t>}</a:t>
            </a:r>
            <a:endParaRPr sz="800">
              <a:solidFill>
                <a:schemeClr val="dk2"/>
              </a:solidFill>
            </a:endParaRPr>
          </a:p>
        </p:txBody>
      </p:sp>
      <p:sp>
        <p:nvSpPr>
          <p:cNvPr id="1302" name="Google Shape;1302;p97"/>
          <p:cNvSpPr txBox="1"/>
          <p:nvPr/>
        </p:nvSpPr>
        <p:spPr>
          <a:xfrm>
            <a:off x="543066" y="142875"/>
            <a:ext cx="72396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2"/>
                </a:solidFill>
                <a:latin typeface="Montserrat"/>
                <a:ea typeface="Montserrat"/>
                <a:cs typeface="Montserrat"/>
                <a:sym typeface="Montserrat"/>
              </a:rPr>
              <a:t>BİR İŞLEMİN İÇERİĞİ - GİRDİLER</a:t>
            </a:r>
            <a:endParaRPr sz="2300" b="1">
              <a:solidFill>
                <a:schemeClr val="dk2"/>
              </a:solidFill>
              <a:latin typeface="Montserrat"/>
              <a:ea typeface="Montserrat"/>
              <a:cs typeface="Montserrat"/>
              <a:sym typeface="Montserrat"/>
            </a:endParaRPr>
          </a:p>
        </p:txBody>
      </p:sp>
      <p:sp>
        <p:nvSpPr>
          <p:cNvPr id="1303" name="Google Shape;1303;p97"/>
          <p:cNvSpPr txBox="1"/>
          <p:nvPr/>
        </p:nvSpPr>
        <p:spPr>
          <a:xfrm>
            <a:off x="255226" y="1270325"/>
            <a:ext cx="8727600" cy="33501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400">
                <a:solidFill>
                  <a:schemeClr val="dk2"/>
                </a:solidFill>
              </a:rPr>
              <a:t>“in”: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“hash”: “3be4ac9728a0823cf5e2deb2e86fc0bd2aa503a91d307b42ba76117d79280260”,</a:t>
            </a:r>
            <a:endParaRPr sz="1400">
              <a:solidFill>
                <a:schemeClr val="dk2"/>
              </a:solidFill>
            </a:endParaRPr>
          </a:p>
          <a:p>
            <a:pPr marL="177800" lvl="0" indent="0" algn="l" rtl="0">
              <a:spcBef>
                <a:spcPts val="0"/>
              </a:spcBef>
              <a:spcAft>
                <a:spcPts val="0"/>
              </a:spcAft>
              <a:buNone/>
            </a:pPr>
            <a:r>
              <a:rPr lang="en" sz="1400">
                <a:solidFill>
                  <a:schemeClr val="dk2"/>
                </a:solidFill>
              </a:rPr>
              <a:t>			“n”: 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“scriptSig”: “30440…”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“hash”: “7508e6ab259b4df0fd5147bab0c949d81473db4518f8afc5c3f52f91ff6b34e”,</a:t>
            </a:r>
            <a:endParaRPr sz="1400">
              <a:solidFill>
                <a:schemeClr val="dk2"/>
              </a:solidFill>
            </a:endParaRPr>
          </a:p>
          <a:p>
            <a:pPr marL="177800" lvl="0" indent="0" algn="l" rtl="0">
              <a:spcBef>
                <a:spcPts val="0"/>
              </a:spcBef>
              <a:spcAft>
                <a:spcPts val="0"/>
              </a:spcAft>
              <a:buNone/>
            </a:pPr>
            <a:r>
              <a:rPr lang="en" sz="1400">
                <a:solidFill>
                  <a:schemeClr val="dk2"/>
                </a:solidFill>
              </a:rPr>
              <a:t>			“n”: 0</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“scriptSig”: “3f3a4ce81….”</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a:t>
            </a:r>
            <a:endParaRPr sz="1400"/>
          </a:p>
        </p:txBody>
      </p:sp>
      <p:cxnSp>
        <p:nvCxnSpPr>
          <p:cNvPr id="1304" name="Google Shape;1304;p97"/>
          <p:cNvCxnSpPr/>
          <p:nvPr/>
        </p:nvCxnSpPr>
        <p:spPr>
          <a:xfrm rot="10800000">
            <a:off x="1001507" y="866353"/>
            <a:ext cx="271500" cy="89100"/>
          </a:xfrm>
          <a:prstGeom prst="straightConnector1">
            <a:avLst/>
          </a:prstGeom>
          <a:noFill/>
          <a:ln w="19050" cap="flat" cmpd="sng">
            <a:solidFill>
              <a:srgbClr val="000000"/>
            </a:solidFill>
            <a:prstDash val="solid"/>
            <a:round/>
            <a:headEnd type="none" w="med" len="med"/>
            <a:tailEnd type="triangle" w="med" len="med"/>
          </a:ln>
        </p:spPr>
      </p:cxnSp>
      <p:sp>
        <p:nvSpPr>
          <p:cNvPr id="1305" name="Google Shape;1305;p97"/>
          <p:cNvSpPr txBox="1"/>
          <p:nvPr/>
        </p:nvSpPr>
        <p:spPr>
          <a:xfrm>
            <a:off x="1041956" y="755428"/>
            <a:ext cx="16293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bunları hatırlıyor musun?</a:t>
            </a:r>
            <a:endParaRPr sz="1100">
              <a:latin typeface="Proxima Nova"/>
              <a:ea typeface="Proxima Nova"/>
              <a:cs typeface="Proxima Nova"/>
              <a:sym typeface="Proxima Nova"/>
            </a:endParaRPr>
          </a:p>
        </p:txBody>
      </p:sp>
      <p:cxnSp>
        <p:nvCxnSpPr>
          <p:cNvPr id="1306" name="Google Shape;1306;p97"/>
          <p:cNvCxnSpPr/>
          <p:nvPr/>
        </p:nvCxnSpPr>
        <p:spPr>
          <a:xfrm rot="10800000">
            <a:off x="1308354" y="668803"/>
            <a:ext cx="50400" cy="229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98"/>
          <p:cNvSpPr/>
          <p:nvPr/>
        </p:nvSpPr>
        <p:spPr>
          <a:xfrm>
            <a:off x="78349" y="39159"/>
            <a:ext cx="1344900" cy="1174800"/>
          </a:xfrm>
          <a:prstGeom prst="rect">
            <a:avLst/>
          </a:prstGeom>
          <a:solidFill>
            <a:schemeClr val="lt2"/>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312" name="Google Shape;1312;p98"/>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313" name="Google Shape;1313;p98"/>
          <p:cNvSpPr txBox="1"/>
          <p:nvPr/>
        </p:nvSpPr>
        <p:spPr>
          <a:xfrm>
            <a:off x="228660" y="171450"/>
            <a:ext cx="8046900" cy="12603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800">
              <a:solidFill>
                <a:schemeClr val="dk2"/>
              </a:solidFill>
            </a:endParaRPr>
          </a:p>
          <a:p>
            <a:pPr marL="0" lvl="0" indent="0" algn="l" rtl="0">
              <a:lnSpc>
                <a:spcPct val="115000"/>
              </a:lnSpc>
              <a:spcBef>
                <a:spcPts val="0"/>
              </a:spcBef>
              <a:spcAft>
                <a:spcPts val="0"/>
              </a:spcAft>
              <a:buNone/>
            </a:pPr>
            <a:r>
              <a:rPr lang="en" sz="800">
                <a:solidFill>
                  <a:schemeClr val="dk2"/>
                </a:solidFill>
              </a:rPr>
              <a:t>{</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highlight>
                  <a:schemeClr val="accent2"/>
                </a:highlight>
              </a:rPr>
              <a:t>“hash”: “5a42590fbe0a90ee8e8747244d6c84f0db1a3a24e8f1b95b10c9e050990b8b6b”,</a:t>
            </a:r>
            <a:endParaRPr sz="800">
              <a:solidFill>
                <a:schemeClr val="dk2"/>
              </a:solidFill>
              <a:highlight>
                <a:schemeClr val="accent2"/>
              </a:highlight>
            </a:endParaRPr>
          </a:p>
          <a:p>
            <a:pPr marL="177800" lvl="0" indent="0" algn="l" rtl="0">
              <a:lnSpc>
                <a:spcPct val="115000"/>
              </a:lnSpc>
              <a:spcBef>
                <a:spcPts val="0"/>
              </a:spcBef>
              <a:spcAft>
                <a:spcPts val="0"/>
              </a:spcAft>
              <a:buNone/>
            </a:pPr>
            <a:r>
              <a:rPr lang="en" sz="800">
                <a:solidFill>
                  <a:schemeClr val="dk2"/>
                </a:solidFill>
              </a:rPr>
              <a:t>“ver”: 1,</a:t>
            </a:r>
            <a:br>
              <a:rPr lang="en" sz="800">
                <a:solidFill>
                  <a:schemeClr val="dk2"/>
                </a:solidFill>
              </a:rPr>
            </a:br>
            <a:r>
              <a:rPr lang="en" sz="800">
                <a:solidFill>
                  <a:schemeClr val="dk2"/>
                </a:solidFill>
                <a:highlight>
                  <a:schemeClr val="accent2"/>
                </a:highlight>
              </a:rPr>
              <a:t>“vin_sz”: 2,</a:t>
            </a:r>
            <a:r>
              <a:rPr lang="en" sz="800">
                <a:solidFill>
                  <a:schemeClr val="dk2"/>
                </a:solidFill>
              </a:rPr>
              <a:t/>
            </a:r>
            <a:br>
              <a:rPr lang="en" sz="800">
                <a:solidFill>
                  <a:schemeClr val="dk2"/>
                </a:solidFill>
              </a:rPr>
            </a:br>
            <a:r>
              <a:rPr lang="en" sz="800">
                <a:solidFill>
                  <a:schemeClr val="dk2"/>
                </a:solidFill>
              </a:rPr>
              <a:t>“vout_sz”: 1,</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“lock_time”: 0,</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“size”: 404,</a:t>
            </a:r>
            <a:endParaRPr sz="800"/>
          </a:p>
        </p:txBody>
      </p:sp>
      <p:sp>
        <p:nvSpPr>
          <p:cNvPr id="1314" name="Google Shape;1314;p98"/>
          <p:cNvSpPr txBox="1"/>
          <p:nvPr/>
        </p:nvSpPr>
        <p:spPr>
          <a:xfrm>
            <a:off x="228660" y="4515431"/>
            <a:ext cx="6549000" cy="8895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endParaRPr sz="800">
              <a:solidFill>
                <a:schemeClr val="dk2"/>
              </a:solidFill>
            </a:endParaRPr>
          </a:p>
          <a:p>
            <a:pPr marL="177800" lvl="0" indent="0" algn="l" rtl="0">
              <a:spcBef>
                <a:spcPts val="0"/>
              </a:spcBef>
              <a:spcAft>
                <a:spcPts val="0"/>
              </a:spcAft>
              <a:buNone/>
            </a:pPr>
            <a:r>
              <a:rPr lang="en" sz="800">
                <a:solidFill>
                  <a:schemeClr val="dk2"/>
                </a:solidFill>
              </a:rPr>
              <a:t>“out”: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“value”: 10.12287097”,</a:t>
            </a:r>
            <a:endParaRPr sz="800">
              <a:solidFill>
                <a:schemeClr val="dk2"/>
              </a:solidFill>
            </a:endParaRPr>
          </a:p>
          <a:p>
            <a:pPr marL="177800" lvl="0" indent="0" algn="l" rtl="0">
              <a:spcBef>
                <a:spcPts val="0"/>
              </a:spcBef>
              <a:spcAft>
                <a:spcPts val="0"/>
              </a:spcAft>
              <a:buNone/>
            </a:pPr>
            <a:r>
              <a:rPr lang="en" sz="800">
                <a:solidFill>
                  <a:schemeClr val="dk2"/>
                </a:solidFill>
              </a:rPr>
              <a:t>		“scriptPubKey”: “OP_DUP OP_HASH160 69e02e18b5705a05dd6b28ed517716c894b3d42e OP_EQUALVERIFY OP_CHECKSIG”</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0" lvl="0" indent="0" algn="l" rtl="0">
              <a:spcBef>
                <a:spcPts val="0"/>
              </a:spcBef>
              <a:spcAft>
                <a:spcPts val="0"/>
              </a:spcAft>
              <a:buNone/>
            </a:pPr>
            <a:r>
              <a:rPr lang="en" sz="800">
                <a:solidFill>
                  <a:schemeClr val="dk2"/>
                </a:solidFill>
              </a:rPr>
              <a:t>}</a:t>
            </a:r>
            <a:endParaRPr sz="800">
              <a:solidFill>
                <a:schemeClr val="dk2"/>
              </a:solidFill>
            </a:endParaRPr>
          </a:p>
        </p:txBody>
      </p:sp>
      <p:sp>
        <p:nvSpPr>
          <p:cNvPr id="1315" name="Google Shape;1315;p98"/>
          <p:cNvSpPr txBox="1"/>
          <p:nvPr/>
        </p:nvSpPr>
        <p:spPr>
          <a:xfrm>
            <a:off x="543066" y="142875"/>
            <a:ext cx="72396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2"/>
                </a:solidFill>
                <a:latin typeface="Montserrat"/>
                <a:ea typeface="Montserrat"/>
                <a:cs typeface="Montserrat"/>
                <a:sym typeface="Montserrat"/>
              </a:rPr>
              <a:t>BİR İŞLEMİN İÇERİĞİ - GİRDİLER</a:t>
            </a:r>
            <a:endParaRPr sz="2300" b="1">
              <a:solidFill>
                <a:schemeClr val="dk2"/>
              </a:solidFill>
              <a:latin typeface="Montserrat"/>
              <a:ea typeface="Montserrat"/>
              <a:cs typeface="Montserrat"/>
              <a:sym typeface="Montserrat"/>
            </a:endParaRPr>
          </a:p>
        </p:txBody>
      </p:sp>
      <p:sp>
        <p:nvSpPr>
          <p:cNvPr id="1316" name="Google Shape;1316;p98"/>
          <p:cNvSpPr txBox="1"/>
          <p:nvPr/>
        </p:nvSpPr>
        <p:spPr>
          <a:xfrm>
            <a:off x="255226" y="1270325"/>
            <a:ext cx="8801100" cy="33501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400">
                <a:solidFill>
                  <a:schemeClr val="dk2"/>
                </a:solidFill>
              </a:rPr>
              <a:t>“in”: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a:t>
            </a:r>
            <a:r>
              <a:rPr lang="en" sz="1400">
                <a:solidFill>
                  <a:schemeClr val="dk2"/>
                </a:solidFill>
                <a:highlight>
                  <a:schemeClr val="accent2"/>
                </a:highlight>
              </a:rPr>
              <a:t>“hash”: “3be4ac9728a0823cf5e2deb2e86fc0bd2aa503a91d307b42ba76117d79280260”,</a:t>
            </a:r>
            <a:endParaRPr sz="1400">
              <a:solidFill>
                <a:schemeClr val="dk2"/>
              </a:solidFill>
              <a:highlight>
                <a:schemeClr val="accent2"/>
              </a:highlight>
            </a:endParaRPr>
          </a:p>
          <a:p>
            <a:pPr marL="177800" lvl="0" indent="0" algn="l" rtl="0">
              <a:spcBef>
                <a:spcPts val="0"/>
              </a:spcBef>
              <a:spcAft>
                <a:spcPts val="0"/>
              </a:spcAft>
              <a:buNone/>
            </a:pPr>
            <a:r>
              <a:rPr lang="en" sz="1400">
                <a:solidFill>
                  <a:schemeClr val="dk2"/>
                </a:solidFill>
              </a:rPr>
              <a:t>			“n”: 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“scriptSig”: “30440…”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a:t>
            </a:r>
            <a:r>
              <a:rPr lang="en" sz="1400">
                <a:solidFill>
                  <a:schemeClr val="dk2"/>
                </a:solidFill>
                <a:highlight>
                  <a:schemeClr val="accent2"/>
                </a:highlight>
              </a:rPr>
              <a:t>“hash”: “7508e6ab259b4df0fd5147bab0c949d81473db4518f8afc5c3f52f91ff6b34e”,</a:t>
            </a:r>
            <a:endParaRPr sz="1400">
              <a:solidFill>
                <a:schemeClr val="dk2"/>
              </a:solidFill>
              <a:highlight>
                <a:schemeClr val="accent2"/>
              </a:highlight>
            </a:endParaRPr>
          </a:p>
          <a:p>
            <a:pPr marL="177800" lvl="0" indent="0" algn="l" rtl="0">
              <a:spcBef>
                <a:spcPts val="0"/>
              </a:spcBef>
              <a:spcAft>
                <a:spcPts val="0"/>
              </a:spcAft>
              <a:buNone/>
            </a:pPr>
            <a:r>
              <a:rPr lang="en" sz="1400">
                <a:solidFill>
                  <a:schemeClr val="dk2"/>
                </a:solidFill>
              </a:rPr>
              <a:t>			“n”: 0</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“scriptSig”: “3f3a4ce81….”</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a:t>
            </a:r>
            <a:endParaRPr sz="1400"/>
          </a:p>
        </p:txBody>
      </p:sp>
      <p:sp>
        <p:nvSpPr>
          <p:cNvPr id="1317" name="Google Shape;1317;p98"/>
          <p:cNvSpPr txBox="1"/>
          <p:nvPr/>
        </p:nvSpPr>
        <p:spPr>
          <a:xfrm>
            <a:off x="559198" y="1880925"/>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000000"/>
                </a:highlight>
                <a:latin typeface="Proxima Nova"/>
                <a:ea typeface="Proxima Nova"/>
                <a:cs typeface="Proxima Nova"/>
                <a:sym typeface="Proxima Nova"/>
              </a:rPr>
              <a:t>input 1:</a:t>
            </a:r>
            <a:endParaRPr sz="1400" b="1">
              <a:solidFill>
                <a:schemeClr val="accent2"/>
              </a:solidFill>
              <a:highlight>
                <a:srgbClr val="000000"/>
              </a:highlight>
              <a:latin typeface="Proxima Nova"/>
              <a:ea typeface="Proxima Nova"/>
              <a:cs typeface="Proxima Nova"/>
              <a:sym typeface="Proxima Nova"/>
            </a:endParaRPr>
          </a:p>
        </p:txBody>
      </p:sp>
      <p:sp>
        <p:nvSpPr>
          <p:cNvPr id="1318" name="Google Shape;1318;p98"/>
          <p:cNvSpPr txBox="1"/>
          <p:nvPr/>
        </p:nvSpPr>
        <p:spPr>
          <a:xfrm>
            <a:off x="559198" y="3338250"/>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000000"/>
                </a:highlight>
                <a:latin typeface="Proxima Nova"/>
                <a:ea typeface="Proxima Nova"/>
                <a:cs typeface="Proxima Nova"/>
                <a:sym typeface="Proxima Nova"/>
              </a:rPr>
              <a:t>input 2:</a:t>
            </a:r>
            <a:endParaRPr sz="1400" b="1">
              <a:solidFill>
                <a:schemeClr val="accent2"/>
              </a:solidFill>
              <a:highlight>
                <a:srgbClr val="000000"/>
              </a:highlight>
              <a:latin typeface="Proxima Nova"/>
              <a:ea typeface="Proxima Nova"/>
              <a:cs typeface="Proxima Nova"/>
              <a:sym typeface="Proxima Nova"/>
            </a:endParaRPr>
          </a:p>
        </p:txBody>
      </p:sp>
      <p:cxnSp>
        <p:nvCxnSpPr>
          <p:cNvPr id="1319" name="Google Shape;1319;p98"/>
          <p:cNvCxnSpPr/>
          <p:nvPr/>
        </p:nvCxnSpPr>
        <p:spPr>
          <a:xfrm rot="10800000">
            <a:off x="1001507" y="866353"/>
            <a:ext cx="271500" cy="89100"/>
          </a:xfrm>
          <a:prstGeom prst="straightConnector1">
            <a:avLst/>
          </a:prstGeom>
          <a:noFill/>
          <a:ln w="19050" cap="flat" cmpd="sng">
            <a:solidFill>
              <a:srgbClr val="000000"/>
            </a:solidFill>
            <a:prstDash val="solid"/>
            <a:round/>
            <a:headEnd type="none" w="med" len="med"/>
            <a:tailEnd type="triangle" w="med" len="med"/>
          </a:ln>
        </p:spPr>
      </p:cxnSp>
      <p:sp>
        <p:nvSpPr>
          <p:cNvPr id="1320" name="Google Shape;1320;p98"/>
          <p:cNvSpPr txBox="1"/>
          <p:nvPr/>
        </p:nvSpPr>
        <p:spPr>
          <a:xfrm>
            <a:off x="1041956" y="755428"/>
            <a:ext cx="16293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remember these?</a:t>
            </a:r>
            <a:endParaRPr sz="1100">
              <a:latin typeface="Proxima Nova"/>
              <a:ea typeface="Proxima Nova"/>
              <a:cs typeface="Proxima Nova"/>
              <a:sym typeface="Proxima Nova"/>
            </a:endParaRPr>
          </a:p>
        </p:txBody>
      </p:sp>
      <p:cxnSp>
        <p:nvCxnSpPr>
          <p:cNvPr id="1321" name="Google Shape;1321;p98"/>
          <p:cNvCxnSpPr/>
          <p:nvPr/>
        </p:nvCxnSpPr>
        <p:spPr>
          <a:xfrm rot="10800000">
            <a:off x="1308354" y="668803"/>
            <a:ext cx="50400" cy="229500"/>
          </a:xfrm>
          <a:prstGeom prst="straightConnector1">
            <a:avLst/>
          </a:prstGeom>
          <a:noFill/>
          <a:ln w="19050" cap="flat" cmpd="sng">
            <a:solidFill>
              <a:srgbClr val="000000"/>
            </a:solidFill>
            <a:prstDash val="solid"/>
            <a:round/>
            <a:headEnd type="none" w="med" len="med"/>
            <a:tailEnd type="triangle" w="med" len="med"/>
          </a:ln>
        </p:spPr>
      </p:cxnSp>
      <p:cxnSp>
        <p:nvCxnSpPr>
          <p:cNvPr id="1322" name="Google Shape;1322;p98"/>
          <p:cNvCxnSpPr/>
          <p:nvPr/>
        </p:nvCxnSpPr>
        <p:spPr>
          <a:xfrm rot="10800000">
            <a:off x="5872195" y="2134863"/>
            <a:ext cx="290700" cy="371100"/>
          </a:xfrm>
          <a:prstGeom prst="straightConnector1">
            <a:avLst/>
          </a:prstGeom>
          <a:noFill/>
          <a:ln w="38100" cap="flat" cmpd="sng">
            <a:solidFill>
              <a:srgbClr val="FF0000"/>
            </a:solidFill>
            <a:prstDash val="solid"/>
            <a:round/>
            <a:headEnd type="none" w="med" len="med"/>
            <a:tailEnd type="triangle" w="med" len="med"/>
          </a:ln>
        </p:spPr>
      </p:cxnSp>
      <p:sp>
        <p:nvSpPr>
          <p:cNvPr id="1323" name="Google Shape;1323;p98"/>
          <p:cNvSpPr txBox="1"/>
          <p:nvPr/>
        </p:nvSpPr>
        <p:spPr>
          <a:xfrm>
            <a:off x="4919847" y="2439441"/>
            <a:ext cx="37638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ID of previous transactions being referenced</a:t>
            </a:r>
            <a:endParaRPr sz="1400">
              <a:solidFill>
                <a:srgbClr val="980000"/>
              </a:solidFill>
              <a:latin typeface="Proxima Nova"/>
              <a:ea typeface="Proxima Nova"/>
              <a:cs typeface="Proxima Nova"/>
              <a:sym typeface="Proxima Nova"/>
            </a:endParaRPr>
          </a:p>
        </p:txBody>
      </p:sp>
      <p:cxnSp>
        <p:nvCxnSpPr>
          <p:cNvPr id="1324" name="Google Shape;1324;p98"/>
          <p:cNvCxnSpPr/>
          <p:nvPr/>
        </p:nvCxnSpPr>
        <p:spPr>
          <a:xfrm flipH="1">
            <a:off x="5862908" y="2780625"/>
            <a:ext cx="287400" cy="4257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99"/>
          <p:cNvSpPr/>
          <p:nvPr/>
        </p:nvSpPr>
        <p:spPr>
          <a:xfrm>
            <a:off x="78349" y="39159"/>
            <a:ext cx="1344900" cy="1174800"/>
          </a:xfrm>
          <a:prstGeom prst="rect">
            <a:avLst/>
          </a:prstGeom>
          <a:solidFill>
            <a:schemeClr val="lt2"/>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330" name="Google Shape;1330;p99"/>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331" name="Google Shape;1331;p99"/>
          <p:cNvSpPr txBox="1"/>
          <p:nvPr/>
        </p:nvSpPr>
        <p:spPr>
          <a:xfrm>
            <a:off x="228660" y="171450"/>
            <a:ext cx="8046900" cy="12603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800">
              <a:solidFill>
                <a:schemeClr val="dk2"/>
              </a:solidFill>
            </a:endParaRPr>
          </a:p>
          <a:p>
            <a:pPr marL="0" lvl="0" indent="0" algn="l" rtl="0">
              <a:lnSpc>
                <a:spcPct val="115000"/>
              </a:lnSpc>
              <a:spcBef>
                <a:spcPts val="0"/>
              </a:spcBef>
              <a:spcAft>
                <a:spcPts val="0"/>
              </a:spcAft>
              <a:buNone/>
            </a:pPr>
            <a:r>
              <a:rPr lang="en" sz="800">
                <a:solidFill>
                  <a:schemeClr val="dk2"/>
                </a:solidFill>
              </a:rPr>
              <a:t>{</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“hash”: “5a42590fbe0a90ee8e8747244d6c84f0db1a3a24e8f1b95b10c9e050990b8b6b”,</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“ver”: 1,</a:t>
            </a:r>
            <a:br>
              <a:rPr lang="en" sz="800">
                <a:solidFill>
                  <a:schemeClr val="dk2"/>
                </a:solidFill>
              </a:rPr>
            </a:br>
            <a:r>
              <a:rPr lang="en" sz="800">
                <a:solidFill>
                  <a:schemeClr val="dk2"/>
                </a:solidFill>
              </a:rPr>
              <a:t>“vin_sz”: 2,</a:t>
            </a:r>
            <a:br>
              <a:rPr lang="en" sz="800">
                <a:solidFill>
                  <a:schemeClr val="dk2"/>
                </a:solidFill>
              </a:rPr>
            </a:br>
            <a:r>
              <a:rPr lang="en" sz="800">
                <a:solidFill>
                  <a:schemeClr val="dk2"/>
                </a:solidFill>
              </a:rPr>
              <a:t>“vout_sz”: 1,</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“lock_time”: 0,</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“size”: 404,</a:t>
            </a:r>
            <a:endParaRPr sz="800"/>
          </a:p>
        </p:txBody>
      </p:sp>
      <p:sp>
        <p:nvSpPr>
          <p:cNvPr id="1332" name="Google Shape;1332;p99"/>
          <p:cNvSpPr txBox="1"/>
          <p:nvPr/>
        </p:nvSpPr>
        <p:spPr>
          <a:xfrm>
            <a:off x="228660" y="4515431"/>
            <a:ext cx="6838200" cy="8895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endParaRPr sz="800">
              <a:solidFill>
                <a:schemeClr val="dk2"/>
              </a:solidFill>
            </a:endParaRPr>
          </a:p>
          <a:p>
            <a:pPr marL="177800" lvl="0" indent="0" algn="l" rtl="0">
              <a:spcBef>
                <a:spcPts val="0"/>
              </a:spcBef>
              <a:spcAft>
                <a:spcPts val="0"/>
              </a:spcAft>
              <a:buNone/>
            </a:pPr>
            <a:r>
              <a:rPr lang="en" sz="800">
                <a:solidFill>
                  <a:schemeClr val="dk2"/>
                </a:solidFill>
              </a:rPr>
              <a:t>“out”: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“value”: 10.12287097”,</a:t>
            </a:r>
            <a:endParaRPr sz="800">
              <a:solidFill>
                <a:schemeClr val="dk2"/>
              </a:solidFill>
            </a:endParaRPr>
          </a:p>
          <a:p>
            <a:pPr marL="177800" lvl="0" indent="0" algn="l" rtl="0">
              <a:spcBef>
                <a:spcPts val="0"/>
              </a:spcBef>
              <a:spcAft>
                <a:spcPts val="0"/>
              </a:spcAft>
              <a:buNone/>
            </a:pPr>
            <a:r>
              <a:rPr lang="en" sz="800">
                <a:solidFill>
                  <a:schemeClr val="dk2"/>
                </a:solidFill>
              </a:rPr>
              <a:t>		“scriptPubKey”: “OP_DUP OP_HASH160 69e02e18b5705a05dd6b28ed517716c894b3d42e OP_EQUALVERIFY OP_CHECKSIG”</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0" lvl="0" indent="0" algn="l" rtl="0">
              <a:spcBef>
                <a:spcPts val="0"/>
              </a:spcBef>
              <a:spcAft>
                <a:spcPts val="0"/>
              </a:spcAft>
              <a:buNone/>
            </a:pPr>
            <a:r>
              <a:rPr lang="en" sz="800">
                <a:solidFill>
                  <a:schemeClr val="dk2"/>
                </a:solidFill>
              </a:rPr>
              <a:t>}</a:t>
            </a:r>
            <a:endParaRPr sz="800">
              <a:solidFill>
                <a:schemeClr val="dk2"/>
              </a:solidFill>
            </a:endParaRPr>
          </a:p>
        </p:txBody>
      </p:sp>
      <p:sp>
        <p:nvSpPr>
          <p:cNvPr id="1333" name="Google Shape;1333;p99"/>
          <p:cNvSpPr txBox="1"/>
          <p:nvPr/>
        </p:nvSpPr>
        <p:spPr>
          <a:xfrm>
            <a:off x="543066" y="142875"/>
            <a:ext cx="72396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2"/>
                </a:solidFill>
                <a:latin typeface="Montserrat"/>
                <a:ea typeface="Montserrat"/>
                <a:cs typeface="Montserrat"/>
                <a:sym typeface="Montserrat"/>
              </a:rPr>
              <a:t>BİR İŞLEMİN İÇERİĞİ - GİRDİLER</a:t>
            </a:r>
            <a:endParaRPr sz="2300" b="1">
              <a:solidFill>
                <a:schemeClr val="dk2"/>
              </a:solidFill>
              <a:latin typeface="Montserrat"/>
              <a:ea typeface="Montserrat"/>
              <a:cs typeface="Montserrat"/>
              <a:sym typeface="Montserrat"/>
            </a:endParaRPr>
          </a:p>
        </p:txBody>
      </p:sp>
      <p:sp>
        <p:nvSpPr>
          <p:cNvPr id="1334" name="Google Shape;1334;p99"/>
          <p:cNvSpPr txBox="1"/>
          <p:nvPr/>
        </p:nvSpPr>
        <p:spPr>
          <a:xfrm>
            <a:off x="255226" y="1270325"/>
            <a:ext cx="8888700" cy="33501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400">
                <a:solidFill>
                  <a:schemeClr val="dk2"/>
                </a:solidFill>
              </a:rPr>
              <a:t>“in”: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a:t>
            </a:r>
            <a:r>
              <a:rPr lang="en" sz="1400">
                <a:solidFill>
                  <a:schemeClr val="dk2"/>
                </a:solidFill>
                <a:highlight>
                  <a:schemeClr val="accent2"/>
                </a:highlight>
              </a:rPr>
              <a:t>“hash”: “3be4ac9728a0823cf5e2deb2e86fc0bd2aa503a91d307b42ba76117d79280260”,</a:t>
            </a:r>
            <a:endParaRPr sz="1400">
              <a:solidFill>
                <a:schemeClr val="dk2"/>
              </a:solidFill>
              <a:highlight>
                <a:schemeClr val="accent2"/>
              </a:highlight>
            </a:endParaRPr>
          </a:p>
          <a:p>
            <a:pPr marL="177800" lvl="0" indent="0" algn="l" rtl="0">
              <a:spcBef>
                <a:spcPts val="0"/>
              </a:spcBef>
              <a:spcAft>
                <a:spcPts val="0"/>
              </a:spcAft>
              <a:buNone/>
            </a:pPr>
            <a:r>
              <a:rPr lang="en" sz="1400">
                <a:solidFill>
                  <a:schemeClr val="dk2"/>
                </a:solidFill>
              </a:rPr>
              <a:t>			“n”: 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“scriptSig”: “30440…”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a:t>
            </a:r>
            <a:r>
              <a:rPr lang="en" sz="1400">
                <a:solidFill>
                  <a:schemeClr val="dk2"/>
                </a:solidFill>
                <a:highlight>
                  <a:schemeClr val="accent2"/>
                </a:highlight>
              </a:rPr>
              <a:t>“hash”: “7508e6ab259b4df0fd5147bab0c949d81473db4518f8afc5c3f52f91ff6b34e”,</a:t>
            </a:r>
            <a:endParaRPr sz="1400">
              <a:solidFill>
                <a:schemeClr val="dk2"/>
              </a:solidFill>
              <a:highlight>
                <a:schemeClr val="accent2"/>
              </a:highlight>
            </a:endParaRPr>
          </a:p>
          <a:p>
            <a:pPr marL="177800" lvl="0" indent="0" algn="l" rtl="0">
              <a:spcBef>
                <a:spcPts val="0"/>
              </a:spcBef>
              <a:spcAft>
                <a:spcPts val="0"/>
              </a:spcAft>
              <a:buNone/>
            </a:pPr>
            <a:r>
              <a:rPr lang="en" sz="1400">
                <a:solidFill>
                  <a:schemeClr val="dk2"/>
                </a:solidFill>
              </a:rPr>
              <a:t>			“n”: 0</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“scriptSig”: “3f3a4ce81….”</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a:t>
            </a:r>
            <a:endParaRPr sz="1400"/>
          </a:p>
        </p:txBody>
      </p:sp>
      <p:cxnSp>
        <p:nvCxnSpPr>
          <p:cNvPr id="1335" name="Google Shape;1335;p99"/>
          <p:cNvCxnSpPr/>
          <p:nvPr/>
        </p:nvCxnSpPr>
        <p:spPr>
          <a:xfrm rot="10800000">
            <a:off x="2213907" y="2237372"/>
            <a:ext cx="496200" cy="18600"/>
          </a:xfrm>
          <a:prstGeom prst="straightConnector1">
            <a:avLst/>
          </a:prstGeom>
          <a:noFill/>
          <a:ln w="38100" cap="flat" cmpd="sng">
            <a:solidFill>
              <a:srgbClr val="FF0000"/>
            </a:solidFill>
            <a:prstDash val="solid"/>
            <a:round/>
            <a:headEnd type="none" w="med" len="med"/>
            <a:tailEnd type="triangle" w="med" len="med"/>
          </a:ln>
        </p:spPr>
      </p:cxnSp>
      <p:sp>
        <p:nvSpPr>
          <p:cNvPr id="1336" name="Google Shape;1336;p99"/>
          <p:cNvSpPr txBox="1"/>
          <p:nvPr/>
        </p:nvSpPr>
        <p:spPr>
          <a:xfrm>
            <a:off x="2837113" y="2123334"/>
            <a:ext cx="3587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index of input in previous transaction</a:t>
            </a:r>
            <a:endParaRPr sz="1400">
              <a:solidFill>
                <a:srgbClr val="980000"/>
              </a:solidFill>
              <a:latin typeface="Proxima Nova"/>
              <a:ea typeface="Proxima Nova"/>
              <a:cs typeface="Proxima Nova"/>
              <a:sym typeface="Proxima Nova"/>
            </a:endParaRPr>
          </a:p>
        </p:txBody>
      </p:sp>
      <p:cxnSp>
        <p:nvCxnSpPr>
          <p:cNvPr id="1337" name="Google Shape;1337;p99"/>
          <p:cNvCxnSpPr/>
          <p:nvPr/>
        </p:nvCxnSpPr>
        <p:spPr>
          <a:xfrm rot="10800000">
            <a:off x="2185325" y="3676950"/>
            <a:ext cx="496200" cy="18600"/>
          </a:xfrm>
          <a:prstGeom prst="straightConnector1">
            <a:avLst/>
          </a:prstGeom>
          <a:noFill/>
          <a:ln w="38100" cap="flat" cmpd="sng">
            <a:solidFill>
              <a:srgbClr val="FF0000"/>
            </a:solidFill>
            <a:prstDash val="solid"/>
            <a:round/>
            <a:headEnd type="none" w="med" len="med"/>
            <a:tailEnd type="triangle" w="med" len="med"/>
          </a:ln>
        </p:spPr>
      </p:cxnSp>
      <p:sp>
        <p:nvSpPr>
          <p:cNvPr id="1338" name="Google Shape;1338;p99"/>
          <p:cNvSpPr txBox="1"/>
          <p:nvPr/>
        </p:nvSpPr>
        <p:spPr>
          <a:xfrm>
            <a:off x="2808531" y="3562913"/>
            <a:ext cx="33291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index of input in previous transaction</a:t>
            </a:r>
            <a:endParaRPr sz="1400">
              <a:solidFill>
                <a:srgbClr val="980000"/>
              </a:solidFill>
              <a:latin typeface="Proxima Nova"/>
              <a:ea typeface="Proxima Nova"/>
              <a:cs typeface="Proxima Nova"/>
              <a:sym typeface="Proxima Nova"/>
            </a:endParaRPr>
          </a:p>
        </p:txBody>
      </p:sp>
      <p:cxnSp>
        <p:nvCxnSpPr>
          <p:cNvPr id="1339" name="Google Shape;1339;p99"/>
          <p:cNvCxnSpPr/>
          <p:nvPr/>
        </p:nvCxnSpPr>
        <p:spPr>
          <a:xfrm rot="10800000">
            <a:off x="5872195" y="2134863"/>
            <a:ext cx="290700" cy="371100"/>
          </a:xfrm>
          <a:prstGeom prst="straightConnector1">
            <a:avLst/>
          </a:prstGeom>
          <a:noFill/>
          <a:ln w="38100" cap="flat" cmpd="sng">
            <a:solidFill>
              <a:srgbClr val="FF0000"/>
            </a:solidFill>
            <a:prstDash val="solid"/>
            <a:round/>
            <a:headEnd type="none" w="med" len="med"/>
            <a:tailEnd type="triangle" w="med" len="med"/>
          </a:ln>
        </p:spPr>
      </p:cxnSp>
      <p:cxnSp>
        <p:nvCxnSpPr>
          <p:cNvPr id="1340" name="Google Shape;1340;p99"/>
          <p:cNvCxnSpPr/>
          <p:nvPr/>
        </p:nvCxnSpPr>
        <p:spPr>
          <a:xfrm flipH="1">
            <a:off x="5862908" y="2780625"/>
            <a:ext cx="287400" cy="425700"/>
          </a:xfrm>
          <a:prstGeom prst="straightConnector1">
            <a:avLst/>
          </a:prstGeom>
          <a:noFill/>
          <a:ln w="38100" cap="flat" cmpd="sng">
            <a:solidFill>
              <a:srgbClr val="FF0000"/>
            </a:solidFill>
            <a:prstDash val="solid"/>
            <a:round/>
            <a:headEnd type="none" w="med" len="med"/>
            <a:tailEnd type="triangle" w="med" len="med"/>
          </a:ln>
        </p:spPr>
      </p:cxnSp>
      <p:sp>
        <p:nvSpPr>
          <p:cNvPr id="1341" name="Google Shape;1341;p99"/>
          <p:cNvSpPr txBox="1"/>
          <p:nvPr/>
        </p:nvSpPr>
        <p:spPr>
          <a:xfrm>
            <a:off x="5072247" y="2439441"/>
            <a:ext cx="37638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980000"/>
                </a:solidFill>
                <a:latin typeface="Proxima Nova"/>
                <a:ea typeface="Proxima Nova"/>
                <a:cs typeface="Proxima Nova"/>
                <a:sym typeface="Proxima Nova"/>
              </a:rPr>
              <a:t>ID of previous transactions being referenced</a:t>
            </a:r>
            <a:endParaRPr sz="1400">
              <a:solidFill>
                <a:srgbClr val="980000"/>
              </a:solidFill>
              <a:latin typeface="Proxima Nova"/>
              <a:ea typeface="Proxima Nova"/>
              <a:cs typeface="Proxima Nova"/>
              <a:sym typeface="Proxima Nova"/>
            </a:endParaRPr>
          </a:p>
        </p:txBody>
      </p:sp>
      <p:sp>
        <p:nvSpPr>
          <p:cNvPr id="1342" name="Google Shape;1342;p99"/>
          <p:cNvSpPr txBox="1"/>
          <p:nvPr/>
        </p:nvSpPr>
        <p:spPr>
          <a:xfrm>
            <a:off x="635398" y="1880925"/>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000000"/>
                </a:highlight>
                <a:latin typeface="Proxima Nova"/>
                <a:ea typeface="Proxima Nova"/>
                <a:cs typeface="Proxima Nova"/>
                <a:sym typeface="Proxima Nova"/>
              </a:rPr>
              <a:t>input 1:</a:t>
            </a:r>
            <a:endParaRPr sz="1400" b="1">
              <a:solidFill>
                <a:schemeClr val="accent2"/>
              </a:solidFill>
              <a:highlight>
                <a:srgbClr val="000000"/>
              </a:highlight>
              <a:latin typeface="Proxima Nova"/>
              <a:ea typeface="Proxima Nova"/>
              <a:cs typeface="Proxima Nova"/>
              <a:sym typeface="Proxima Nova"/>
            </a:endParaRPr>
          </a:p>
        </p:txBody>
      </p:sp>
      <p:sp>
        <p:nvSpPr>
          <p:cNvPr id="1343" name="Google Shape;1343;p99"/>
          <p:cNvSpPr txBox="1"/>
          <p:nvPr/>
        </p:nvSpPr>
        <p:spPr>
          <a:xfrm>
            <a:off x="635398" y="3338250"/>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000000"/>
                </a:highlight>
                <a:latin typeface="Proxima Nova"/>
                <a:ea typeface="Proxima Nova"/>
                <a:cs typeface="Proxima Nova"/>
                <a:sym typeface="Proxima Nova"/>
              </a:rPr>
              <a:t>input 2:</a:t>
            </a:r>
            <a:endParaRPr sz="1400" b="1">
              <a:solidFill>
                <a:schemeClr val="accent2"/>
              </a:solidFill>
              <a:highlight>
                <a:srgbClr val="000000"/>
              </a:highlight>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00"/>
          <p:cNvSpPr/>
          <p:nvPr/>
        </p:nvSpPr>
        <p:spPr>
          <a:xfrm>
            <a:off x="78349" y="39159"/>
            <a:ext cx="1344900" cy="1174800"/>
          </a:xfrm>
          <a:prstGeom prst="rect">
            <a:avLst/>
          </a:prstGeom>
          <a:solidFill>
            <a:schemeClr val="lt2"/>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349" name="Google Shape;1349;p100"/>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350" name="Google Shape;1350;p100"/>
          <p:cNvSpPr txBox="1"/>
          <p:nvPr/>
        </p:nvSpPr>
        <p:spPr>
          <a:xfrm>
            <a:off x="228660" y="171450"/>
            <a:ext cx="8046900" cy="12603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800">
              <a:solidFill>
                <a:schemeClr val="dk2"/>
              </a:solidFill>
            </a:endParaRPr>
          </a:p>
          <a:p>
            <a:pPr marL="0" lvl="0" indent="0" algn="l" rtl="0">
              <a:lnSpc>
                <a:spcPct val="115000"/>
              </a:lnSpc>
              <a:spcBef>
                <a:spcPts val="0"/>
              </a:spcBef>
              <a:spcAft>
                <a:spcPts val="0"/>
              </a:spcAft>
              <a:buNone/>
            </a:pPr>
            <a:r>
              <a:rPr lang="en" sz="800">
                <a:solidFill>
                  <a:schemeClr val="dk2"/>
                </a:solidFill>
              </a:rPr>
              <a:t>{</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“hash”: “5a42590fbe0a90ee8e8747244d6c84f0db1a3a24e8f1b95b10c9e050990b8b6b”,</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“ver”: 1,</a:t>
            </a:r>
            <a:br>
              <a:rPr lang="en" sz="800">
                <a:solidFill>
                  <a:schemeClr val="dk2"/>
                </a:solidFill>
              </a:rPr>
            </a:br>
            <a:r>
              <a:rPr lang="en" sz="800">
                <a:solidFill>
                  <a:schemeClr val="dk2"/>
                </a:solidFill>
              </a:rPr>
              <a:t>“vin_sz”: 2,</a:t>
            </a:r>
            <a:br>
              <a:rPr lang="en" sz="800">
                <a:solidFill>
                  <a:schemeClr val="dk2"/>
                </a:solidFill>
              </a:rPr>
            </a:br>
            <a:r>
              <a:rPr lang="en" sz="800">
                <a:solidFill>
                  <a:schemeClr val="dk2"/>
                </a:solidFill>
              </a:rPr>
              <a:t>“vout_sz”: 1,</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“lock_time”: 0,</a:t>
            </a:r>
            <a:endParaRPr sz="800">
              <a:solidFill>
                <a:schemeClr val="dk2"/>
              </a:solidFill>
            </a:endParaRPr>
          </a:p>
          <a:p>
            <a:pPr marL="177800" lvl="0" indent="0" algn="l" rtl="0">
              <a:lnSpc>
                <a:spcPct val="115000"/>
              </a:lnSpc>
              <a:spcBef>
                <a:spcPts val="0"/>
              </a:spcBef>
              <a:spcAft>
                <a:spcPts val="0"/>
              </a:spcAft>
              <a:buNone/>
            </a:pPr>
            <a:r>
              <a:rPr lang="en" sz="800">
                <a:solidFill>
                  <a:schemeClr val="dk2"/>
                </a:solidFill>
              </a:rPr>
              <a:t>“size”: 404,</a:t>
            </a:r>
            <a:endParaRPr sz="800"/>
          </a:p>
        </p:txBody>
      </p:sp>
      <p:sp>
        <p:nvSpPr>
          <p:cNvPr id="1351" name="Google Shape;1351;p100"/>
          <p:cNvSpPr txBox="1"/>
          <p:nvPr/>
        </p:nvSpPr>
        <p:spPr>
          <a:xfrm>
            <a:off x="228660" y="4515431"/>
            <a:ext cx="7084500" cy="8895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endParaRPr sz="800">
              <a:solidFill>
                <a:schemeClr val="dk2"/>
              </a:solidFill>
            </a:endParaRPr>
          </a:p>
          <a:p>
            <a:pPr marL="177800" lvl="0" indent="0" algn="l" rtl="0">
              <a:spcBef>
                <a:spcPts val="0"/>
              </a:spcBef>
              <a:spcAft>
                <a:spcPts val="0"/>
              </a:spcAft>
              <a:buNone/>
            </a:pPr>
            <a:r>
              <a:rPr lang="en" sz="800">
                <a:solidFill>
                  <a:schemeClr val="dk2"/>
                </a:solidFill>
              </a:rPr>
              <a:t>“out”: [</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		“value”: 10.12287097”,</a:t>
            </a:r>
            <a:endParaRPr sz="800">
              <a:solidFill>
                <a:schemeClr val="dk2"/>
              </a:solidFill>
            </a:endParaRPr>
          </a:p>
          <a:p>
            <a:pPr marL="177800" lvl="0" indent="0" algn="l" rtl="0">
              <a:spcBef>
                <a:spcPts val="0"/>
              </a:spcBef>
              <a:spcAft>
                <a:spcPts val="0"/>
              </a:spcAft>
              <a:buNone/>
            </a:pPr>
            <a:r>
              <a:rPr lang="en" sz="800">
                <a:solidFill>
                  <a:schemeClr val="dk2"/>
                </a:solidFill>
              </a:rPr>
              <a:t>		“scriptPubKey”: “OP_DUP OP_HASH160 69e02e18b5705a05dd6b28ed517716c894b3d42e OP_EQUALVERIFY OP_CHECKSIG”</a:t>
            </a:r>
            <a:endParaRPr sz="800">
              <a:solidFill>
                <a:schemeClr val="dk2"/>
              </a:solidFill>
            </a:endParaRPr>
          </a:p>
          <a:p>
            <a:pPr marL="177800" lvl="0" indent="0" algn="l" rtl="0">
              <a:spcBef>
                <a:spcPts val="0"/>
              </a:spcBef>
              <a:spcAft>
                <a:spcPts val="0"/>
              </a:spcAft>
              <a:buNone/>
            </a:pPr>
            <a:r>
              <a:rPr lang="en" sz="800">
                <a:solidFill>
                  <a:schemeClr val="dk2"/>
                </a:solidFill>
              </a:rPr>
              <a:t>	}</a:t>
            </a:r>
            <a:endParaRPr sz="800">
              <a:solidFill>
                <a:schemeClr val="dk2"/>
              </a:solidFill>
            </a:endParaRPr>
          </a:p>
          <a:p>
            <a:pPr marL="177800" lvl="0" indent="0" algn="l" rtl="0">
              <a:spcBef>
                <a:spcPts val="0"/>
              </a:spcBef>
              <a:spcAft>
                <a:spcPts val="0"/>
              </a:spcAft>
              <a:buNone/>
            </a:pPr>
            <a:r>
              <a:rPr lang="en" sz="800">
                <a:solidFill>
                  <a:schemeClr val="dk2"/>
                </a:solidFill>
              </a:rPr>
              <a:t>]</a:t>
            </a:r>
            <a:endParaRPr sz="800">
              <a:solidFill>
                <a:schemeClr val="dk2"/>
              </a:solidFill>
            </a:endParaRPr>
          </a:p>
          <a:p>
            <a:pPr marL="0" lvl="0" indent="0" algn="l" rtl="0">
              <a:spcBef>
                <a:spcPts val="0"/>
              </a:spcBef>
              <a:spcAft>
                <a:spcPts val="0"/>
              </a:spcAft>
              <a:buNone/>
            </a:pPr>
            <a:r>
              <a:rPr lang="en" sz="800">
                <a:solidFill>
                  <a:schemeClr val="dk2"/>
                </a:solidFill>
              </a:rPr>
              <a:t>}</a:t>
            </a:r>
            <a:endParaRPr sz="800">
              <a:solidFill>
                <a:schemeClr val="dk2"/>
              </a:solidFill>
            </a:endParaRPr>
          </a:p>
        </p:txBody>
      </p:sp>
      <p:sp>
        <p:nvSpPr>
          <p:cNvPr id="1352" name="Google Shape;1352;p100"/>
          <p:cNvSpPr txBox="1"/>
          <p:nvPr/>
        </p:nvSpPr>
        <p:spPr>
          <a:xfrm>
            <a:off x="543066" y="142875"/>
            <a:ext cx="72396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2"/>
                </a:solidFill>
                <a:latin typeface="Montserrat"/>
                <a:ea typeface="Montserrat"/>
                <a:cs typeface="Montserrat"/>
                <a:sym typeface="Montserrat"/>
              </a:rPr>
              <a:t>BİR İŞLEMİN İÇERİĞİ - GİRDİLER</a:t>
            </a:r>
            <a:endParaRPr sz="2300" b="1">
              <a:solidFill>
                <a:schemeClr val="dk2"/>
              </a:solidFill>
              <a:latin typeface="Montserrat"/>
              <a:ea typeface="Montserrat"/>
              <a:cs typeface="Montserrat"/>
              <a:sym typeface="Montserrat"/>
            </a:endParaRPr>
          </a:p>
        </p:txBody>
      </p:sp>
      <p:sp>
        <p:nvSpPr>
          <p:cNvPr id="1353" name="Google Shape;1353;p100"/>
          <p:cNvSpPr txBox="1"/>
          <p:nvPr/>
        </p:nvSpPr>
        <p:spPr>
          <a:xfrm>
            <a:off x="255226" y="1270325"/>
            <a:ext cx="8934000" cy="33501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400">
                <a:solidFill>
                  <a:schemeClr val="dk2"/>
                </a:solidFill>
              </a:rPr>
              <a:t>“in”: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“hash”: “3be4ac9728a0823cf5e2deb2e86fc0bd2aa503a91d307b42ba76117d79280260”,</a:t>
            </a:r>
            <a:endParaRPr sz="1400">
              <a:solidFill>
                <a:schemeClr val="dk2"/>
              </a:solidFill>
            </a:endParaRPr>
          </a:p>
          <a:p>
            <a:pPr marL="177800" lvl="0" indent="0" algn="l" rtl="0">
              <a:spcBef>
                <a:spcPts val="0"/>
              </a:spcBef>
              <a:spcAft>
                <a:spcPts val="0"/>
              </a:spcAft>
              <a:buNone/>
            </a:pPr>
            <a:r>
              <a:rPr lang="en" sz="1400">
                <a:solidFill>
                  <a:schemeClr val="dk2"/>
                </a:solidFill>
              </a:rPr>
              <a:t>			“n”: 0</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a:t>
            </a:r>
            <a:r>
              <a:rPr lang="en" sz="1400">
                <a:solidFill>
                  <a:schemeClr val="dk2"/>
                </a:solidFill>
                <a:highlight>
                  <a:schemeClr val="accent2"/>
                </a:highlight>
              </a:rPr>
              <a:t>“scriptSig”: “30440…”</a:t>
            </a:r>
            <a:r>
              <a:rPr lang="en" sz="1400">
                <a:solidFill>
                  <a:schemeClr val="dk2"/>
                </a:solidFill>
              </a:rPr>
              <a:t/>
            </a:r>
            <a:br>
              <a:rPr lang="en" sz="1400">
                <a:solidFill>
                  <a:schemeClr val="dk2"/>
                </a:solidFill>
              </a:rPr>
            </a:b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“prev_out”: {</a:t>
            </a:r>
            <a:endParaRPr sz="1400">
              <a:solidFill>
                <a:schemeClr val="dk2"/>
              </a:solidFill>
            </a:endParaRPr>
          </a:p>
          <a:p>
            <a:pPr marL="177800" lvl="0" indent="0" algn="l" rtl="0">
              <a:spcBef>
                <a:spcPts val="0"/>
              </a:spcBef>
              <a:spcAft>
                <a:spcPts val="0"/>
              </a:spcAft>
              <a:buNone/>
            </a:pPr>
            <a:r>
              <a:rPr lang="en" sz="1400">
                <a:solidFill>
                  <a:schemeClr val="dk2"/>
                </a:solidFill>
              </a:rPr>
              <a:t>			“hash”: “7508e6ab259b4df0fd5147bab0c949d81473db4518f8afc5c3f52f91ff6b34e”,</a:t>
            </a:r>
            <a:endParaRPr sz="1400">
              <a:solidFill>
                <a:schemeClr val="dk2"/>
              </a:solidFill>
            </a:endParaRPr>
          </a:p>
          <a:p>
            <a:pPr marL="177800" lvl="0" indent="0" algn="l" rtl="0">
              <a:spcBef>
                <a:spcPts val="0"/>
              </a:spcBef>
              <a:spcAft>
                <a:spcPts val="0"/>
              </a:spcAft>
              <a:buNone/>
            </a:pPr>
            <a:r>
              <a:rPr lang="en" sz="1400">
                <a:solidFill>
                  <a:schemeClr val="dk2"/>
                </a:solidFill>
              </a:rPr>
              <a:t>			“n”: 0</a:t>
            </a:r>
            <a:endParaRPr sz="1400">
              <a:solidFill>
                <a:schemeClr val="dk2"/>
              </a:solidFill>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		</a:t>
            </a:r>
            <a:r>
              <a:rPr lang="en" sz="1400">
                <a:solidFill>
                  <a:schemeClr val="dk2"/>
                </a:solidFill>
                <a:highlight>
                  <a:schemeClr val="accent2"/>
                </a:highlight>
              </a:rPr>
              <a:t>“scriptSig”: “3f3a4ce81….”</a:t>
            </a:r>
            <a:endParaRPr sz="1400">
              <a:solidFill>
                <a:schemeClr val="dk2"/>
              </a:solidFill>
              <a:highlight>
                <a:schemeClr val="accent2"/>
              </a:highlight>
            </a:endParaRPr>
          </a:p>
          <a:p>
            <a:pPr marL="177800" lvl="0" indent="0" algn="l" rtl="0">
              <a:spcBef>
                <a:spcPts val="0"/>
              </a:spcBef>
              <a:spcAft>
                <a:spcPts val="0"/>
              </a:spcAft>
              <a:buNone/>
            </a:pPr>
            <a:r>
              <a:rPr lang="en" sz="1400">
                <a:solidFill>
                  <a:schemeClr val="dk2"/>
                </a:solidFill>
              </a:rPr>
              <a:t>	}</a:t>
            </a:r>
            <a:endParaRPr sz="1400">
              <a:solidFill>
                <a:schemeClr val="dk2"/>
              </a:solidFill>
            </a:endParaRPr>
          </a:p>
          <a:p>
            <a:pPr marL="177800" lvl="0" indent="0" algn="l" rtl="0">
              <a:spcBef>
                <a:spcPts val="0"/>
              </a:spcBef>
              <a:spcAft>
                <a:spcPts val="0"/>
              </a:spcAft>
              <a:buNone/>
            </a:pPr>
            <a:r>
              <a:rPr lang="en" sz="1400">
                <a:solidFill>
                  <a:schemeClr val="dk2"/>
                </a:solidFill>
              </a:rPr>
              <a:t>],</a:t>
            </a:r>
            <a:endParaRPr sz="1400"/>
          </a:p>
        </p:txBody>
      </p:sp>
      <p:cxnSp>
        <p:nvCxnSpPr>
          <p:cNvPr id="1354" name="Google Shape;1354;p100"/>
          <p:cNvCxnSpPr/>
          <p:nvPr/>
        </p:nvCxnSpPr>
        <p:spPr>
          <a:xfrm rot="10800000">
            <a:off x="2213907" y="2389772"/>
            <a:ext cx="496200" cy="18600"/>
          </a:xfrm>
          <a:prstGeom prst="straightConnector1">
            <a:avLst/>
          </a:prstGeom>
          <a:noFill/>
          <a:ln w="38100" cap="flat" cmpd="sng">
            <a:solidFill>
              <a:srgbClr val="FF0000"/>
            </a:solidFill>
            <a:prstDash val="solid"/>
            <a:round/>
            <a:headEnd type="none" w="med" len="med"/>
            <a:tailEnd type="triangle" w="med" len="med"/>
          </a:ln>
        </p:spPr>
      </p:cxnSp>
      <p:sp>
        <p:nvSpPr>
          <p:cNvPr id="1355" name="Google Shape;1355;p100"/>
          <p:cNvSpPr txBox="1"/>
          <p:nvPr/>
        </p:nvSpPr>
        <p:spPr>
          <a:xfrm>
            <a:off x="2684713" y="2199534"/>
            <a:ext cx="3587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index of input in previous transaction</a:t>
            </a:r>
            <a:endParaRPr sz="1400">
              <a:solidFill>
                <a:srgbClr val="980000"/>
              </a:solidFill>
              <a:latin typeface="Proxima Nova"/>
              <a:ea typeface="Proxima Nova"/>
              <a:cs typeface="Proxima Nova"/>
              <a:sym typeface="Proxima Nova"/>
            </a:endParaRPr>
          </a:p>
        </p:txBody>
      </p:sp>
      <p:cxnSp>
        <p:nvCxnSpPr>
          <p:cNvPr id="1356" name="Google Shape;1356;p100"/>
          <p:cNvCxnSpPr/>
          <p:nvPr/>
        </p:nvCxnSpPr>
        <p:spPr>
          <a:xfrm rot="10800000">
            <a:off x="2185325" y="3829350"/>
            <a:ext cx="496200" cy="18600"/>
          </a:xfrm>
          <a:prstGeom prst="straightConnector1">
            <a:avLst/>
          </a:prstGeom>
          <a:noFill/>
          <a:ln w="38100" cap="flat" cmpd="sng">
            <a:solidFill>
              <a:srgbClr val="FF0000"/>
            </a:solidFill>
            <a:prstDash val="solid"/>
            <a:round/>
            <a:headEnd type="none" w="med" len="med"/>
            <a:tailEnd type="triangle" w="med" len="med"/>
          </a:ln>
        </p:spPr>
      </p:cxnSp>
      <p:sp>
        <p:nvSpPr>
          <p:cNvPr id="1357" name="Google Shape;1357;p100"/>
          <p:cNvSpPr txBox="1"/>
          <p:nvPr/>
        </p:nvSpPr>
        <p:spPr>
          <a:xfrm>
            <a:off x="2656131" y="3639113"/>
            <a:ext cx="33291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index of input in previous transaction</a:t>
            </a:r>
            <a:endParaRPr sz="1400">
              <a:solidFill>
                <a:srgbClr val="980000"/>
              </a:solidFill>
              <a:latin typeface="Proxima Nova"/>
              <a:ea typeface="Proxima Nova"/>
              <a:cs typeface="Proxima Nova"/>
              <a:sym typeface="Proxima Nova"/>
            </a:endParaRPr>
          </a:p>
        </p:txBody>
      </p:sp>
      <p:cxnSp>
        <p:nvCxnSpPr>
          <p:cNvPr id="1358" name="Google Shape;1358;p100"/>
          <p:cNvCxnSpPr/>
          <p:nvPr/>
        </p:nvCxnSpPr>
        <p:spPr>
          <a:xfrm rot="10800000">
            <a:off x="3419068" y="2772056"/>
            <a:ext cx="496200" cy="18600"/>
          </a:xfrm>
          <a:prstGeom prst="straightConnector1">
            <a:avLst/>
          </a:prstGeom>
          <a:noFill/>
          <a:ln w="38100" cap="flat" cmpd="sng">
            <a:solidFill>
              <a:srgbClr val="FF0000"/>
            </a:solidFill>
            <a:prstDash val="solid"/>
            <a:round/>
            <a:headEnd type="none" w="med" len="med"/>
            <a:tailEnd type="triangle" w="med" len="med"/>
          </a:ln>
        </p:spPr>
      </p:cxnSp>
      <p:sp>
        <p:nvSpPr>
          <p:cNvPr id="1359" name="Google Shape;1359;p100"/>
          <p:cNvSpPr txBox="1"/>
          <p:nvPr/>
        </p:nvSpPr>
        <p:spPr>
          <a:xfrm>
            <a:off x="3889874" y="2581819"/>
            <a:ext cx="47460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signature used to redeem previous transaction output</a:t>
            </a:r>
            <a:endParaRPr sz="1400">
              <a:solidFill>
                <a:srgbClr val="980000"/>
              </a:solidFill>
              <a:latin typeface="Proxima Nova"/>
              <a:ea typeface="Proxima Nova"/>
              <a:cs typeface="Proxima Nova"/>
              <a:sym typeface="Proxima Nova"/>
            </a:endParaRPr>
          </a:p>
        </p:txBody>
      </p:sp>
      <p:cxnSp>
        <p:nvCxnSpPr>
          <p:cNvPr id="1360" name="Google Shape;1360;p100"/>
          <p:cNvCxnSpPr/>
          <p:nvPr/>
        </p:nvCxnSpPr>
        <p:spPr>
          <a:xfrm rot="10800000">
            <a:off x="3602256" y="4257984"/>
            <a:ext cx="496200" cy="18600"/>
          </a:xfrm>
          <a:prstGeom prst="straightConnector1">
            <a:avLst/>
          </a:prstGeom>
          <a:noFill/>
          <a:ln w="38100" cap="flat" cmpd="sng">
            <a:solidFill>
              <a:srgbClr val="FF0000"/>
            </a:solidFill>
            <a:prstDash val="solid"/>
            <a:round/>
            <a:headEnd type="none" w="med" len="med"/>
            <a:tailEnd type="triangle" w="med" len="med"/>
          </a:ln>
        </p:spPr>
      </p:cxnSp>
      <p:sp>
        <p:nvSpPr>
          <p:cNvPr id="1361" name="Google Shape;1361;p100"/>
          <p:cNvSpPr txBox="1"/>
          <p:nvPr/>
        </p:nvSpPr>
        <p:spPr>
          <a:xfrm>
            <a:off x="4073062" y="4067747"/>
            <a:ext cx="4562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signature used to redeem previous transaction output</a:t>
            </a:r>
            <a:endParaRPr sz="1400">
              <a:solidFill>
                <a:srgbClr val="980000"/>
              </a:solidFill>
              <a:latin typeface="Proxima Nova"/>
              <a:ea typeface="Proxima Nova"/>
              <a:cs typeface="Proxima Nova"/>
              <a:sym typeface="Proxima Nova"/>
            </a:endParaRPr>
          </a:p>
        </p:txBody>
      </p:sp>
      <p:sp>
        <p:nvSpPr>
          <p:cNvPr id="1362" name="Google Shape;1362;p100"/>
          <p:cNvSpPr txBox="1"/>
          <p:nvPr/>
        </p:nvSpPr>
        <p:spPr>
          <a:xfrm>
            <a:off x="406798" y="1652325"/>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000000"/>
                </a:highlight>
                <a:latin typeface="Proxima Nova"/>
                <a:ea typeface="Proxima Nova"/>
                <a:cs typeface="Proxima Nova"/>
                <a:sym typeface="Proxima Nova"/>
              </a:rPr>
              <a:t>input 1:</a:t>
            </a:r>
            <a:endParaRPr sz="1400" b="1">
              <a:solidFill>
                <a:schemeClr val="accent2"/>
              </a:solidFill>
              <a:highlight>
                <a:srgbClr val="000000"/>
              </a:highlight>
              <a:latin typeface="Proxima Nova"/>
              <a:ea typeface="Proxima Nova"/>
              <a:cs typeface="Proxima Nova"/>
              <a:sym typeface="Proxima Nova"/>
            </a:endParaRPr>
          </a:p>
        </p:txBody>
      </p:sp>
      <p:sp>
        <p:nvSpPr>
          <p:cNvPr id="1363" name="Google Shape;1363;p100"/>
          <p:cNvSpPr txBox="1"/>
          <p:nvPr/>
        </p:nvSpPr>
        <p:spPr>
          <a:xfrm>
            <a:off x="406798" y="3109650"/>
            <a:ext cx="705000" cy="253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b="1">
                <a:solidFill>
                  <a:schemeClr val="accent2"/>
                </a:solidFill>
                <a:highlight>
                  <a:srgbClr val="000000"/>
                </a:highlight>
                <a:latin typeface="Proxima Nova"/>
                <a:ea typeface="Proxima Nova"/>
                <a:cs typeface="Proxima Nova"/>
                <a:sym typeface="Proxima Nova"/>
              </a:rPr>
              <a:t>input 2:</a:t>
            </a:r>
            <a:endParaRPr sz="1400" b="1">
              <a:solidFill>
                <a:schemeClr val="accent2"/>
              </a:solidFill>
              <a:highlight>
                <a:srgbClr val="000000"/>
              </a:highlight>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1"/>
          <p:cNvSpPr/>
          <p:nvPr/>
        </p:nvSpPr>
        <p:spPr>
          <a:xfrm>
            <a:off x="78349" y="39159"/>
            <a:ext cx="1344900" cy="1174800"/>
          </a:xfrm>
          <a:prstGeom prst="rect">
            <a:avLst/>
          </a:prstGeom>
          <a:solidFill>
            <a:schemeClr val="lt2"/>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369" name="Google Shape;1369;p101"/>
          <p:cNvSpPr txBox="1"/>
          <p:nvPr/>
        </p:nvSpPr>
        <p:spPr>
          <a:xfrm>
            <a:off x="4848150" y="4786800"/>
            <a:ext cx="4134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Princeton Textbook</a:t>
            </a:r>
            <a:endParaRPr sz="1100"/>
          </a:p>
        </p:txBody>
      </p:sp>
      <p:sp>
        <p:nvSpPr>
          <p:cNvPr id="1370" name="Google Shape;1370;p101"/>
          <p:cNvSpPr txBox="1"/>
          <p:nvPr/>
        </p:nvSpPr>
        <p:spPr>
          <a:xfrm>
            <a:off x="114330" y="431435"/>
            <a:ext cx="9029700" cy="28791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endParaRPr sz="800" dirty="0">
              <a:solidFill>
                <a:schemeClr val="dk2"/>
              </a:solidFill>
            </a:endParaRPr>
          </a:p>
          <a:p>
            <a:pPr marL="0" lvl="0" indent="0" algn="l" rtl="0">
              <a:lnSpc>
                <a:spcPct val="115000"/>
              </a:lnSpc>
              <a:spcBef>
                <a:spcPts val="0"/>
              </a:spcBef>
              <a:spcAft>
                <a:spcPts val="0"/>
              </a:spcAft>
              <a:buNone/>
            </a:pPr>
            <a:r>
              <a:rPr lang="en" sz="800" dirty="0">
                <a:solidFill>
                  <a:schemeClr val="dk2"/>
                </a:solidFill>
              </a:rPr>
              <a:t>{</a:t>
            </a:r>
            <a:endParaRPr sz="800" dirty="0">
              <a:solidFill>
                <a:schemeClr val="dk2"/>
              </a:solidFill>
            </a:endParaRPr>
          </a:p>
          <a:p>
            <a:pPr marL="177800" lvl="0" indent="0" algn="l" rtl="0">
              <a:lnSpc>
                <a:spcPct val="115000"/>
              </a:lnSpc>
              <a:spcBef>
                <a:spcPts val="0"/>
              </a:spcBef>
              <a:spcAft>
                <a:spcPts val="0"/>
              </a:spcAft>
              <a:buNone/>
            </a:pPr>
            <a:r>
              <a:rPr lang="en" sz="800" dirty="0">
                <a:solidFill>
                  <a:schemeClr val="dk2"/>
                </a:solidFill>
              </a:rPr>
              <a:t>“hash”: “5a42590fbe0a90ee8e8747244d6c84f0db1a3a24e8f1b95b10c9e050990b8b6b”,</a:t>
            </a:r>
            <a:endParaRPr sz="800" dirty="0">
              <a:solidFill>
                <a:schemeClr val="dk2"/>
              </a:solidFill>
            </a:endParaRPr>
          </a:p>
          <a:p>
            <a:pPr marL="177800" lvl="0" indent="0" algn="l" rtl="0">
              <a:lnSpc>
                <a:spcPct val="115000"/>
              </a:lnSpc>
              <a:spcBef>
                <a:spcPts val="0"/>
              </a:spcBef>
              <a:spcAft>
                <a:spcPts val="0"/>
              </a:spcAft>
              <a:buNone/>
            </a:pPr>
            <a:r>
              <a:rPr lang="en" sz="800" dirty="0">
                <a:solidFill>
                  <a:schemeClr val="dk2"/>
                </a:solidFill>
              </a:rPr>
              <a:t>“ver”: 1,</a:t>
            </a:r>
            <a:br>
              <a:rPr lang="en" sz="800" dirty="0">
                <a:solidFill>
                  <a:schemeClr val="dk2"/>
                </a:solidFill>
              </a:rPr>
            </a:br>
            <a:r>
              <a:rPr lang="en" sz="800" dirty="0">
                <a:solidFill>
                  <a:schemeClr val="dk2"/>
                </a:solidFill>
              </a:rPr>
              <a:t>“vin_sz”: 2,</a:t>
            </a:r>
            <a:br>
              <a:rPr lang="en" sz="800" dirty="0">
                <a:solidFill>
                  <a:schemeClr val="dk2"/>
                </a:solidFill>
              </a:rPr>
            </a:br>
            <a:r>
              <a:rPr lang="en" sz="800" dirty="0">
                <a:solidFill>
                  <a:schemeClr val="dk2"/>
                </a:solidFill>
              </a:rPr>
              <a:t>“vout_sz”: 1,</a:t>
            </a:r>
            <a:endParaRPr sz="800" dirty="0">
              <a:solidFill>
                <a:schemeClr val="dk2"/>
              </a:solidFill>
            </a:endParaRPr>
          </a:p>
          <a:p>
            <a:pPr marL="177800" lvl="0" indent="0" algn="l" rtl="0">
              <a:lnSpc>
                <a:spcPct val="115000"/>
              </a:lnSpc>
              <a:spcBef>
                <a:spcPts val="0"/>
              </a:spcBef>
              <a:spcAft>
                <a:spcPts val="0"/>
              </a:spcAft>
              <a:buNone/>
            </a:pPr>
            <a:r>
              <a:rPr lang="en" sz="800" dirty="0">
                <a:solidFill>
                  <a:schemeClr val="dk2"/>
                </a:solidFill>
              </a:rPr>
              <a:t>“lock_time”: 0,</a:t>
            </a:r>
            <a:endParaRPr sz="800" dirty="0">
              <a:solidFill>
                <a:schemeClr val="dk2"/>
              </a:solidFill>
            </a:endParaRPr>
          </a:p>
          <a:p>
            <a:pPr marL="177800" lvl="0" indent="0" algn="l" rtl="0">
              <a:lnSpc>
                <a:spcPct val="115000"/>
              </a:lnSpc>
              <a:spcBef>
                <a:spcPts val="0"/>
              </a:spcBef>
              <a:spcAft>
                <a:spcPts val="0"/>
              </a:spcAft>
              <a:buNone/>
            </a:pPr>
            <a:r>
              <a:rPr lang="en" sz="800" dirty="0">
                <a:solidFill>
                  <a:schemeClr val="dk2"/>
                </a:solidFill>
              </a:rPr>
              <a:t>“size”: 404,</a:t>
            </a:r>
            <a:endParaRPr sz="800" dirty="0">
              <a:solidFill>
                <a:schemeClr val="dk2"/>
              </a:solidFill>
            </a:endParaRPr>
          </a:p>
          <a:p>
            <a:pPr marL="177800" lvl="0" indent="0" algn="l" rtl="0">
              <a:spcBef>
                <a:spcPts val="0"/>
              </a:spcBef>
              <a:spcAft>
                <a:spcPts val="0"/>
              </a:spcAft>
              <a:buNone/>
            </a:pPr>
            <a:r>
              <a:rPr lang="en" sz="800" dirty="0">
                <a:solidFill>
                  <a:schemeClr val="dk2"/>
                </a:solidFill>
              </a:rPr>
              <a:t>“in”: [</a:t>
            </a:r>
            <a:endParaRPr sz="800" dirty="0">
              <a:solidFill>
                <a:schemeClr val="dk2"/>
              </a:solidFill>
            </a:endParaRPr>
          </a:p>
          <a:p>
            <a:pPr marL="177800" lvl="0" indent="0" algn="l" rtl="0">
              <a:spcBef>
                <a:spcPts val="0"/>
              </a:spcBef>
              <a:spcAft>
                <a:spcPts val="0"/>
              </a:spcAft>
              <a:buNone/>
            </a:pP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		“prev_out”: {</a:t>
            </a:r>
            <a:endParaRPr sz="800" dirty="0">
              <a:solidFill>
                <a:schemeClr val="dk2"/>
              </a:solidFill>
            </a:endParaRPr>
          </a:p>
          <a:p>
            <a:pPr marL="177800" lvl="0" indent="0" algn="l" rtl="0">
              <a:spcBef>
                <a:spcPts val="0"/>
              </a:spcBef>
              <a:spcAft>
                <a:spcPts val="0"/>
              </a:spcAft>
              <a:buNone/>
            </a:pPr>
            <a:r>
              <a:rPr lang="en" sz="800" dirty="0">
                <a:solidFill>
                  <a:schemeClr val="dk2"/>
                </a:solidFill>
              </a:rPr>
              <a:t>			“hash”: “3be4ac9728a0823cf5e2deb2e86fc0bd2aa503a91d307b42ba76117d79280260”,</a:t>
            </a:r>
            <a:endParaRPr sz="800" dirty="0">
              <a:solidFill>
                <a:schemeClr val="dk2"/>
              </a:solidFill>
            </a:endParaRPr>
          </a:p>
          <a:p>
            <a:pPr marL="177800" lvl="0" indent="0" algn="l" rtl="0">
              <a:spcBef>
                <a:spcPts val="0"/>
              </a:spcBef>
              <a:spcAft>
                <a:spcPts val="0"/>
              </a:spcAft>
              <a:buNone/>
            </a:pPr>
            <a:r>
              <a:rPr lang="en" sz="800" dirty="0">
                <a:solidFill>
                  <a:schemeClr val="dk2"/>
                </a:solidFill>
              </a:rPr>
              <a:t>			“n”: 0</a:t>
            </a:r>
            <a:br>
              <a:rPr lang="en" sz="800" dirty="0">
                <a:solidFill>
                  <a:schemeClr val="dk2"/>
                </a:solidFill>
              </a:rPr>
            </a:b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			“scriptSig”: “30440…”</a:t>
            </a:r>
            <a:br>
              <a:rPr lang="en" sz="800" dirty="0">
                <a:solidFill>
                  <a:schemeClr val="dk2"/>
                </a:solidFill>
              </a:rPr>
            </a:b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		“prev_out”: {</a:t>
            </a:r>
            <a:endParaRPr sz="800" dirty="0">
              <a:solidFill>
                <a:schemeClr val="dk2"/>
              </a:solidFill>
            </a:endParaRPr>
          </a:p>
          <a:p>
            <a:pPr marL="177800" lvl="0" indent="0" algn="l" rtl="0">
              <a:spcBef>
                <a:spcPts val="0"/>
              </a:spcBef>
              <a:spcAft>
                <a:spcPts val="0"/>
              </a:spcAft>
              <a:buNone/>
            </a:pPr>
            <a:r>
              <a:rPr lang="en" sz="800" dirty="0">
                <a:solidFill>
                  <a:schemeClr val="dk2"/>
                </a:solidFill>
              </a:rPr>
              <a:t>			“hash”: “7508e6ab259b4df0fd5147bab0c949d81473db4518f8afc5c3f52f91ff6b34e”,</a:t>
            </a:r>
            <a:endParaRPr sz="800" dirty="0">
              <a:solidFill>
                <a:schemeClr val="dk2"/>
              </a:solidFill>
            </a:endParaRPr>
          </a:p>
          <a:p>
            <a:pPr marL="177800" lvl="0" indent="0" algn="l" rtl="0">
              <a:spcBef>
                <a:spcPts val="0"/>
              </a:spcBef>
              <a:spcAft>
                <a:spcPts val="0"/>
              </a:spcAft>
              <a:buNone/>
            </a:pPr>
            <a:r>
              <a:rPr lang="en" sz="800" dirty="0">
                <a:solidFill>
                  <a:schemeClr val="dk2"/>
                </a:solidFill>
              </a:rPr>
              <a:t>			“n”: 0</a:t>
            </a:r>
            <a:endParaRPr sz="800" dirty="0">
              <a:solidFill>
                <a:schemeClr val="dk2"/>
              </a:solidFill>
            </a:endParaRPr>
          </a:p>
          <a:p>
            <a:pPr marL="177800" lvl="0" indent="0" algn="l" rtl="0">
              <a:spcBef>
                <a:spcPts val="0"/>
              </a:spcBef>
              <a:spcAft>
                <a:spcPts val="0"/>
              </a:spcAft>
              <a:buNone/>
            </a:pP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		“scriptSig”: “3f3a4ce81….”</a:t>
            </a:r>
            <a:endParaRPr sz="800" dirty="0">
              <a:solidFill>
                <a:schemeClr val="dk2"/>
              </a:solidFill>
            </a:endParaRPr>
          </a:p>
          <a:p>
            <a:pPr marL="177800" lvl="0" indent="0" algn="l" rtl="0">
              <a:spcBef>
                <a:spcPts val="0"/>
              </a:spcBef>
              <a:spcAft>
                <a:spcPts val="0"/>
              </a:spcAft>
              <a:buNone/>
            </a:pPr>
            <a:r>
              <a:rPr lang="en" sz="800" dirty="0">
                <a:solidFill>
                  <a:schemeClr val="dk2"/>
                </a:solidFill>
              </a:rPr>
              <a:t>	}</a:t>
            </a:r>
            <a:endParaRPr sz="800" dirty="0">
              <a:solidFill>
                <a:schemeClr val="dk2"/>
              </a:solidFill>
            </a:endParaRPr>
          </a:p>
          <a:p>
            <a:pPr marL="177800" lvl="0" indent="0" algn="l" rtl="0">
              <a:spcBef>
                <a:spcPts val="0"/>
              </a:spcBef>
              <a:spcAft>
                <a:spcPts val="0"/>
              </a:spcAft>
              <a:buNone/>
            </a:pPr>
            <a:r>
              <a:rPr lang="en" sz="800" dirty="0">
                <a:solidFill>
                  <a:schemeClr val="dk2"/>
                </a:solidFill>
              </a:rPr>
              <a:t>],</a:t>
            </a:r>
            <a:endParaRPr sz="800" dirty="0">
              <a:solidFill>
                <a:schemeClr val="dk2"/>
              </a:solidFill>
            </a:endParaRPr>
          </a:p>
        </p:txBody>
      </p:sp>
      <p:sp>
        <p:nvSpPr>
          <p:cNvPr id="1371" name="Google Shape;1371;p101"/>
          <p:cNvSpPr txBox="1"/>
          <p:nvPr/>
        </p:nvSpPr>
        <p:spPr>
          <a:xfrm>
            <a:off x="114325" y="3306000"/>
            <a:ext cx="8868425" cy="1734000"/>
          </a:xfrm>
          <a:prstGeom prst="rect">
            <a:avLst/>
          </a:prstGeom>
          <a:solidFill>
            <a:srgbClr val="FFFFFF"/>
          </a:solidFill>
          <a:ln>
            <a:noFill/>
          </a:ln>
        </p:spPr>
        <p:txBody>
          <a:bodyPr spcFirstLastPara="1" wrap="square" lIns="34300" tIns="34300" rIns="34300" bIns="34300" anchor="ctr" anchorCtr="0">
            <a:noAutofit/>
          </a:bodyPr>
          <a:lstStyle/>
          <a:p>
            <a:pPr marL="177800" lvl="0" indent="0" algn="l" rtl="0">
              <a:spcBef>
                <a:spcPts val="0"/>
              </a:spcBef>
              <a:spcAft>
                <a:spcPts val="0"/>
              </a:spcAft>
              <a:buNone/>
            </a:pPr>
            <a:endParaRPr sz="1100" dirty="0">
              <a:solidFill>
                <a:schemeClr val="dk2"/>
              </a:solidFill>
            </a:endParaRPr>
          </a:p>
          <a:p>
            <a:pPr marL="177800" lvl="0" indent="0" algn="l" rtl="0">
              <a:spcBef>
                <a:spcPts val="0"/>
              </a:spcBef>
              <a:spcAft>
                <a:spcPts val="0"/>
              </a:spcAft>
              <a:buNone/>
            </a:pPr>
            <a:r>
              <a:rPr lang="en" sz="1100" dirty="0">
                <a:solidFill>
                  <a:schemeClr val="dk2"/>
                </a:solidFill>
              </a:rPr>
              <a:t>“</a:t>
            </a:r>
            <a:r>
              <a:rPr lang="en" sz="1100" dirty="0">
                <a:solidFill>
                  <a:schemeClr val="dk2"/>
                </a:solidFill>
                <a:highlight>
                  <a:schemeClr val="accent2"/>
                </a:highlight>
              </a:rPr>
              <a:t>out</a:t>
            </a:r>
            <a:r>
              <a:rPr lang="en" sz="1100" dirty="0">
                <a:solidFill>
                  <a:schemeClr val="dk2"/>
                </a:solidFill>
              </a:rPr>
              <a:t>”: [</a:t>
            </a:r>
            <a:endParaRPr sz="1100" dirty="0">
              <a:solidFill>
                <a:schemeClr val="dk2"/>
              </a:solidFill>
            </a:endParaRPr>
          </a:p>
          <a:p>
            <a:pPr marL="177800" lvl="0" indent="0" algn="l" rtl="0">
              <a:spcBef>
                <a:spcPts val="0"/>
              </a:spcBef>
              <a:spcAft>
                <a:spcPts val="0"/>
              </a:spcAft>
              <a:buNone/>
            </a:pPr>
            <a:r>
              <a:rPr lang="en" sz="1100" dirty="0">
                <a:solidFill>
                  <a:schemeClr val="dk2"/>
                </a:solidFill>
              </a:rPr>
              <a:t>	{</a:t>
            </a:r>
            <a:endParaRPr sz="1100" dirty="0">
              <a:solidFill>
                <a:schemeClr val="dk2"/>
              </a:solidFill>
            </a:endParaRPr>
          </a:p>
          <a:p>
            <a:pPr marL="177800" lvl="0" indent="0" algn="l" rtl="0">
              <a:spcBef>
                <a:spcPts val="0"/>
              </a:spcBef>
              <a:spcAft>
                <a:spcPts val="0"/>
              </a:spcAft>
              <a:buNone/>
            </a:pPr>
            <a:r>
              <a:rPr lang="en" sz="1100" dirty="0">
                <a:solidFill>
                  <a:schemeClr val="dk2"/>
                </a:solidFill>
              </a:rPr>
              <a:t>		“value”: 10.12287097”,</a:t>
            </a:r>
            <a:endParaRPr sz="1100" dirty="0">
              <a:solidFill>
                <a:schemeClr val="dk2"/>
              </a:solidFill>
            </a:endParaRPr>
          </a:p>
          <a:p>
            <a:pPr marL="177800" lvl="0" indent="0" algn="l" rtl="0">
              <a:spcBef>
                <a:spcPts val="0"/>
              </a:spcBef>
              <a:spcAft>
                <a:spcPts val="0"/>
              </a:spcAft>
              <a:buClr>
                <a:schemeClr val="dk2"/>
              </a:buClr>
              <a:buSzPts val="400"/>
              <a:buFont typeface="Arial"/>
              <a:buNone/>
            </a:pPr>
            <a:r>
              <a:rPr lang="en" sz="1100" dirty="0">
                <a:solidFill>
                  <a:schemeClr val="dk2"/>
                </a:solidFill>
              </a:rPr>
              <a:t>		</a:t>
            </a:r>
            <a:r>
              <a:rPr lang="en" sz="1100" dirty="0">
                <a:solidFill>
                  <a:schemeClr val="dk2"/>
                </a:solidFill>
                <a:highlight>
                  <a:schemeClr val="accent2"/>
                </a:highlight>
              </a:rPr>
              <a:t>“scriptPubKey”</a:t>
            </a:r>
            <a:r>
              <a:rPr lang="en" sz="1100" dirty="0">
                <a:solidFill>
                  <a:schemeClr val="dk2"/>
                </a:solidFill>
              </a:rPr>
              <a:t>: </a:t>
            </a:r>
            <a:r>
              <a:rPr lang="en" sz="1100" dirty="0">
                <a:solidFill>
                  <a:schemeClr val="dk2"/>
                </a:solidFill>
                <a:highlight>
                  <a:schemeClr val="accent2"/>
                </a:highlight>
              </a:rPr>
              <a:t>“OP_DUP</a:t>
            </a:r>
            <a:r>
              <a:rPr lang="en" sz="1100" dirty="0">
                <a:solidFill>
                  <a:schemeClr val="dk2"/>
                </a:solidFill>
              </a:rPr>
              <a:t> </a:t>
            </a:r>
            <a:r>
              <a:rPr lang="en" sz="1100" dirty="0">
                <a:solidFill>
                  <a:schemeClr val="dk2"/>
                </a:solidFill>
                <a:highlight>
                  <a:schemeClr val="accent2"/>
                </a:highlight>
              </a:rPr>
              <a:t>OP_HASH160</a:t>
            </a:r>
            <a:r>
              <a:rPr lang="en" sz="1100" dirty="0">
                <a:solidFill>
                  <a:schemeClr val="dk2"/>
                </a:solidFill>
              </a:rPr>
              <a:t> </a:t>
            </a:r>
            <a:r>
              <a:rPr lang="en" sz="1100" dirty="0">
                <a:solidFill>
                  <a:schemeClr val="dk2"/>
                </a:solidFill>
                <a:highlight>
                  <a:schemeClr val="accent2"/>
                </a:highlight>
              </a:rPr>
              <a:t>69e02e18b5705a05dd6b28ed517716c894b3d42e</a:t>
            </a:r>
            <a:r>
              <a:rPr lang="en" sz="1100" dirty="0">
                <a:solidFill>
                  <a:schemeClr val="dk2"/>
                </a:solidFill>
              </a:rPr>
              <a:t> </a:t>
            </a:r>
            <a:r>
              <a:rPr lang="en" sz="1100" dirty="0">
                <a:solidFill>
                  <a:schemeClr val="dk2"/>
                </a:solidFill>
                <a:highlight>
                  <a:schemeClr val="accent2"/>
                </a:highlight>
              </a:rPr>
              <a:t>OP_EQUALVERIFY</a:t>
            </a:r>
            <a:r>
              <a:rPr lang="en" sz="1100" dirty="0">
                <a:solidFill>
                  <a:schemeClr val="dk2"/>
                </a:solidFill>
              </a:rPr>
              <a:t> </a:t>
            </a:r>
            <a:r>
              <a:rPr lang="en" sz="1100" dirty="0">
                <a:solidFill>
                  <a:schemeClr val="dk2"/>
                </a:solidFill>
                <a:highlight>
                  <a:schemeClr val="accent2"/>
                </a:highlight>
              </a:rPr>
              <a:t>OP_CHECKSIG”</a:t>
            </a:r>
            <a:endParaRPr sz="1100" dirty="0">
              <a:solidFill>
                <a:schemeClr val="dk2"/>
              </a:solidFill>
              <a:highlight>
                <a:schemeClr val="accent2"/>
              </a:highlight>
            </a:endParaRPr>
          </a:p>
          <a:p>
            <a:pPr marL="177800" lvl="0" indent="0" algn="l" rtl="0">
              <a:spcBef>
                <a:spcPts val="0"/>
              </a:spcBef>
              <a:spcAft>
                <a:spcPts val="0"/>
              </a:spcAft>
              <a:buNone/>
            </a:pPr>
            <a:r>
              <a:rPr lang="en" sz="1100" dirty="0">
                <a:solidFill>
                  <a:schemeClr val="dk2"/>
                </a:solidFill>
              </a:rPr>
              <a:t>	}</a:t>
            </a:r>
            <a:endParaRPr sz="1100" dirty="0">
              <a:solidFill>
                <a:schemeClr val="dk2"/>
              </a:solidFill>
            </a:endParaRPr>
          </a:p>
          <a:p>
            <a:pPr marL="177800" lvl="0" indent="0" algn="l" rtl="0">
              <a:spcBef>
                <a:spcPts val="0"/>
              </a:spcBef>
              <a:spcAft>
                <a:spcPts val="0"/>
              </a:spcAft>
              <a:buNone/>
            </a:pPr>
            <a:r>
              <a:rPr lang="en" sz="1100" dirty="0">
                <a:solidFill>
                  <a:schemeClr val="dk2"/>
                </a:solidFill>
              </a:rPr>
              <a:t>]</a:t>
            </a:r>
            <a:endParaRPr sz="1100" dirty="0">
              <a:solidFill>
                <a:schemeClr val="dk2"/>
              </a:solidFill>
            </a:endParaRPr>
          </a:p>
          <a:p>
            <a:pPr marL="0" lvl="0" indent="0" algn="l" rtl="0">
              <a:spcBef>
                <a:spcPts val="0"/>
              </a:spcBef>
              <a:spcAft>
                <a:spcPts val="0"/>
              </a:spcAft>
              <a:buNone/>
            </a:pPr>
            <a:r>
              <a:rPr lang="en" sz="1100" dirty="0">
                <a:solidFill>
                  <a:schemeClr val="dk2"/>
                </a:solidFill>
              </a:rPr>
              <a:t>}</a:t>
            </a:r>
            <a:endParaRPr sz="1100" dirty="0">
              <a:solidFill>
                <a:schemeClr val="dk2"/>
              </a:solidFill>
            </a:endParaRPr>
          </a:p>
          <a:p>
            <a:pPr marL="0" lvl="0" indent="0" algn="l" rtl="0">
              <a:spcBef>
                <a:spcPts val="0"/>
              </a:spcBef>
              <a:spcAft>
                <a:spcPts val="0"/>
              </a:spcAft>
              <a:buNone/>
            </a:pPr>
            <a:endParaRPr sz="1100" dirty="0">
              <a:solidFill>
                <a:schemeClr val="dk2"/>
              </a:solidFill>
            </a:endParaRPr>
          </a:p>
        </p:txBody>
      </p:sp>
      <p:sp>
        <p:nvSpPr>
          <p:cNvPr id="1372" name="Google Shape;1372;p101"/>
          <p:cNvSpPr txBox="1"/>
          <p:nvPr/>
        </p:nvSpPr>
        <p:spPr>
          <a:xfrm>
            <a:off x="543066" y="142875"/>
            <a:ext cx="72396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2"/>
                </a:solidFill>
                <a:latin typeface="Montserrat"/>
                <a:ea typeface="Montserrat"/>
                <a:cs typeface="Montserrat"/>
                <a:sym typeface="Montserrat"/>
              </a:rPr>
              <a:t>BİR İŞLEMİN İÇERİĞİ - ÇIKTILAR</a:t>
            </a:r>
            <a:endParaRPr sz="2300" b="1">
              <a:solidFill>
                <a:schemeClr val="dk2"/>
              </a:solidFill>
              <a:latin typeface="Montserrat"/>
              <a:ea typeface="Montserrat"/>
              <a:cs typeface="Montserrat"/>
              <a:sym typeface="Montserrat"/>
            </a:endParaRPr>
          </a:p>
        </p:txBody>
      </p:sp>
      <p:cxnSp>
        <p:nvCxnSpPr>
          <p:cNvPr id="1373" name="Google Shape;1373;p101"/>
          <p:cNvCxnSpPr/>
          <p:nvPr/>
        </p:nvCxnSpPr>
        <p:spPr>
          <a:xfrm flipH="1">
            <a:off x="1932642" y="3576956"/>
            <a:ext cx="352500" cy="287100"/>
          </a:xfrm>
          <a:prstGeom prst="straightConnector1">
            <a:avLst/>
          </a:prstGeom>
          <a:noFill/>
          <a:ln w="38100" cap="flat" cmpd="sng">
            <a:solidFill>
              <a:srgbClr val="FF0000"/>
            </a:solidFill>
            <a:prstDash val="solid"/>
            <a:round/>
            <a:headEnd type="none" w="med" len="med"/>
            <a:tailEnd type="triangle" w="med" len="med"/>
          </a:ln>
        </p:spPr>
      </p:cxnSp>
      <p:sp>
        <p:nvSpPr>
          <p:cNvPr id="1374" name="Google Shape;1374;p101"/>
          <p:cNvSpPr txBox="1"/>
          <p:nvPr/>
        </p:nvSpPr>
        <p:spPr>
          <a:xfrm>
            <a:off x="1490498" y="3242494"/>
            <a:ext cx="37953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output amount (how much BTC is being sent)</a:t>
            </a:r>
            <a:endParaRPr sz="1400">
              <a:solidFill>
                <a:srgbClr val="980000"/>
              </a:solidFill>
              <a:latin typeface="Proxima Nova"/>
              <a:ea typeface="Proxima Nova"/>
              <a:cs typeface="Proxima Nova"/>
              <a:sym typeface="Proxima Nova"/>
            </a:endParaRPr>
          </a:p>
        </p:txBody>
      </p:sp>
      <p:cxnSp>
        <p:nvCxnSpPr>
          <p:cNvPr id="1375" name="Google Shape;1375;p101"/>
          <p:cNvCxnSpPr/>
          <p:nvPr/>
        </p:nvCxnSpPr>
        <p:spPr>
          <a:xfrm rot="10800000">
            <a:off x="3566527" y="4309153"/>
            <a:ext cx="89700" cy="273000"/>
          </a:xfrm>
          <a:prstGeom prst="straightConnector1">
            <a:avLst/>
          </a:prstGeom>
          <a:noFill/>
          <a:ln w="38100" cap="flat" cmpd="sng">
            <a:solidFill>
              <a:srgbClr val="FF0000"/>
            </a:solidFill>
            <a:prstDash val="solid"/>
            <a:round/>
            <a:headEnd type="none" w="med" len="med"/>
            <a:tailEnd type="triangle" w="med" len="med"/>
          </a:ln>
        </p:spPr>
      </p:cxnSp>
      <p:sp>
        <p:nvSpPr>
          <p:cNvPr id="1376" name="Google Shape;1376;p101"/>
          <p:cNvSpPr txBox="1"/>
          <p:nvPr/>
        </p:nvSpPr>
        <p:spPr>
          <a:xfrm>
            <a:off x="3199930" y="4504575"/>
            <a:ext cx="12015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output script</a:t>
            </a:r>
            <a:endParaRPr sz="1400">
              <a:solidFill>
                <a:srgbClr val="980000"/>
              </a:solidFill>
              <a:latin typeface="Proxima Nova"/>
              <a:ea typeface="Proxima Nova"/>
              <a:cs typeface="Proxima Nova"/>
              <a:sym typeface="Proxima Nova"/>
            </a:endParaRPr>
          </a:p>
        </p:txBody>
      </p:sp>
      <p:cxnSp>
        <p:nvCxnSpPr>
          <p:cNvPr id="1377" name="Google Shape;1377;p101"/>
          <p:cNvCxnSpPr/>
          <p:nvPr/>
        </p:nvCxnSpPr>
        <p:spPr>
          <a:xfrm rot="10800000">
            <a:off x="1185323" y="4309153"/>
            <a:ext cx="89700" cy="273000"/>
          </a:xfrm>
          <a:prstGeom prst="straightConnector1">
            <a:avLst/>
          </a:prstGeom>
          <a:noFill/>
          <a:ln w="38100" cap="flat" cmpd="sng">
            <a:solidFill>
              <a:srgbClr val="FF0000"/>
            </a:solidFill>
            <a:prstDash val="solid"/>
            <a:round/>
            <a:headEnd type="none" w="med" len="med"/>
            <a:tailEnd type="triangle" w="med" len="med"/>
          </a:ln>
        </p:spPr>
      </p:cxnSp>
      <p:sp>
        <p:nvSpPr>
          <p:cNvPr id="1378" name="Google Shape;1378;p101"/>
          <p:cNvSpPr txBox="1"/>
          <p:nvPr/>
        </p:nvSpPr>
        <p:spPr>
          <a:xfrm>
            <a:off x="818726" y="4504575"/>
            <a:ext cx="12015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980000"/>
                </a:solidFill>
                <a:latin typeface="Proxima Nova"/>
                <a:ea typeface="Proxima Nova"/>
                <a:cs typeface="Proxima Nova"/>
                <a:sym typeface="Proxima Nova"/>
              </a:rPr>
              <a:t>type of script</a:t>
            </a:r>
            <a:endParaRPr sz="1400">
              <a:solidFill>
                <a:srgbClr val="980000"/>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2"/>
          <p:cNvSpPr txBox="1">
            <a:spLocks noGrp="1"/>
          </p:cNvSpPr>
          <p:nvPr>
            <p:ph type="body" idx="1"/>
          </p:nvPr>
        </p:nvSpPr>
        <p:spPr>
          <a:xfrm>
            <a:off x="421291" y="1420519"/>
            <a:ext cx="8464200" cy="327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dirty="0">
                <a:latin typeface="Proxima Nova"/>
                <a:ea typeface="Proxima Nova"/>
                <a:cs typeface="Proxima Nova"/>
                <a:sym typeface="Proxima Nova"/>
              </a:rPr>
              <a:t>Çıktı “adresleri” aslında komut dosyalarıdır.</a:t>
            </a:r>
            <a:endParaRPr sz="1800" dirty="0">
              <a:latin typeface="Proxima Nova"/>
              <a:ea typeface="Proxima Nova"/>
              <a:cs typeface="Proxima Nova"/>
              <a:sym typeface="Proxima Nova"/>
            </a:endParaRPr>
          </a:p>
          <a:p>
            <a:pPr marL="0" lvl="0" indent="0" algn="l" rtl="0">
              <a:lnSpc>
                <a:spcPct val="100000"/>
              </a:lnSpc>
              <a:spcBef>
                <a:spcPts val="0"/>
              </a:spcBef>
              <a:spcAft>
                <a:spcPts val="0"/>
              </a:spcAft>
              <a:buNone/>
            </a:pPr>
            <a:endParaRPr sz="700" dirty="0">
              <a:latin typeface="Proxima Nova"/>
              <a:ea typeface="Proxima Nova"/>
              <a:cs typeface="Proxima Nova"/>
              <a:sym typeface="Proxima Nova"/>
            </a:endParaRPr>
          </a:p>
          <a:p>
            <a:pPr marL="0" lvl="0" indent="0" algn="l" rtl="0">
              <a:lnSpc>
                <a:spcPct val="100000"/>
              </a:lnSpc>
              <a:spcBef>
                <a:spcPts val="0"/>
              </a:spcBef>
              <a:spcAft>
                <a:spcPts val="0"/>
              </a:spcAft>
              <a:buNone/>
            </a:pPr>
            <a:endParaRPr sz="1800" dirty="0" smtClean="0">
              <a:latin typeface="Proxima Nova"/>
              <a:ea typeface="Proxima Nova"/>
              <a:cs typeface="Proxima Nova"/>
              <a:sym typeface="Proxima Nova"/>
            </a:endParaRPr>
          </a:p>
          <a:p>
            <a:pPr marL="342900" lvl="0" indent="-203200">
              <a:buClr>
                <a:schemeClr val="dk2"/>
              </a:buClr>
              <a:buSzPts val="1800"/>
              <a:buFont typeface="Proxima Nova"/>
              <a:buChar char="➔"/>
            </a:pPr>
            <a:r>
              <a:rPr lang="tr-TR" sz="1800" dirty="0" smtClean="0">
                <a:solidFill>
                  <a:schemeClr val="dk2"/>
                </a:solidFill>
                <a:latin typeface="Proxima Nova"/>
                <a:ea typeface="Proxima Nova"/>
                <a:cs typeface="Proxima Nova"/>
                <a:sym typeface="Proxima Nova"/>
              </a:rPr>
              <a:t>Bu Çıktı Komut Dosyası</a:t>
            </a:r>
            <a:r>
              <a:rPr lang="tr-TR" sz="1800" dirty="0">
                <a:solidFill>
                  <a:schemeClr val="dk2"/>
                </a:solidFill>
                <a:latin typeface="Proxima Nova"/>
                <a:ea typeface="Proxima Nova"/>
                <a:cs typeface="Proxima Nova"/>
                <a:sym typeface="Proxima Nova"/>
              </a:rPr>
              <a:t>: "Bu miktar, X adresine </a:t>
            </a:r>
            <a:r>
              <a:rPr lang="tr-TR" sz="1800" dirty="0" err="1">
                <a:solidFill>
                  <a:schemeClr val="dk2"/>
                </a:solidFill>
                <a:latin typeface="Proxima Nova"/>
                <a:ea typeface="Proxima Nova"/>
                <a:cs typeface="Proxima Nova"/>
                <a:sym typeface="Proxima Nova"/>
              </a:rPr>
              <a:t>hash</a:t>
            </a:r>
            <a:r>
              <a:rPr lang="tr-TR" sz="1800" dirty="0">
                <a:solidFill>
                  <a:schemeClr val="dk2"/>
                </a:solidFill>
                <a:latin typeface="Proxima Nova"/>
                <a:ea typeface="Proxima Nova"/>
                <a:cs typeface="Proxima Nova"/>
                <a:sym typeface="Proxima Nova"/>
              </a:rPr>
              <a:t> olan ortak anahtar ve bu ortak anahtarın sahibinden bir imza ile kullanılabilir</a:t>
            </a:r>
            <a:r>
              <a:rPr lang="tr-TR" sz="1800" dirty="0" smtClean="0">
                <a:solidFill>
                  <a:schemeClr val="dk2"/>
                </a:solidFill>
                <a:latin typeface="Proxima Nova"/>
                <a:ea typeface="Proxima Nova"/>
                <a:cs typeface="Proxima Nova"/>
                <a:sym typeface="Proxima Nova"/>
              </a:rPr>
              <a:t>"</a:t>
            </a:r>
            <a:endParaRPr sz="1800" dirty="0">
              <a:latin typeface="Proxima Nova"/>
              <a:ea typeface="Proxima Nova"/>
              <a:cs typeface="Proxima Nova"/>
              <a:sym typeface="Proxima Nova"/>
            </a:endParaRPr>
          </a:p>
          <a:p>
            <a:pPr marL="0" lvl="0" indent="0" algn="l" rtl="0">
              <a:lnSpc>
                <a:spcPct val="100000"/>
              </a:lnSpc>
              <a:spcBef>
                <a:spcPts val="0"/>
              </a:spcBef>
              <a:spcAft>
                <a:spcPts val="0"/>
              </a:spcAft>
              <a:buNone/>
            </a:pPr>
            <a:endParaRPr sz="1800" dirty="0">
              <a:latin typeface="Proxima Nova"/>
              <a:ea typeface="Proxima Nova"/>
              <a:cs typeface="Proxima Nova"/>
              <a:sym typeface="Proxima Nova"/>
            </a:endParaRPr>
          </a:p>
          <a:p>
            <a:pPr marL="177800" lvl="0" indent="-203200">
              <a:buSzPts val="1800"/>
              <a:buFont typeface="Proxima Nova"/>
              <a:buChar char="●"/>
            </a:pPr>
            <a:endParaRPr lang="tr-TR" sz="1800" dirty="0">
              <a:latin typeface="Proxima Nova"/>
              <a:ea typeface="Proxima Nova"/>
              <a:cs typeface="Proxima Nova"/>
              <a:sym typeface="Proxima Nova"/>
            </a:endParaRPr>
          </a:p>
          <a:p>
            <a:pPr marL="177800" lvl="0" indent="-203200">
              <a:buSzPts val="1800"/>
              <a:buFont typeface="Proxima Nova"/>
              <a:buChar char="●"/>
            </a:pPr>
            <a:r>
              <a:rPr lang="tr-TR" sz="1800" dirty="0">
                <a:latin typeface="Proxima Nova"/>
                <a:ea typeface="Proxima Nova"/>
                <a:cs typeface="Proxima Nova"/>
                <a:sym typeface="Proxima Nova"/>
              </a:rPr>
              <a:t>Komut dosyası oluşturma yoluyla girdiler ve çıktılar, </a:t>
            </a:r>
            <a:r>
              <a:rPr lang="tr-TR" sz="1800" dirty="0" err="1">
                <a:latin typeface="Proxima Nova"/>
                <a:ea typeface="Proxima Nova"/>
                <a:cs typeface="Proxima Nova"/>
                <a:sym typeface="Proxima Nova"/>
              </a:rPr>
              <a:t>Bitcoin'in</a:t>
            </a:r>
            <a:r>
              <a:rPr lang="tr-TR" sz="1800" dirty="0">
                <a:latin typeface="Proxima Nova"/>
                <a:ea typeface="Proxima Nova"/>
                <a:cs typeface="Proxima Nova"/>
                <a:sym typeface="Proxima Nova"/>
              </a:rPr>
              <a:t> gelecekteki </a:t>
            </a:r>
            <a:r>
              <a:rPr lang="tr-TR" sz="1800" dirty="0" err="1">
                <a:latin typeface="Proxima Nova"/>
                <a:ea typeface="Proxima Nova"/>
                <a:cs typeface="Proxima Nova"/>
                <a:sym typeface="Proxima Nova"/>
              </a:rPr>
              <a:t>genişletilebilirliğine</a:t>
            </a:r>
            <a:r>
              <a:rPr lang="tr-TR" sz="1800" dirty="0">
                <a:latin typeface="Proxima Nova"/>
                <a:ea typeface="Proxima Nova"/>
                <a:cs typeface="Proxima Nova"/>
                <a:sym typeface="Proxima Nova"/>
              </a:rPr>
              <a:t> izin </a:t>
            </a:r>
            <a:r>
              <a:rPr lang="tr-TR" sz="1800" dirty="0" smtClean="0">
                <a:latin typeface="Proxima Nova"/>
                <a:ea typeface="Proxima Nova"/>
                <a:cs typeface="Proxima Nova"/>
                <a:sym typeface="Proxima Nova"/>
              </a:rPr>
              <a:t>verir.</a:t>
            </a:r>
            <a:endParaRPr sz="1800" dirty="0">
              <a:latin typeface="Proxima Nova"/>
              <a:ea typeface="Proxima Nova"/>
              <a:cs typeface="Proxima Nova"/>
              <a:sym typeface="Proxima Nova"/>
            </a:endParaRPr>
          </a:p>
          <a:p>
            <a:pPr marL="177800" lvl="0" indent="-203200" algn="l" rtl="0">
              <a:spcBef>
                <a:spcPts val="0"/>
              </a:spcBef>
              <a:spcAft>
                <a:spcPts val="0"/>
              </a:spcAft>
              <a:buClr>
                <a:schemeClr val="dk2"/>
              </a:buClr>
              <a:buSzPts val="1800"/>
              <a:buFont typeface="Proxima Nova"/>
              <a:buChar char="●"/>
            </a:pPr>
            <a:r>
              <a:rPr lang="en" sz="1800" b="1" dirty="0" smtClean="0">
                <a:solidFill>
                  <a:schemeClr val="dk2"/>
                </a:solidFill>
                <a:latin typeface="Proxima Nova"/>
                <a:ea typeface="Proxima Nova"/>
                <a:cs typeface="Proxima Nova"/>
                <a:sym typeface="Proxima Nova"/>
              </a:rPr>
              <a:t>Script </a:t>
            </a:r>
            <a:r>
              <a:rPr lang="tr-TR" sz="1800" b="1" dirty="0" smtClean="0">
                <a:solidFill>
                  <a:schemeClr val="dk2"/>
                </a:solidFill>
                <a:latin typeface="Proxima Nova"/>
                <a:ea typeface="Proxima Nova"/>
                <a:cs typeface="Proxima Nova"/>
                <a:sym typeface="Proxima Nova"/>
              </a:rPr>
              <a:t>veya</a:t>
            </a:r>
            <a:r>
              <a:rPr lang="en" sz="1800" b="1" dirty="0" smtClean="0">
                <a:solidFill>
                  <a:schemeClr val="dk2"/>
                </a:solidFill>
                <a:latin typeface="Proxima Nova"/>
                <a:ea typeface="Proxima Nova"/>
                <a:cs typeface="Proxima Nova"/>
                <a:sym typeface="Proxima Nova"/>
              </a:rPr>
              <a:t> “Bitcoin Scripting Language”</a:t>
            </a:r>
            <a:r>
              <a:rPr lang="en" sz="1800" dirty="0" smtClean="0">
                <a:solidFill>
                  <a:schemeClr val="dk2"/>
                </a:solidFill>
                <a:latin typeface="Proxima Nova"/>
                <a:ea typeface="Proxima Nova"/>
                <a:cs typeface="Proxima Nova"/>
                <a:sym typeface="Proxima Nova"/>
              </a:rPr>
              <a:t>: </a:t>
            </a:r>
            <a:r>
              <a:rPr lang="tr-TR" sz="1800" dirty="0" err="1" smtClean="0">
                <a:solidFill>
                  <a:schemeClr val="dk2"/>
                </a:solidFill>
                <a:latin typeface="Proxima Nova"/>
                <a:ea typeface="Proxima Nova"/>
                <a:cs typeface="Proxima Nova"/>
                <a:sym typeface="Proxima Nova"/>
              </a:rPr>
              <a:t>Bitcoin</a:t>
            </a:r>
            <a:r>
              <a:rPr lang="tr-TR" sz="1800" dirty="0" smtClean="0">
                <a:solidFill>
                  <a:schemeClr val="dk2"/>
                </a:solidFill>
                <a:latin typeface="Proxima Nova"/>
                <a:ea typeface="Proxima Nova"/>
                <a:cs typeface="Proxima Nova"/>
                <a:sym typeface="Proxima Nova"/>
              </a:rPr>
              <a:t> için özel oluşturulmuş dil</a:t>
            </a:r>
            <a:endParaRPr sz="1800" dirty="0" smtClean="0">
              <a:solidFill>
                <a:schemeClr val="dk2"/>
              </a:solidFill>
              <a:latin typeface="Proxima Nova"/>
              <a:ea typeface="Proxima Nova"/>
              <a:cs typeface="Proxima Nova"/>
              <a:sym typeface="Proxima Nova"/>
            </a:endParaRPr>
          </a:p>
          <a:p>
            <a:pPr marL="342900" lvl="1" indent="-203200" algn="l" rtl="0">
              <a:spcBef>
                <a:spcPts val="0"/>
              </a:spcBef>
              <a:spcAft>
                <a:spcPts val="0"/>
              </a:spcAft>
              <a:buClr>
                <a:schemeClr val="dk2"/>
              </a:buClr>
              <a:buSzPts val="1800"/>
              <a:buFont typeface="Proxima Nova"/>
              <a:buChar char="○"/>
            </a:pPr>
            <a:r>
              <a:rPr lang="tr-TR" sz="1800" dirty="0" smtClean="0">
                <a:solidFill>
                  <a:schemeClr val="dk2"/>
                </a:solidFill>
                <a:latin typeface="Proxima Nova"/>
                <a:ea typeface="Proxima Nova"/>
                <a:cs typeface="Proxima Nova"/>
                <a:sym typeface="Proxima Nova"/>
              </a:rPr>
              <a:t>Yığın tabanlı</a:t>
            </a:r>
            <a:endParaRPr sz="1800" dirty="0" smtClean="0">
              <a:solidFill>
                <a:schemeClr val="dk2"/>
              </a:solidFill>
              <a:latin typeface="Proxima Nova"/>
              <a:ea typeface="Proxima Nova"/>
              <a:cs typeface="Proxima Nova"/>
              <a:sym typeface="Proxima Nova"/>
            </a:endParaRPr>
          </a:p>
          <a:p>
            <a:pPr marL="342900" lvl="1" indent="-203200" algn="l" rtl="0">
              <a:spcBef>
                <a:spcPts val="0"/>
              </a:spcBef>
              <a:spcAft>
                <a:spcPts val="0"/>
              </a:spcAft>
              <a:buClr>
                <a:schemeClr val="dk2"/>
              </a:buClr>
              <a:buSzPts val="1800"/>
              <a:buFont typeface="Proxima Nova"/>
              <a:buChar char="○"/>
            </a:pPr>
            <a:r>
              <a:rPr lang="tr-TR" sz="1800" dirty="0" err="1" smtClean="0">
                <a:solidFill>
                  <a:schemeClr val="dk2"/>
                </a:solidFill>
                <a:latin typeface="Proxima Nova"/>
                <a:ea typeface="Proxima Nova"/>
                <a:cs typeface="Proxima Nova"/>
                <a:sym typeface="Proxima Nova"/>
              </a:rPr>
              <a:t>Kriptografi</a:t>
            </a:r>
            <a:r>
              <a:rPr lang="tr-TR" sz="1800" dirty="0" smtClean="0">
                <a:solidFill>
                  <a:schemeClr val="dk2"/>
                </a:solidFill>
                <a:latin typeface="Proxima Nova"/>
                <a:ea typeface="Proxima Nova"/>
                <a:cs typeface="Proxima Nova"/>
                <a:sym typeface="Proxima Nova"/>
              </a:rPr>
              <a:t> desteği</a:t>
            </a:r>
            <a:endParaRPr sz="1800" dirty="0" smtClean="0">
              <a:solidFill>
                <a:schemeClr val="dk2"/>
              </a:solidFill>
              <a:latin typeface="Proxima Nova"/>
              <a:ea typeface="Proxima Nova"/>
              <a:cs typeface="Proxima Nova"/>
              <a:sym typeface="Proxima Nova"/>
            </a:endParaRPr>
          </a:p>
          <a:p>
            <a:pPr marL="342900" lvl="1" indent="-203200" algn="l" rtl="0">
              <a:spcBef>
                <a:spcPts val="0"/>
              </a:spcBef>
              <a:spcAft>
                <a:spcPts val="0"/>
              </a:spcAft>
              <a:buClr>
                <a:schemeClr val="dk2"/>
              </a:buClr>
              <a:buSzPts val="1800"/>
              <a:buFont typeface="Proxima Nova"/>
              <a:buChar char="○"/>
            </a:pPr>
            <a:r>
              <a:rPr lang="tr-TR" sz="1800" dirty="0" smtClean="0">
                <a:solidFill>
                  <a:schemeClr val="dk2"/>
                </a:solidFill>
                <a:latin typeface="Proxima Nova"/>
                <a:ea typeface="Proxima Nova"/>
                <a:cs typeface="Proxima Nova"/>
                <a:sym typeface="Proxima Nova"/>
              </a:rPr>
              <a:t>Basit</a:t>
            </a:r>
            <a:r>
              <a:rPr lang="en" sz="1800" dirty="0" smtClean="0">
                <a:solidFill>
                  <a:schemeClr val="dk2"/>
                </a:solidFill>
                <a:latin typeface="Proxima Nova"/>
                <a:ea typeface="Proxima Nova"/>
                <a:cs typeface="Proxima Nova"/>
                <a:sym typeface="Proxima Nova"/>
              </a:rPr>
              <a:t>, </a:t>
            </a:r>
            <a:r>
              <a:rPr lang="tr-TR" sz="1800" dirty="0" smtClean="0">
                <a:solidFill>
                  <a:schemeClr val="dk2"/>
                </a:solidFill>
                <a:latin typeface="Proxima Nova"/>
                <a:ea typeface="Proxima Nova"/>
                <a:cs typeface="Proxima Nova"/>
                <a:sym typeface="Proxima Nova"/>
              </a:rPr>
              <a:t>Turing-</a:t>
            </a:r>
            <a:r>
              <a:rPr lang="tr-TR" sz="1800" dirty="0" err="1" smtClean="0">
                <a:solidFill>
                  <a:schemeClr val="dk2"/>
                </a:solidFill>
                <a:latin typeface="Proxima Nova"/>
                <a:ea typeface="Proxima Nova"/>
                <a:cs typeface="Proxima Nova"/>
                <a:sym typeface="Proxima Nova"/>
              </a:rPr>
              <a:t>complete</a:t>
            </a:r>
            <a:r>
              <a:rPr lang="tr-TR" sz="1800" dirty="0" smtClean="0">
                <a:solidFill>
                  <a:schemeClr val="dk2"/>
                </a:solidFill>
                <a:latin typeface="Proxima Nova"/>
                <a:ea typeface="Proxima Nova"/>
                <a:cs typeface="Proxima Nova"/>
                <a:sym typeface="Proxima Nova"/>
              </a:rPr>
              <a:t> değil</a:t>
            </a:r>
            <a:r>
              <a:rPr lang="en" sz="1800" dirty="0" smtClean="0">
                <a:solidFill>
                  <a:schemeClr val="dk2"/>
                </a:solidFill>
                <a:latin typeface="Proxima Nova"/>
                <a:ea typeface="Proxima Nova"/>
                <a:cs typeface="Proxima Nova"/>
                <a:sym typeface="Proxima Nova"/>
              </a:rPr>
              <a:t> (</a:t>
            </a:r>
            <a:r>
              <a:rPr lang="tr-TR" sz="1800" dirty="0" smtClean="0">
                <a:solidFill>
                  <a:schemeClr val="dk2"/>
                </a:solidFill>
                <a:latin typeface="Proxima Nova"/>
                <a:ea typeface="Proxima Nova"/>
                <a:cs typeface="Proxima Nova"/>
                <a:sym typeface="Proxima Nova"/>
              </a:rPr>
              <a:t>döngüler yok</a:t>
            </a:r>
            <a:r>
              <a:rPr lang="en" sz="1800" dirty="0" smtClean="0">
                <a:solidFill>
                  <a:schemeClr val="dk2"/>
                </a:solidFill>
                <a:latin typeface="Proxima Nova"/>
                <a:ea typeface="Proxima Nova"/>
                <a:cs typeface="Proxima Nova"/>
                <a:sym typeface="Proxima Nova"/>
              </a:rPr>
              <a:t>)</a:t>
            </a:r>
            <a:endParaRPr sz="1800" dirty="0" smtClean="0">
              <a:latin typeface="Proxima Nova"/>
              <a:ea typeface="Proxima Nova"/>
              <a:cs typeface="Proxima Nova"/>
              <a:sym typeface="Proxima Nova"/>
            </a:endParaRPr>
          </a:p>
          <a:p>
            <a:pPr marL="0" lvl="0" indent="0" algn="l" rtl="0">
              <a:spcBef>
                <a:spcPts val="0"/>
              </a:spcBef>
              <a:spcAft>
                <a:spcPts val="0"/>
              </a:spcAft>
              <a:buNone/>
            </a:pPr>
            <a:endParaRPr sz="1800" dirty="0" smtClean="0">
              <a:latin typeface="Proxima Nova"/>
              <a:ea typeface="Proxima Nova"/>
              <a:cs typeface="Proxima Nova"/>
              <a:sym typeface="Proxima Nova"/>
            </a:endParaRPr>
          </a:p>
          <a:p>
            <a:pPr marL="0" lvl="0" indent="0" algn="l" rtl="0">
              <a:spcBef>
                <a:spcPts val="0"/>
              </a:spcBef>
              <a:spcAft>
                <a:spcPts val="0"/>
              </a:spcAft>
              <a:buNone/>
            </a:pPr>
            <a:endParaRPr sz="1800" dirty="0">
              <a:latin typeface="Proxima Nova"/>
              <a:ea typeface="Proxima Nova"/>
              <a:cs typeface="Proxima Nova"/>
              <a:sym typeface="Proxima Nova"/>
            </a:endParaRPr>
          </a:p>
        </p:txBody>
      </p:sp>
      <p:sp>
        <p:nvSpPr>
          <p:cNvPr id="1384" name="Google Shape;1384;p102"/>
          <p:cNvSpPr txBox="1"/>
          <p:nvPr/>
        </p:nvSpPr>
        <p:spPr>
          <a:xfrm>
            <a:off x="2479800" y="47198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385" name="Google Shape;1385;p102"/>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EDITED BY: GLORIA ZHAO</a:t>
            </a:r>
            <a:endParaRPr sz="900">
              <a:solidFill>
                <a:srgbClr val="B7B7B7"/>
              </a:solidFill>
              <a:latin typeface="Proxima Nova"/>
              <a:ea typeface="Proxima Nova"/>
              <a:cs typeface="Proxima Nova"/>
              <a:sym typeface="Proxima Nova"/>
            </a:endParaRPr>
          </a:p>
        </p:txBody>
      </p:sp>
      <p:sp>
        <p:nvSpPr>
          <p:cNvPr id="1386" name="Google Shape;1386;p102"/>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Komut Dosyaları</a:t>
            </a:r>
            <a:endParaRPr sz="2700" b="1">
              <a:latin typeface="Montserrat"/>
              <a:ea typeface="Montserrat"/>
              <a:cs typeface="Montserrat"/>
              <a:sym typeface="Montserrat"/>
            </a:endParaRPr>
          </a:p>
        </p:txBody>
      </p:sp>
      <p:sp>
        <p:nvSpPr>
          <p:cNvPr id="1387" name="Google Shape;1387;p102"/>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REMINDERS</a:t>
            </a:r>
            <a:endParaRPr sz="1700">
              <a:solidFill>
                <a:srgbClr val="BFBFBF"/>
              </a:solidFill>
              <a:latin typeface="Proxima Nova"/>
              <a:ea typeface="Proxima Nova"/>
              <a:cs typeface="Proxima Nova"/>
              <a:sym typeface="Proxima Nova"/>
            </a:endParaRPr>
          </a:p>
        </p:txBody>
      </p:sp>
      <p:sp>
        <p:nvSpPr>
          <p:cNvPr id="1388" name="Google Shape;1388;p102"/>
          <p:cNvSpPr txBox="1"/>
          <p:nvPr/>
        </p:nvSpPr>
        <p:spPr>
          <a:xfrm>
            <a:off x="-102059" y="1396038"/>
            <a:ext cx="9510900" cy="525000"/>
          </a:xfrm>
          <a:prstGeom prst="rect">
            <a:avLst/>
          </a:prstGeom>
          <a:no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100" dirty="0">
                <a:solidFill>
                  <a:schemeClr val="dk2"/>
                </a:solidFill>
              </a:rPr>
              <a:t>		</a:t>
            </a:r>
            <a:r>
              <a:rPr lang="en" sz="1100" dirty="0">
                <a:solidFill>
                  <a:schemeClr val="dk2"/>
                </a:solidFill>
                <a:highlight>
                  <a:schemeClr val="accent2"/>
                </a:highlight>
              </a:rPr>
              <a:t>“scriptPubKey”</a:t>
            </a:r>
            <a:r>
              <a:rPr lang="en" sz="1100" dirty="0">
                <a:solidFill>
                  <a:schemeClr val="dk2"/>
                </a:solidFill>
              </a:rPr>
              <a:t>: </a:t>
            </a:r>
            <a:r>
              <a:rPr lang="en" sz="1100" dirty="0">
                <a:solidFill>
                  <a:schemeClr val="dk2"/>
                </a:solidFill>
                <a:highlight>
                  <a:schemeClr val="accent2"/>
                </a:highlight>
              </a:rPr>
              <a:t>“OP_DUP</a:t>
            </a:r>
            <a:r>
              <a:rPr lang="en" sz="1100" dirty="0">
                <a:solidFill>
                  <a:schemeClr val="dk2"/>
                </a:solidFill>
              </a:rPr>
              <a:t> </a:t>
            </a:r>
            <a:r>
              <a:rPr lang="en" sz="1100" dirty="0">
                <a:solidFill>
                  <a:schemeClr val="dk2"/>
                </a:solidFill>
                <a:highlight>
                  <a:schemeClr val="accent2"/>
                </a:highlight>
              </a:rPr>
              <a:t>OP_HASH160</a:t>
            </a:r>
            <a:r>
              <a:rPr lang="en" sz="1100" dirty="0">
                <a:solidFill>
                  <a:schemeClr val="dk2"/>
                </a:solidFill>
              </a:rPr>
              <a:t> </a:t>
            </a:r>
            <a:r>
              <a:rPr lang="en" sz="1100" dirty="0">
                <a:solidFill>
                  <a:schemeClr val="dk2"/>
                </a:solidFill>
                <a:highlight>
                  <a:schemeClr val="accent2"/>
                </a:highlight>
              </a:rPr>
              <a:t>69e02e18b5705a05dd6b28ed517716c894b3d42e</a:t>
            </a:r>
            <a:r>
              <a:rPr lang="en" sz="1100" dirty="0">
                <a:solidFill>
                  <a:schemeClr val="dk2"/>
                </a:solidFill>
              </a:rPr>
              <a:t> </a:t>
            </a:r>
            <a:r>
              <a:rPr lang="en" sz="1100" dirty="0">
                <a:solidFill>
                  <a:schemeClr val="dk2"/>
                </a:solidFill>
                <a:highlight>
                  <a:schemeClr val="accent2"/>
                </a:highlight>
              </a:rPr>
              <a:t>OP_EQUALVERIFY</a:t>
            </a:r>
            <a:r>
              <a:rPr lang="en" sz="1100" dirty="0">
                <a:solidFill>
                  <a:schemeClr val="dk2"/>
                </a:solidFill>
              </a:rPr>
              <a:t> </a:t>
            </a:r>
            <a:r>
              <a:rPr lang="en" sz="1100" dirty="0">
                <a:solidFill>
                  <a:schemeClr val="dk2"/>
                </a:solidFill>
                <a:highlight>
                  <a:schemeClr val="accent2"/>
                </a:highlight>
              </a:rPr>
              <a:t>OP_CHECKSIG”</a:t>
            </a:r>
            <a:endParaRPr sz="1100" dirty="0">
              <a:solidFill>
                <a:schemeClr val="dk2"/>
              </a:solidFill>
              <a:highlight>
                <a:schemeClr val="accent2"/>
              </a:highligh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p:nvPr/>
        </p:nvSpPr>
        <p:spPr>
          <a:xfrm>
            <a:off x="363629" y="1285763"/>
            <a:ext cx="3916500" cy="30264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dk1"/>
              </a:buClr>
              <a:buFont typeface="Lato"/>
              <a:buNone/>
            </a:pPr>
            <a:r>
              <a:rPr lang="en" sz="1800" b="1" u="sng">
                <a:latin typeface="Proxima Nova"/>
                <a:ea typeface="Proxima Nova"/>
                <a:cs typeface="Proxima Nova"/>
                <a:sym typeface="Proxima Nova"/>
              </a:rPr>
              <a:t>Kriptografik Hash Fonksiyonu:</a:t>
            </a:r>
            <a:endParaRPr sz="1800">
              <a:latin typeface="Proxima Nova"/>
              <a:ea typeface="Proxima Nova"/>
              <a:cs typeface="Proxima Nova"/>
              <a:sym typeface="Proxima Nova"/>
            </a:endParaRPr>
          </a:p>
          <a:p>
            <a:pPr marL="0" lvl="0" indent="0" algn="l" rtl="0">
              <a:lnSpc>
                <a:spcPct val="125000"/>
              </a:lnSpc>
              <a:spcBef>
                <a:spcPts val="0"/>
              </a:spcBef>
              <a:spcAft>
                <a:spcPts val="0"/>
              </a:spcAft>
              <a:buClr>
                <a:schemeClr val="dk1"/>
              </a:buClr>
              <a:buFont typeface="Lato"/>
              <a:buNone/>
            </a:pPr>
            <a:r>
              <a:rPr lang="en" sz="1800">
                <a:latin typeface="Proxima Nova"/>
                <a:ea typeface="Proxima Nova"/>
                <a:cs typeface="Proxima Nova"/>
                <a:sym typeface="Proxima Nova"/>
              </a:rPr>
              <a:t>Üç özelliğe sahip bir hash fonksiyonu:</a:t>
            </a:r>
            <a:endParaRPr sz="1800">
              <a:latin typeface="Proxima Nova"/>
              <a:ea typeface="Proxima Nova"/>
              <a:cs typeface="Proxima Nova"/>
              <a:sym typeface="Proxima Nova"/>
            </a:endParaRPr>
          </a:p>
          <a:p>
            <a:pPr marL="177800" lvl="0" indent="-2032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Ön görüntü direnci</a:t>
            </a:r>
            <a:endParaRPr sz="1800">
              <a:latin typeface="Proxima Nova"/>
              <a:ea typeface="Proxima Nova"/>
              <a:cs typeface="Proxima Nova"/>
              <a:sym typeface="Proxima Nova"/>
            </a:endParaRPr>
          </a:p>
          <a:p>
            <a:pPr marL="177800" lvl="0" indent="-2032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İkinci ön görüntü direnci</a:t>
            </a:r>
            <a:endParaRPr sz="1800">
              <a:latin typeface="Proxima Nova"/>
              <a:ea typeface="Proxima Nova"/>
              <a:cs typeface="Proxima Nova"/>
              <a:sym typeface="Proxima Nova"/>
            </a:endParaRPr>
          </a:p>
          <a:p>
            <a:pPr marL="177800" lvl="0" indent="-2032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Çakışma direnci</a:t>
            </a:r>
            <a:endParaRPr sz="1800">
              <a:latin typeface="Proxima Nova"/>
              <a:ea typeface="Proxima Nova"/>
              <a:cs typeface="Proxima Nova"/>
              <a:sym typeface="Proxima Nova"/>
            </a:endParaRPr>
          </a:p>
          <a:p>
            <a:pPr marL="177800" lvl="0" indent="0" algn="l" rtl="0">
              <a:lnSpc>
                <a:spcPct val="125000"/>
              </a:lnSpc>
              <a:spcBef>
                <a:spcPts val="0"/>
              </a:spcBef>
              <a:spcAft>
                <a:spcPts val="0"/>
              </a:spcAft>
              <a:buNone/>
            </a:pPr>
            <a:endParaRPr sz="1800">
              <a:latin typeface="Proxima Nova"/>
              <a:ea typeface="Proxima Nova"/>
              <a:cs typeface="Proxima Nova"/>
              <a:sym typeface="Proxima Nova"/>
            </a:endParaRPr>
          </a:p>
          <a:p>
            <a:pPr marL="0" lvl="0" indent="0" algn="l" rtl="0">
              <a:lnSpc>
                <a:spcPct val="125000"/>
              </a:lnSpc>
              <a:spcBef>
                <a:spcPts val="0"/>
              </a:spcBef>
              <a:spcAft>
                <a:spcPts val="0"/>
              </a:spcAft>
              <a:buNone/>
            </a:pPr>
            <a:r>
              <a:rPr lang="en" sz="1800" b="1">
                <a:latin typeface="Proxima Nova"/>
                <a:ea typeface="Proxima Nova"/>
                <a:cs typeface="Proxima Nova"/>
                <a:sym typeface="Proxima Nova"/>
              </a:rPr>
              <a:t>matematiksel parmak izlerinin/tanımlayıcıların </a:t>
            </a:r>
            <a:r>
              <a:rPr lang="en" sz="1800">
                <a:latin typeface="Proxima Nova"/>
                <a:ea typeface="Proxima Nova"/>
                <a:cs typeface="Proxima Nova"/>
                <a:sym typeface="Proxima Nova"/>
              </a:rPr>
              <a:t>eşdeğeri</a:t>
            </a:r>
            <a:endParaRPr sz="1800">
              <a:latin typeface="Proxima Nova"/>
              <a:ea typeface="Proxima Nova"/>
              <a:cs typeface="Proxima Nova"/>
              <a:sym typeface="Proxima Nova"/>
            </a:endParaRPr>
          </a:p>
        </p:txBody>
      </p:sp>
      <p:sp>
        <p:nvSpPr>
          <p:cNvPr id="239" name="Google Shape;239;p36"/>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240" name="Google Shape;240;p36"/>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KRİPTOGRAFİK HASH FONKSİYONLARI</a:t>
            </a:r>
            <a:endParaRPr sz="2700" b="1">
              <a:latin typeface="Montserrat"/>
              <a:ea typeface="Montserrat"/>
              <a:cs typeface="Montserrat"/>
              <a:sym typeface="Montserrat"/>
            </a:endParaRPr>
          </a:p>
        </p:txBody>
      </p:sp>
      <p:sp>
        <p:nvSpPr>
          <p:cNvPr id="241" name="Google Shape;241;p36"/>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#CRYPTOGRAPHY</a:t>
            </a:r>
            <a:endParaRPr sz="1700">
              <a:solidFill>
                <a:srgbClr val="BFBFBF"/>
              </a:solidFill>
              <a:latin typeface="Proxima Nova"/>
              <a:ea typeface="Proxima Nova"/>
              <a:cs typeface="Proxima Nova"/>
              <a:sym typeface="Proxima Nova"/>
            </a:endParaRPr>
          </a:p>
        </p:txBody>
      </p:sp>
      <p:sp>
        <p:nvSpPr>
          <p:cNvPr id="242" name="Google Shape;242;p36"/>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
        <p:nvSpPr>
          <p:cNvPr id="243" name="Google Shape;243;p36"/>
          <p:cNvSpPr txBox="1"/>
          <p:nvPr/>
        </p:nvSpPr>
        <p:spPr>
          <a:xfrm>
            <a:off x="571405" y="3920353"/>
            <a:ext cx="19245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700"/>
              <a:t>Image source: </a:t>
            </a:r>
            <a:r>
              <a:rPr lang="en" sz="700" u="sng">
                <a:solidFill>
                  <a:schemeClr val="hlink"/>
                </a:solidFill>
                <a:hlinkClick r:id="rId3"/>
              </a:rPr>
              <a:t>http://chimera.labs.oreilly.com/books/1234000001802/ch08.html#_proof_of_work_algorithm</a:t>
            </a:r>
            <a:r>
              <a:rPr lang="en" sz="700"/>
              <a:t> </a:t>
            </a:r>
            <a:endParaRPr sz="700"/>
          </a:p>
        </p:txBody>
      </p:sp>
      <p:pic>
        <p:nvPicPr>
          <p:cNvPr id="244" name="Google Shape;244;p36"/>
          <p:cNvPicPr preferRelativeResize="0"/>
          <p:nvPr/>
        </p:nvPicPr>
        <p:blipFill>
          <a:blip r:embed="rId4">
            <a:alphaModFix/>
          </a:blip>
          <a:stretch>
            <a:fillRect/>
          </a:stretch>
        </p:blipFill>
        <p:spPr>
          <a:xfrm>
            <a:off x="4280125" y="1200925"/>
            <a:ext cx="4589802" cy="3189675"/>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pic>
        <p:nvPicPr>
          <p:cNvPr id="1393" name="Google Shape;1393;p103"/>
          <p:cNvPicPr preferRelativeResize="0"/>
          <p:nvPr/>
        </p:nvPicPr>
        <p:blipFill>
          <a:blip r:embed="rId3">
            <a:alphaModFix/>
          </a:blip>
          <a:stretch>
            <a:fillRect/>
          </a:stretch>
        </p:blipFill>
        <p:spPr>
          <a:xfrm>
            <a:off x="2087672" y="1567853"/>
            <a:ext cx="1953116" cy="2555209"/>
          </a:xfrm>
          <a:prstGeom prst="rect">
            <a:avLst/>
          </a:prstGeom>
          <a:noFill/>
          <a:ln>
            <a:noFill/>
          </a:ln>
        </p:spPr>
      </p:pic>
      <p:sp>
        <p:nvSpPr>
          <p:cNvPr id="1394" name="Google Shape;1394;p103"/>
          <p:cNvSpPr/>
          <p:nvPr/>
        </p:nvSpPr>
        <p:spPr>
          <a:xfrm>
            <a:off x="1278209" y="2457178"/>
            <a:ext cx="2846100" cy="16905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3"/>
          <p:cNvSpPr/>
          <p:nvPr/>
        </p:nvSpPr>
        <p:spPr>
          <a:xfrm>
            <a:off x="590159" y="1324403"/>
            <a:ext cx="5025900" cy="302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03"/>
          <p:cNvSpPr/>
          <p:nvPr/>
        </p:nvSpPr>
        <p:spPr>
          <a:xfrm>
            <a:off x="2050159" y="1433478"/>
            <a:ext cx="2906400" cy="9480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3"/>
          <p:cNvSpPr txBox="1"/>
          <p:nvPr/>
        </p:nvSpPr>
        <p:spPr>
          <a:xfrm>
            <a:off x="4379784" y="2884903"/>
            <a:ext cx="13659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Previous</a:t>
            </a:r>
            <a:endParaRPr sz="1300"/>
          </a:p>
          <a:p>
            <a:pPr marL="0" lvl="0" indent="0" algn="l" rtl="0">
              <a:spcBef>
                <a:spcPts val="0"/>
              </a:spcBef>
              <a:spcAft>
                <a:spcPts val="0"/>
              </a:spcAft>
              <a:buNone/>
            </a:pPr>
            <a:r>
              <a:rPr lang="en" sz="1300"/>
              <a:t>tx output (scriptPubKey)</a:t>
            </a:r>
            <a:endParaRPr sz="1300"/>
          </a:p>
        </p:txBody>
      </p:sp>
      <p:sp>
        <p:nvSpPr>
          <p:cNvPr id="1398" name="Google Shape;1398;p103"/>
          <p:cNvSpPr txBox="1"/>
          <p:nvPr/>
        </p:nvSpPr>
        <p:spPr>
          <a:xfrm>
            <a:off x="787784" y="1516653"/>
            <a:ext cx="1006800" cy="75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t>New</a:t>
            </a:r>
            <a:endParaRPr sz="1300"/>
          </a:p>
          <a:p>
            <a:pPr marL="0" lvl="0" indent="0" algn="r" rtl="0">
              <a:spcBef>
                <a:spcPts val="0"/>
              </a:spcBef>
              <a:spcAft>
                <a:spcPts val="0"/>
              </a:spcAft>
              <a:buNone/>
            </a:pPr>
            <a:r>
              <a:rPr lang="en" sz="1300"/>
              <a:t>tx input</a:t>
            </a:r>
            <a:endParaRPr sz="1300"/>
          </a:p>
          <a:p>
            <a:pPr marL="0" lvl="0" indent="0" algn="r" rtl="0">
              <a:spcBef>
                <a:spcPts val="0"/>
              </a:spcBef>
              <a:spcAft>
                <a:spcPts val="0"/>
              </a:spcAft>
              <a:buNone/>
            </a:pPr>
            <a:r>
              <a:rPr lang="en" sz="1300"/>
              <a:t>(scriptSig)</a:t>
            </a:r>
            <a:endParaRPr sz="1300"/>
          </a:p>
        </p:txBody>
      </p:sp>
      <p:sp>
        <p:nvSpPr>
          <p:cNvPr id="1399" name="Google Shape;1399;p103"/>
          <p:cNvSpPr/>
          <p:nvPr/>
        </p:nvSpPr>
        <p:spPr>
          <a:xfrm>
            <a:off x="4124034" y="1433478"/>
            <a:ext cx="832500" cy="9480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03"/>
          <p:cNvSpPr/>
          <p:nvPr/>
        </p:nvSpPr>
        <p:spPr>
          <a:xfrm>
            <a:off x="1278209" y="2457178"/>
            <a:ext cx="771900" cy="16905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03"/>
          <p:cNvSpPr txBox="1"/>
          <p:nvPr/>
        </p:nvSpPr>
        <p:spPr>
          <a:xfrm>
            <a:off x="4162759" y="1405353"/>
            <a:ext cx="8325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a:t>
            </a:r>
            <a:endParaRPr sz="1200"/>
          </a:p>
          <a:p>
            <a:pPr marL="0" lvl="0" indent="0" algn="l" rtl="0">
              <a:spcBef>
                <a:spcPts val="0"/>
              </a:spcBef>
              <a:spcAft>
                <a:spcPts val="0"/>
              </a:spcAft>
              <a:buNone/>
            </a:pPr>
            <a:r>
              <a:rPr lang="en" sz="1200"/>
              <a:t>new output(s)</a:t>
            </a:r>
            <a:endParaRPr sz="1200"/>
          </a:p>
          <a:p>
            <a:pPr marL="0" lvl="0" indent="0" algn="l" rtl="0">
              <a:spcBef>
                <a:spcPts val="0"/>
              </a:spcBef>
              <a:spcAft>
                <a:spcPts val="0"/>
              </a:spcAft>
              <a:buNone/>
            </a:pPr>
            <a:r>
              <a:rPr lang="en" sz="1200"/>
              <a:t>...</a:t>
            </a:r>
            <a:endParaRPr sz="1200"/>
          </a:p>
        </p:txBody>
      </p:sp>
      <p:sp>
        <p:nvSpPr>
          <p:cNvPr id="1402" name="Google Shape;1402;p103"/>
          <p:cNvSpPr txBox="1"/>
          <p:nvPr/>
        </p:nvSpPr>
        <p:spPr>
          <a:xfrm>
            <a:off x="1331959" y="2792603"/>
            <a:ext cx="718200" cy="68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a:t>
            </a:r>
            <a:endParaRPr sz="1200"/>
          </a:p>
          <a:p>
            <a:pPr marL="0" lvl="0" indent="0" algn="l" rtl="0">
              <a:spcBef>
                <a:spcPts val="0"/>
              </a:spcBef>
              <a:spcAft>
                <a:spcPts val="0"/>
              </a:spcAft>
              <a:buNone/>
            </a:pPr>
            <a:r>
              <a:rPr lang="en" sz="1200"/>
              <a:t>prev</a:t>
            </a:r>
            <a:endParaRPr sz="1200"/>
          </a:p>
          <a:p>
            <a:pPr marL="0" lvl="0" indent="0" algn="l" rtl="0">
              <a:spcBef>
                <a:spcPts val="0"/>
              </a:spcBef>
              <a:spcAft>
                <a:spcPts val="0"/>
              </a:spcAft>
              <a:buNone/>
            </a:pPr>
            <a:r>
              <a:rPr lang="en" sz="1200"/>
              <a:t>input(s)</a:t>
            </a:r>
            <a:endParaRPr sz="1200"/>
          </a:p>
          <a:p>
            <a:pPr marL="0" lvl="0" indent="0" algn="l" rtl="0">
              <a:spcBef>
                <a:spcPts val="0"/>
              </a:spcBef>
              <a:spcAft>
                <a:spcPts val="0"/>
              </a:spcAft>
              <a:buNone/>
            </a:pPr>
            <a:r>
              <a:rPr lang="en" sz="1200"/>
              <a:t>...</a:t>
            </a:r>
            <a:endParaRPr sz="1200"/>
          </a:p>
        </p:txBody>
      </p:sp>
      <p:cxnSp>
        <p:nvCxnSpPr>
          <p:cNvPr id="1403" name="Google Shape;1403;p103"/>
          <p:cNvCxnSpPr/>
          <p:nvPr/>
        </p:nvCxnSpPr>
        <p:spPr>
          <a:xfrm rot="10800000">
            <a:off x="1792832" y="1916728"/>
            <a:ext cx="173400" cy="4152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1404" name="Google Shape;1404;p103"/>
          <p:cNvCxnSpPr/>
          <p:nvPr/>
        </p:nvCxnSpPr>
        <p:spPr>
          <a:xfrm flipH="1">
            <a:off x="1790115" y="1500628"/>
            <a:ext cx="173400" cy="4152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1405" name="Google Shape;1405;p103"/>
          <p:cNvCxnSpPr/>
          <p:nvPr/>
        </p:nvCxnSpPr>
        <p:spPr>
          <a:xfrm rot="10800000" flipH="1">
            <a:off x="4274661" y="3586216"/>
            <a:ext cx="201000" cy="7410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1406" name="Google Shape;1406;p103"/>
          <p:cNvCxnSpPr/>
          <p:nvPr/>
        </p:nvCxnSpPr>
        <p:spPr>
          <a:xfrm>
            <a:off x="4217520" y="2563366"/>
            <a:ext cx="201000" cy="741000"/>
          </a:xfrm>
          <a:prstGeom prst="curvedConnector3">
            <a:avLst>
              <a:gd name="adj1" fmla="val 50000"/>
            </a:avLst>
          </a:prstGeom>
          <a:noFill/>
          <a:ln w="19050" cap="flat" cmpd="sng">
            <a:solidFill>
              <a:srgbClr val="000000"/>
            </a:solidFill>
            <a:prstDash val="solid"/>
            <a:round/>
            <a:headEnd type="none" w="med" len="med"/>
            <a:tailEnd type="none" w="med" len="med"/>
          </a:ln>
        </p:spPr>
      </p:cxnSp>
      <p:sp>
        <p:nvSpPr>
          <p:cNvPr id="1407" name="Google Shape;1407;p103"/>
          <p:cNvSpPr txBox="1"/>
          <p:nvPr/>
        </p:nvSpPr>
        <p:spPr>
          <a:xfrm>
            <a:off x="504413" y="4341839"/>
            <a:ext cx="5548500" cy="296700"/>
          </a:xfrm>
          <a:prstGeom prst="rect">
            <a:avLst/>
          </a:prstGeom>
          <a:noFill/>
          <a:ln>
            <a:noFill/>
          </a:ln>
        </p:spPr>
        <p:txBody>
          <a:bodyPr spcFirstLastPara="1" wrap="square" lIns="91425" tIns="91425" rIns="91425" bIns="91425" anchor="t" anchorCtr="0">
            <a:noAutofit/>
          </a:bodyPr>
          <a:lstStyle/>
          <a:p>
            <a:pPr lvl="0"/>
            <a:r>
              <a:rPr lang="en" sz="1400" b="1" dirty="0">
                <a:latin typeface="Proxima Nova"/>
                <a:ea typeface="Proxima Nova"/>
                <a:cs typeface="Proxima Nova"/>
                <a:sym typeface="Proxima Nova"/>
              </a:rPr>
              <a:t>Figure: </a:t>
            </a:r>
            <a:r>
              <a:rPr lang="tr-TR" dirty="0">
                <a:latin typeface="Proxima Nova"/>
                <a:ea typeface="Proxima Nova"/>
                <a:cs typeface="Proxima Nova"/>
                <a:sym typeface="Proxima Nova"/>
              </a:rPr>
              <a:t>Giriş ve çıkış komut dosyalarıyla birlikte iki işlem</a:t>
            </a:r>
            <a:endParaRPr sz="1400" dirty="0">
              <a:latin typeface="Proxima Nova"/>
              <a:ea typeface="Proxima Nova"/>
              <a:cs typeface="Proxima Nova"/>
              <a:sym typeface="Proxima Nova"/>
            </a:endParaRPr>
          </a:p>
        </p:txBody>
      </p:sp>
      <p:pic>
        <p:nvPicPr>
          <p:cNvPr id="1408" name="Google Shape;1408;p103"/>
          <p:cNvPicPr preferRelativeResize="0"/>
          <p:nvPr/>
        </p:nvPicPr>
        <p:blipFill>
          <a:blip r:embed="rId4">
            <a:alphaModFix/>
          </a:blip>
          <a:stretch>
            <a:fillRect/>
          </a:stretch>
        </p:blipFill>
        <p:spPr>
          <a:xfrm>
            <a:off x="919210" y="1374777"/>
            <a:ext cx="4636530" cy="2820016"/>
          </a:xfrm>
          <a:prstGeom prst="rect">
            <a:avLst/>
          </a:prstGeom>
          <a:noFill/>
          <a:ln>
            <a:noFill/>
          </a:ln>
        </p:spPr>
      </p:pic>
      <p:sp>
        <p:nvSpPr>
          <p:cNvPr id="1409" name="Google Shape;1409;p103"/>
          <p:cNvSpPr txBox="1"/>
          <p:nvPr/>
        </p:nvSpPr>
        <p:spPr>
          <a:xfrm>
            <a:off x="234755" y="4554328"/>
            <a:ext cx="21036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1410" name="Google Shape;1410;p103"/>
          <p:cNvSpPr txBox="1"/>
          <p:nvPr/>
        </p:nvSpPr>
        <p:spPr>
          <a:xfrm>
            <a:off x="2479800" y="47960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411" name="Google Shape;1411;p103"/>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P2PKH EXAMPLE</a:t>
            </a:r>
            <a:endParaRPr sz="1700">
              <a:solidFill>
                <a:srgbClr val="BFBFBF"/>
              </a:solidFill>
              <a:latin typeface="Proxima Nova"/>
              <a:ea typeface="Proxima Nova"/>
              <a:cs typeface="Proxima Nova"/>
              <a:sym typeface="Proxima Nova"/>
            </a:endParaRPr>
          </a:p>
        </p:txBody>
      </p:sp>
      <p:sp>
        <p:nvSpPr>
          <p:cNvPr id="1412" name="Google Shape;1412;p103"/>
          <p:cNvSpPr txBox="1"/>
          <p:nvPr/>
        </p:nvSpPr>
        <p:spPr>
          <a:xfrm>
            <a:off x="2160741" y="1535859"/>
            <a:ext cx="1841400" cy="7410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dirty="0">
                <a:latin typeface="Roboto Mono"/>
                <a:ea typeface="Roboto Mono"/>
                <a:cs typeface="Roboto Mono"/>
                <a:sym typeface="Roboto Mono"/>
              </a:rPr>
              <a:t>&lt;sig&gt;</a:t>
            </a:r>
            <a:endParaRPr sz="1600" b="1" dirty="0">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dirty="0">
                <a:latin typeface="Roboto Mono"/>
                <a:ea typeface="Roboto Mono"/>
                <a:cs typeface="Roboto Mono"/>
                <a:sym typeface="Roboto Mono"/>
              </a:rPr>
              <a:t>&lt;pubKey&gt;</a:t>
            </a:r>
            <a:endParaRPr sz="1600" b="1" dirty="0">
              <a:latin typeface="Roboto Mono"/>
              <a:ea typeface="Roboto Mono"/>
              <a:cs typeface="Roboto Mono"/>
              <a:sym typeface="Roboto Mono"/>
            </a:endParaRPr>
          </a:p>
        </p:txBody>
      </p:sp>
      <p:sp>
        <p:nvSpPr>
          <p:cNvPr id="1413" name="Google Shape;1413;p103"/>
          <p:cNvSpPr txBox="1"/>
          <p:nvPr/>
        </p:nvSpPr>
        <p:spPr>
          <a:xfrm>
            <a:off x="2134559" y="2486747"/>
            <a:ext cx="1953600" cy="15678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dirty="0">
                <a:latin typeface="Roboto Mono"/>
                <a:ea typeface="Roboto Mono"/>
                <a:cs typeface="Roboto Mono"/>
                <a:sym typeface="Roboto Mono"/>
              </a:rPr>
              <a:t>OP_DUP</a:t>
            </a:r>
            <a:endParaRPr sz="1600" b="1" dirty="0">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dirty="0">
                <a:latin typeface="Roboto Mono"/>
                <a:ea typeface="Roboto Mono"/>
                <a:cs typeface="Roboto Mono"/>
                <a:sym typeface="Roboto Mono"/>
              </a:rPr>
              <a:t>OP_HASH160</a:t>
            </a:r>
            <a:endParaRPr sz="1600" b="1" dirty="0">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dirty="0">
                <a:latin typeface="Roboto Mono"/>
                <a:ea typeface="Roboto Mono"/>
                <a:cs typeface="Roboto Mono"/>
                <a:sym typeface="Roboto Mono"/>
              </a:rPr>
              <a:t>&lt;pubKeyHash?&gt;</a:t>
            </a:r>
            <a:endParaRPr sz="1600" b="1" dirty="0">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dirty="0">
                <a:latin typeface="Roboto Mono"/>
                <a:ea typeface="Roboto Mono"/>
                <a:cs typeface="Roboto Mono"/>
                <a:sym typeface="Roboto Mono"/>
              </a:rPr>
              <a:t>OP_EQUALVERIFY</a:t>
            </a:r>
            <a:endParaRPr sz="1600" b="1" dirty="0">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dirty="0">
                <a:latin typeface="Roboto Mono"/>
                <a:ea typeface="Roboto Mono"/>
                <a:cs typeface="Roboto Mono"/>
                <a:sym typeface="Roboto Mono"/>
              </a:rPr>
              <a:t>OP_CHECKSIG</a:t>
            </a:r>
            <a:endParaRPr sz="1600" b="1" dirty="0">
              <a:latin typeface="Roboto Mono"/>
              <a:ea typeface="Roboto Mono"/>
              <a:cs typeface="Roboto Mono"/>
              <a:sym typeface="Roboto Mono"/>
            </a:endParaRPr>
          </a:p>
        </p:txBody>
      </p:sp>
      <p:sp>
        <p:nvSpPr>
          <p:cNvPr id="1414" name="Google Shape;1414;p103"/>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Komut Dosyaları</a:t>
            </a:r>
            <a:endParaRPr sz="2700" b="1">
              <a:latin typeface="Montserrat"/>
              <a:ea typeface="Montserrat"/>
              <a:cs typeface="Montserrat"/>
              <a:sym typeface="Montserrat"/>
            </a:endParaRPr>
          </a:p>
        </p:txBody>
      </p:sp>
      <p:sp>
        <p:nvSpPr>
          <p:cNvPr id="1415" name="Google Shape;1415;p103"/>
          <p:cNvSpPr txBox="1"/>
          <p:nvPr/>
        </p:nvSpPr>
        <p:spPr>
          <a:xfrm>
            <a:off x="5681023" y="1461844"/>
            <a:ext cx="3293700" cy="2646000"/>
          </a:xfrm>
          <a:prstGeom prst="rect">
            <a:avLst/>
          </a:prstGeom>
          <a:noFill/>
          <a:ln>
            <a:noFill/>
          </a:ln>
        </p:spPr>
        <p:txBody>
          <a:bodyPr spcFirstLastPara="1" wrap="square" lIns="91425" tIns="91425" rIns="91425" bIns="91425" anchor="t" anchorCtr="0">
            <a:noAutofit/>
          </a:bodyPr>
          <a:lstStyle/>
          <a:p>
            <a:pPr marL="177800" lvl="0" indent="-184150" algn="just">
              <a:lnSpc>
                <a:spcPct val="115000"/>
              </a:lnSpc>
              <a:buClr>
                <a:schemeClr val="dk2"/>
              </a:buClr>
              <a:buSzPts val="1500"/>
              <a:buFont typeface="Proxima Nova"/>
              <a:buChar char="●"/>
            </a:pPr>
            <a:r>
              <a:rPr lang="tr-TR" sz="1500" b="1" dirty="0">
                <a:solidFill>
                  <a:schemeClr val="dk2"/>
                </a:solidFill>
                <a:latin typeface="Proxima Nova"/>
                <a:ea typeface="Proxima Nova"/>
                <a:cs typeface="Proxima Nova"/>
                <a:sym typeface="Proxima Nova"/>
              </a:rPr>
              <a:t>k</a:t>
            </a:r>
            <a:r>
              <a:rPr lang="tr-TR" sz="1500" b="1" dirty="0" smtClean="0">
                <a:solidFill>
                  <a:schemeClr val="dk2"/>
                </a:solidFill>
                <a:latin typeface="Proxima Nova"/>
                <a:ea typeface="Proxima Nova"/>
                <a:cs typeface="Proxima Nova"/>
                <a:sym typeface="Proxima Nova"/>
              </a:rPr>
              <a:t>ilitleme</a:t>
            </a:r>
            <a:r>
              <a:rPr lang="en" sz="1500" b="1" dirty="0" smtClean="0">
                <a:solidFill>
                  <a:schemeClr val="dk2"/>
                </a:solidFill>
                <a:latin typeface="Proxima Nova"/>
                <a:ea typeface="Proxima Nova"/>
                <a:cs typeface="Proxima Nova"/>
                <a:sym typeface="Proxima Nova"/>
              </a:rPr>
              <a:t> </a:t>
            </a:r>
            <a:r>
              <a:rPr lang="en" sz="1500" b="1" dirty="0">
                <a:solidFill>
                  <a:schemeClr val="dk2"/>
                </a:solidFill>
                <a:latin typeface="Proxima Nova"/>
                <a:ea typeface="Proxima Nova"/>
                <a:cs typeface="Proxima Nova"/>
                <a:sym typeface="Proxima Nova"/>
              </a:rPr>
              <a:t>script: </a:t>
            </a:r>
            <a:r>
              <a:rPr lang="tr-TR" sz="1500" dirty="0">
                <a:solidFill>
                  <a:schemeClr val="dk2"/>
                </a:solidFill>
                <a:latin typeface="Proxima Nova"/>
                <a:ea typeface="Proxima Nova"/>
                <a:cs typeface="Proxima Nova"/>
                <a:sym typeface="Proxima Nova"/>
              </a:rPr>
              <a:t>önceki işlem çıktısında bulunur, işlemi geri almak için gereksinimleri belirtir</a:t>
            </a:r>
            <a:endParaRPr lang="tr-TR" sz="1500" dirty="0" smtClean="0">
              <a:solidFill>
                <a:schemeClr val="dk2"/>
              </a:solidFill>
              <a:latin typeface="Proxima Nova"/>
              <a:ea typeface="Proxima Nova"/>
              <a:cs typeface="Proxima Nova"/>
              <a:sym typeface="Proxima Nova"/>
            </a:endParaRPr>
          </a:p>
          <a:p>
            <a:pPr marL="177800" lvl="0" indent="-184150" algn="l" rtl="0">
              <a:lnSpc>
                <a:spcPct val="115000"/>
              </a:lnSpc>
              <a:spcBef>
                <a:spcPts val="0"/>
              </a:spcBef>
              <a:spcAft>
                <a:spcPts val="0"/>
              </a:spcAft>
              <a:buClr>
                <a:schemeClr val="dk2"/>
              </a:buClr>
              <a:buSzPts val="1500"/>
              <a:buFont typeface="Proxima Nova"/>
              <a:buChar char="●"/>
            </a:pPr>
            <a:endParaRPr lang="tr-TR" sz="1500" b="1" dirty="0">
              <a:solidFill>
                <a:schemeClr val="dk2"/>
              </a:solidFill>
              <a:latin typeface="Proxima Nova"/>
              <a:ea typeface="Proxima Nova"/>
              <a:cs typeface="Proxima Nova"/>
              <a:sym typeface="Proxima Nova"/>
            </a:endParaRPr>
          </a:p>
          <a:p>
            <a:pPr marL="177800" lvl="0" indent="-184150">
              <a:lnSpc>
                <a:spcPct val="115000"/>
              </a:lnSpc>
              <a:buClr>
                <a:schemeClr val="dk2"/>
              </a:buClr>
              <a:buSzPts val="1500"/>
              <a:buFont typeface="Proxima Nova"/>
              <a:buChar char="●"/>
            </a:pPr>
            <a:r>
              <a:rPr lang="tr-TR" sz="1500" b="1" dirty="0" smtClean="0">
                <a:solidFill>
                  <a:schemeClr val="dk2"/>
                </a:solidFill>
                <a:latin typeface="Proxima Nova"/>
                <a:ea typeface="Proxima Nova"/>
                <a:cs typeface="Proxima Nova"/>
                <a:sym typeface="Proxima Nova"/>
              </a:rPr>
              <a:t>Kilit açma</a:t>
            </a:r>
            <a:r>
              <a:rPr lang="en" sz="1500" b="1" dirty="0" smtClean="0">
                <a:solidFill>
                  <a:schemeClr val="dk2"/>
                </a:solidFill>
                <a:latin typeface="Proxima Nova"/>
                <a:ea typeface="Proxima Nova"/>
                <a:cs typeface="Proxima Nova"/>
                <a:sym typeface="Proxima Nova"/>
              </a:rPr>
              <a:t> </a:t>
            </a:r>
            <a:r>
              <a:rPr lang="en" sz="1500" b="1" dirty="0">
                <a:solidFill>
                  <a:schemeClr val="dk2"/>
                </a:solidFill>
                <a:latin typeface="Proxima Nova"/>
                <a:ea typeface="Proxima Nova"/>
                <a:cs typeface="Proxima Nova"/>
                <a:sym typeface="Proxima Nova"/>
              </a:rPr>
              <a:t>script (scriptSig):</a:t>
            </a:r>
            <a:r>
              <a:rPr lang="en" sz="1500" dirty="0">
                <a:solidFill>
                  <a:schemeClr val="dk2"/>
                </a:solidFill>
                <a:latin typeface="Proxima Nova"/>
                <a:ea typeface="Proxima Nova"/>
                <a:cs typeface="Proxima Nova"/>
                <a:sym typeface="Proxima Nova"/>
              </a:rPr>
              <a:t> </a:t>
            </a:r>
            <a:r>
              <a:rPr lang="tr-TR" sz="1500" dirty="0">
                <a:solidFill>
                  <a:schemeClr val="dk2"/>
                </a:solidFill>
                <a:latin typeface="Proxima Nova"/>
                <a:ea typeface="Proxima Nova"/>
                <a:cs typeface="Proxima Nova"/>
                <a:sym typeface="Proxima Nova"/>
              </a:rPr>
              <a:t>işlem girdisinde bulunur, önceki bir işlemin çıktısını </a:t>
            </a:r>
            <a:r>
              <a:rPr lang="tr-TR" sz="1500" dirty="0" smtClean="0">
                <a:solidFill>
                  <a:schemeClr val="dk2"/>
                </a:solidFill>
                <a:latin typeface="Proxima Nova"/>
                <a:ea typeface="Proxima Nova"/>
                <a:cs typeface="Proxima Nova"/>
                <a:sym typeface="Proxima Nova"/>
              </a:rPr>
              <a:t>kullanır.</a:t>
            </a:r>
          </a:p>
          <a:p>
            <a:pPr marL="177800" lvl="0" indent="-184150">
              <a:lnSpc>
                <a:spcPct val="115000"/>
              </a:lnSpc>
              <a:buClr>
                <a:schemeClr val="dk2"/>
              </a:buClr>
              <a:buSzPts val="1500"/>
              <a:buFont typeface="Proxima Nova"/>
              <a:buChar char="●"/>
            </a:pPr>
            <a:r>
              <a:rPr lang="tr-TR" sz="1500" dirty="0" err="1">
                <a:solidFill>
                  <a:schemeClr val="dk2"/>
                </a:solidFill>
                <a:latin typeface="Proxima Nova"/>
                <a:ea typeface="Proxima Nova"/>
                <a:cs typeface="Proxima Nova"/>
                <a:sym typeface="Proxima Nova"/>
              </a:rPr>
              <a:t>bitcoin</a:t>
            </a:r>
            <a:r>
              <a:rPr lang="tr-TR" sz="1500" dirty="0">
                <a:solidFill>
                  <a:schemeClr val="dk2"/>
                </a:solidFill>
                <a:latin typeface="Proxima Nova"/>
                <a:ea typeface="Proxima Nova"/>
                <a:cs typeface="Proxima Nova"/>
                <a:sym typeface="Proxima Nova"/>
              </a:rPr>
              <a:t> doğrulama düğümü, sırayla kilitleme ve kilit açma komut dosyalarını yürütür</a:t>
            </a:r>
            <a:endParaRPr lang="tr-TR" sz="1500" dirty="0" smtClean="0">
              <a:solidFill>
                <a:schemeClr val="dk2"/>
              </a:solidFill>
              <a:latin typeface="Proxima Nova"/>
              <a:ea typeface="Proxima Nova"/>
              <a:cs typeface="Proxima Nova"/>
              <a:sym typeface="Proxima Nova"/>
            </a:endParaRPr>
          </a:p>
        </p:txBody>
      </p:sp>
      <p:sp>
        <p:nvSpPr>
          <p:cNvPr id="1416" name="Google Shape;1416;p103"/>
          <p:cNvSpPr txBox="1"/>
          <p:nvPr/>
        </p:nvSpPr>
        <p:spPr>
          <a:xfrm>
            <a:off x="0" y="540413"/>
            <a:ext cx="9341700" cy="1125000"/>
          </a:xfrm>
          <a:prstGeom prst="rect">
            <a:avLst/>
          </a:prstGeom>
          <a:no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100">
                <a:solidFill>
                  <a:schemeClr val="dk2"/>
                </a:solidFill>
              </a:rPr>
              <a:t>		</a:t>
            </a:r>
            <a:r>
              <a:rPr lang="en" sz="1100">
                <a:solidFill>
                  <a:schemeClr val="dk2"/>
                </a:solidFill>
                <a:highlight>
                  <a:schemeClr val="accent2"/>
                </a:highlight>
              </a:rPr>
              <a:t>“scriptPubKey”</a:t>
            </a:r>
            <a:r>
              <a:rPr lang="en" sz="1100">
                <a:solidFill>
                  <a:schemeClr val="dk2"/>
                </a:solidFill>
              </a:rPr>
              <a:t>: </a:t>
            </a:r>
            <a:r>
              <a:rPr lang="en" sz="1100">
                <a:solidFill>
                  <a:schemeClr val="dk2"/>
                </a:solidFill>
                <a:highlight>
                  <a:schemeClr val="accent2"/>
                </a:highlight>
              </a:rPr>
              <a:t>“OP_DUP</a:t>
            </a:r>
            <a:r>
              <a:rPr lang="en" sz="1100">
                <a:solidFill>
                  <a:schemeClr val="dk2"/>
                </a:solidFill>
              </a:rPr>
              <a:t> </a:t>
            </a:r>
            <a:r>
              <a:rPr lang="en" sz="1100">
                <a:solidFill>
                  <a:schemeClr val="dk2"/>
                </a:solidFill>
                <a:highlight>
                  <a:schemeClr val="accent2"/>
                </a:highlight>
              </a:rPr>
              <a:t>OP_HASH160</a:t>
            </a:r>
            <a:r>
              <a:rPr lang="en" sz="1100">
                <a:solidFill>
                  <a:schemeClr val="dk2"/>
                </a:solidFill>
              </a:rPr>
              <a:t> </a:t>
            </a:r>
            <a:r>
              <a:rPr lang="en" sz="1100">
                <a:solidFill>
                  <a:schemeClr val="dk2"/>
                </a:solidFill>
                <a:highlight>
                  <a:schemeClr val="accent2"/>
                </a:highlight>
              </a:rPr>
              <a:t>69e02e18b5705a05dd6b28ed517716c894b3d42e</a:t>
            </a:r>
            <a:r>
              <a:rPr lang="en" sz="1100">
                <a:solidFill>
                  <a:schemeClr val="dk2"/>
                </a:solidFill>
              </a:rPr>
              <a:t> </a:t>
            </a:r>
            <a:r>
              <a:rPr lang="en" sz="1100">
                <a:solidFill>
                  <a:schemeClr val="dk2"/>
                </a:solidFill>
                <a:highlight>
                  <a:schemeClr val="accent2"/>
                </a:highlight>
              </a:rPr>
              <a:t>OP_EQUALVERIFY</a:t>
            </a:r>
            <a:r>
              <a:rPr lang="en" sz="1100">
                <a:solidFill>
                  <a:schemeClr val="dk2"/>
                </a:solidFill>
              </a:rPr>
              <a:t> </a:t>
            </a:r>
            <a:r>
              <a:rPr lang="en" sz="1100">
                <a:solidFill>
                  <a:schemeClr val="dk2"/>
                </a:solidFill>
                <a:highlight>
                  <a:schemeClr val="accent2"/>
                </a:highlight>
              </a:rPr>
              <a:t>OP_CHECKSIG”</a:t>
            </a:r>
            <a:endParaRPr sz="500"/>
          </a:p>
        </p:txBody>
      </p:sp>
      <p:sp>
        <p:nvSpPr>
          <p:cNvPr id="1417" name="Google Shape;1417;p103"/>
          <p:cNvSpPr txBox="1"/>
          <p:nvPr/>
        </p:nvSpPr>
        <p:spPr>
          <a:xfrm>
            <a:off x="5833450" y="567595"/>
            <a:ext cx="2257200" cy="415200"/>
          </a:xfrm>
          <a:prstGeom prst="rect">
            <a:avLst/>
          </a:prstGeom>
          <a:noFill/>
          <a:ln>
            <a:noFill/>
          </a:ln>
        </p:spPr>
        <p:txBody>
          <a:bodyPr spcFirstLastPara="1" wrap="square" lIns="91425" tIns="91425" rIns="91425" bIns="91425" anchor="ctr" anchorCtr="0">
            <a:noAutofit/>
          </a:bodyPr>
          <a:lstStyle/>
          <a:p>
            <a:pPr marL="177800" lvl="0" indent="0" algn="l" rtl="0">
              <a:spcBef>
                <a:spcPts val="0"/>
              </a:spcBef>
              <a:spcAft>
                <a:spcPts val="0"/>
              </a:spcAft>
              <a:buNone/>
            </a:pPr>
            <a:r>
              <a:rPr lang="en">
                <a:solidFill>
                  <a:schemeClr val="dk2"/>
                </a:solidFill>
              </a:rPr>
              <a:t>“scriptSig”: “30440…”</a:t>
            </a:r>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pic>
        <p:nvPicPr>
          <p:cNvPr id="1422" name="Google Shape;1422;p104"/>
          <p:cNvPicPr preferRelativeResize="0"/>
          <p:nvPr/>
        </p:nvPicPr>
        <p:blipFill>
          <a:blip r:embed="rId3">
            <a:alphaModFix/>
          </a:blip>
          <a:stretch>
            <a:fillRect/>
          </a:stretch>
        </p:blipFill>
        <p:spPr>
          <a:xfrm>
            <a:off x="2087672" y="1567853"/>
            <a:ext cx="1953116" cy="2555209"/>
          </a:xfrm>
          <a:prstGeom prst="rect">
            <a:avLst/>
          </a:prstGeom>
          <a:noFill/>
          <a:ln>
            <a:noFill/>
          </a:ln>
        </p:spPr>
      </p:pic>
      <p:sp>
        <p:nvSpPr>
          <p:cNvPr id="1423" name="Google Shape;1423;p104"/>
          <p:cNvSpPr/>
          <p:nvPr/>
        </p:nvSpPr>
        <p:spPr>
          <a:xfrm>
            <a:off x="1278209" y="2457178"/>
            <a:ext cx="2846100" cy="16905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4"/>
          <p:cNvSpPr/>
          <p:nvPr/>
        </p:nvSpPr>
        <p:spPr>
          <a:xfrm>
            <a:off x="590159" y="1324403"/>
            <a:ext cx="5025900" cy="302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4"/>
          <p:cNvSpPr/>
          <p:nvPr/>
        </p:nvSpPr>
        <p:spPr>
          <a:xfrm>
            <a:off x="2050159" y="1433478"/>
            <a:ext cx="2906400" cy="9480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4"/>
          <p:cNvSpPr txBox="1"/>
          <p:nvPr/>
        </p:nvSpPr>
        <p:spPr>
          <a:xfrm>
            <a:off x="4379784" y="2884903"/>
            <a:ext cx="13659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Previous</a:t>
            </a:r>
            <a:endParaRPr sz="1300"/>
          </a:p>
          <a:p>
            <a:pPr marL="0" lvl="0" indent="0" algn="l" rtl="0">
              <a:spcBef>
                <a:spcPts val="0"/>
              </a:spcBef>
              <a:spcAft>
                <a:spcPts val="0"/>
              </a:spcAft>
              <a:buNone/>
            </a:pPr>
            <a:r>
              <a:rPr lang="en" sz="1300"/>
              <a:t>tx output (scriptPubKey)</a:t>
            </a:r>
            <a:endParaRPr sz="1300"/>
          </a:p>
        </p:txBody>
      </p:sp>
      <p:sp>
        <p:nvSpPr>
          <p:cNvPr id="1427" name="Google Shape;1427;p104"/>
          <p:cNvSpPr txBox="1"/>
          <p:nvPr/>
        </p:nvSpPr>
        <p:spPr>
          <a:xfrm>
            <a:off x="787784" y="1516653"/>
            <a:ext cx="1006800" cy="75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t>New</a:t>
            </a:r>
            <a:endParaRPr sz="1300"/>
          </a:p>
          <a:p>
            <a:pPr marL="0" lvl="0" indent="0" algn="r" rtl="0">
              <a:spcBef>
                <a:spcPts val="0"/>
              </a:spcBef>
              <a:spcAft>
                <a:spcPts val="0"/>
              </a:spcAft>
              <a:buNone/>
            </a:pPr>
            <a:r>
              <a:rPr lang="en" sz="1300"/>
              <a:t>tx input</a:t>
            </a:r>
            <a:endParaRPr sz="1300"/>
          </a:p>
          <a:p>
            <a:pPr marL="0" lvl="0" indent="0" algn="r" rtl="0">
              <a:spcBef>
                <a:spcPts val="0"/>
              </a:spcBef>
              <a:spcAft>
                <a:spcPts val="0"/>
              </a:spcAft>
              <a:buNone/>
            </a:pPr>
            <a:r>
              <a:rPr lang="en" sz="1300"/>
              <a:t>(scriptSig)</a:t>
            </a:r>
            <a:endParaRPr sz="1300"/>
          </a:p>
        </p:txBody>
      </p:sp>
      <p:sp>
        <p:nvSpPr>
          <p:cNvPr id="1428" name="Google Shape;1428;p104"/>
          <p:cNvSpPr/>
          <p:nvPr/>
        </p:nvSpPr>
        <p:spPr>
          <a:xfrm>
            <a:off x="4124034" y="1433478"/>
            <a:ext cx="832500" cy="9480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4"/>
          <p:cNvSpPr/>
          <p:nvPr/>
        </p:nvSpPr>
        <p:spPr>
          <a:xfrm>
            <a:off x="1278209" y="2457178"/>
            <a:ext cx="771900" cy="16905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4"/>
          <p:cNvSpPr txBox="1"/>
          <p:nvPr/>
        </p:nvSpPr>
        <p:spPr>
          <a:xfrm>
            <a:off x="4162759" y="1405353"/>
            <a:ext cx="8325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a:t>
            </a:r>
            <a:endParaRPr sz="1200"/>
          </a:p>
          <a:p>
            <a:pPr marL="0" lvl="0" indent="0" algn="l" rtl="0">
              <a:spcBef>
                <a:spcPts val="0"/>
              </a:spcBef>
              <a:spcAft>
                <a:spcPts val="0"/>
              </a:spcAft>
              <a:buNone/>
            </a:pPr>
            <a:r>
              <a:rPr lang="en" sz="1200"/>
              <a:t>new output(s)</a:t>
            </a:r>
            <a:endParaRPr sz="1200"/>
          </a:p>
          <a:p>
            <a:pPr marL="0" lvl="0" indent="0" algn="l" rtl="0">
              <a:spcBef>
                <a:spcPts val="0"/>
              </a:spcBef>
              <a:spcAft>
                <a:spcPts val="0"/>
              </a:spcAft>
              <a:buNone/>
            </a:pPr>
            <a:r>
              <a:rPr lang="en" sz="1200"/>
              <a:t>...</a:t>
            </a:r>
            <a:endParaRPr sz="1200"/>
          </a:p>
        </p:txBody>
      </p:sp>
      <p:sp>
        <p:nvSpPr>
          <p:cNvPr id="1431" name="Google Shape;1431;p104"/>
          <p:cNvSpPr txBox="1"/>
          <p:nvPr/>
        </p:nvSpPr>
        <p:spPr>
          <a:xfrm>
            <a:off x="1331959" y="2792603"/>
            <a:ext cx="718200" cy="68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a:t>
            </a:r>
            <a:endParaRPr sz="1200"/>
          </a:p>
          <a:p>
            <a:pPr marL="0" lvl="0" indent="0" algn="l" rtl="0">
              <a:spcBef>
                <a:spcPts val="0"/>
              </a:spcBef>
              <a:spcAft>
                <a:spcPts val="0"/>
              </a:spcAft>
              <a:buNone/>
            </a:pPr>
            <a:r>
              <a:rPr lang="en" sz="1200"/>
              <a:t>prev</a:t>
            </a:r>
            <a:endParaRPr sz="1200"/>
          </a:p>
          <a:p>
            <a:pPr marL="0" lvl="0" indent="0" algn="l" rtl="0">
              <a:spcBef>
                <a:spcPts val="0"/>
              </a:spcBef>
              <a:spcAft>
                <a:spcPts val="0"/>
              </a:spcAft>
              <a:buNone/>
            </a:pPr>
            <a:r>
              <a:rPr lang="en" sz="1200"/>
              <a:t>input(s)</a:t>
            </a:r>
            <a:endParaRPr sz="1200"/>
          </a:p>
          <a:p>
            <a:pPr marL="0" lvl="0" indent="0" algn="l" rtl="0">
              <a:spcBef>
                <a:spcPts val="0"/>
              </a:spcBef>
              <a:spcAft>
                <a:spcPts val="0"/>
              </a:spcAft>
              <a:buNone/>
            </a:pPr>
            <a:r>
              <a:rPr lang="en" sz="1200"/>
              <a:t>...</a:t>
            </a:r>
            <a:endParaRPr sz="1200"/>
          </a:p>
        </p:txBody>
      </p:sp>
      <p:cxnSp>
        <p:nvCxnSpPr>
          <p:cNvPr id="1432" name="Google Shape;1432;p104"/>
          <p:cNvCxnSpPr/>
          <p:nvPr/>
        </p:nvCxnSpPr>
        <p:spPr>
          <a:xfrm>
            <a:off x="5892859" y="1988922"/>
            <a:ext cx="0" cy="2129400"/>
          </a:xfrm>
          <a:prstGeom prst="straightConnector1">
            <a:avLst/>
          </a:prstGeom>
          <a:noFill/>
          <a:ln w="28575" cap="flat" cmpd="sng">
            <a:solidFill>
              <a:srgbClr val="000000"/>
            </a:solidFill>
            <a:prstDash val="solid"/>
            <a:round/>
            <a:headEnd type="none" w="med" len="med"/>
            <a:tailEnd type="triangle" w="med" len="med"/>
          </a:ln>
        </p:spPr>
      </p:cxnSp>
      <p:sp>
        <p:nvSpPr>
          <p:cNvPr id="1433" name="Google Shape;1433;p104"/>
          <p:cNvSpPr txBox="1"/>
          <p:nvPr/>
        </p:nvSpPr>
        <p:spPr>
          <a:xfrm>
            <a:off x="5616059" y="1484278"/>
            <a:ext cx="1006800" cy="7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Code Execution</a:t>
            </a:r>
            <a:endParaRPr sz="1200">
              <a:latin typeface="Proxima Nova"/>
              <a:ea typeface="Proxima Nova"/>
              <a:cs typeface="Proxima Nova"/>
              <a:sym typeface="Proxima Nova"/>
            </a:endParaRPr>
          </a:p>
        </p:txBody>
      </p:sp>
      <p:cxnSp>
        <p:nvCxnSpPr>
          <p:cNvPr id="1434" name="Google Shape;1434;p104"/>
          <p:cNvCxnSpPr/>
          <p:nvPr/>
        </p:nvCxnSpPr>
        <p:spPr>
          <a:xfrm rot="10800000">
            <a:off x="1792832" y="1916728"/>
            <a:ext cx="173400" cy="4152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1435" name="Google Shape;1435;p104"/>
          <p:cNvCxnSpPr/>
          <p:nvPr/>
        </p:nvCxnSpPr>
        <p:spPr>
          <a:xfrm flipH="1">
            <a:off x="1790115" y="1500628"/>
            <a:ext cx="173400" cy="4152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1436" name="Google Shape;1436;p104"/>
          <p:cNvCxnSpPr/>
          <p:nvPr/>
        </p:nvCxnSpPr>
        <p:spPr>
          <a:xfrm rot="10800000" flipH="1">
            <a:off x="4274661" y="3586216"/>
            <a:ext cx="201000" cy="7410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1437" name="Google Shape;1437;p104"/>
          <p:cNvCxnSpPr/>
          <p:nvPr/>
        </p:nvCxnSpPr>
        <p:spPr>
          <a:xfrm>
            <a:off x="4217520" y="2563366"/>
            <a:ext cx="201000" cy="741000"/>
          </a:xfrm>
          <a:prstGeom prst="curvedConnector3">
            <a:avLst>
              <a:gd name="adj1" fmla="val 50000"/>
            </a:avLst>
          </a:prstGeom>
          <a:noFill/>
          <a:ln w="19050" cap="flat" cmpd="sng">
            <a:solidFill>
              <a:srgbClr val="000000"/>
            </a:solidFill>
            <a:prstDash val="solid"/>
            <a:round/>
            <a:headEnd type="none" w="med" len="med"/>
            <a:tailEnd type="none" w="med" len="med"/>
          </a:ln>
        </p:spPr>
      </p:cxnSp>
      <p:sp>
        <p:nvSpPr>
          <p:cNvPr id="1438" name="Google Shape;1438;p104"/>
          <p:cNvSpPr txBox="1"/>
          <p:nvPr/>
        </p:nvSpPr>
        <p:spPr>
          <a:xfrm>
            <a:off x="504413" y="4341839"/>
            <a:ext cx="55485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Figure: </a:t>
            </a:r>
            <a:r>
              <a:rPr lang="en" sz="1400">
                <a:latin typeface="Proxima Nova"/>
                <a:ea typeface="Proxima Nova"/>
                <a:cs typeface="Proxima Nova"/>
                <a:sym typeface="Proxima Nova"/>
              </a:rPr>
              <a:t>Two transactions along with their input and output scripts</a:t>
            </a:r>
            <a:endParaRPr sz="1400">
              <a:latin typeface="Proxima Nova"/>
              <a:ea typeface="Proxima Nova"/>
              <a:cs typeface="Proxima Nova"/>
              <a:sym typeface="Proxima Nova"/>
            </a:endParaRPr>
          </a:p>
        </p:txBody>
      </p:sp>
      <p:pic>
        <p:nvPicPr>
          <p:cNvPr id="1439" name="Google Shape;1439;p104"/>
          <p:cNvPicPr preferRelativeResize="0"/>
          <p:nvPr/>
        </p:nvPicPr>
        <p:blipFill>
          <a:blip r:embed="rId4">
            <a:alphaModFix/>
          </a:blip>
          <a:stretch>
            <a:fillRect/>
          </a:stretch>
        </p:blipFill>
        <p:spPr>
          <a:xfrm>
            <a:off x="919210" y="1374777"/>
            <a:ext cx="4636530" cy="2820016"/>
          </a:xfrm>
          <a:prstGeom prst="rect">
            <a:avLst/>
          </a:prstGeom>
          <a:noFill/>
          <a:ln>
            <a:noFill/>
          </a:ln>
        </p:spPr>
      </p:pic>
      <p:sp>
        <p:nvSpPr>
          <p:cNvPr id="1440" name="Google Shape;1440;p104"/>
          <p:cNvSpPr txBox="1"/>
          <p:nvPr/>
        </p:nvSpPr>
        <p:spPr>
          <a:xfrm>
            <a:off x="234755" y="4554328"/>
            <a:ext cx="21036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 &amp; GLORIA ZHAO</a:t>
            </a:r>
            <a:endParaRPr sz="900">
              <a:solidFill>
                <a:srgbClr val="B7B7B7"/>
              </a:solidFill>
              <a:latin typeface="Proxima Nova"/>
              <a:ea typeface="Proxima Nova"/>
              <a:cs typeface="Proxima Nova"/>
              <a:sym typeface="Proxima Nova"/>
            </a:endParaRPr>
          </a:p>
        </p:txBody>
      </p:sp>
      <p:sp>
        <p:nvSpPr>
          <p:cNvPr id="1441" name="Google Shape;1441;p104"/>
          <p:cNvSpPr txBox="1"/>
          <p:nvPr/>
        </p:nvSpPr>
        <p:spPr>
          <a:xfrm>
            <a:off x="2479800" y="47960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442" name="Google Shape;1442;p104"/>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P2PKH EXAMPLE</a:t>
            </a:r>
            <a:endParaRPr sz="1700">
              <a:solidFill>
                <a:srgbClr val="BFBFBF"/>
              </a:solidFill>
              <a:latin typeface="Proxima Nova"/>
              <a:ea typeface="Proxima Nova"/>
              <a:cs typeface="Proxima Nova"/>
              <a:sym typeface="Proxima Nova"/>
            </a:endParaRPr>
          </a:p>
        </p:txBody>
      </p:sp>
      <p:sp>
        <p:nvSpPr>
          <p:cNvPr id="1443" name="Google Shape;1443;p104"/>
          <p:cNvSpPr txBox="1"/>
          <p:nvPr/>
        </p:nvSpPr>
        <p:spPr>
          <a:xfrm>
            <a:off x="2160741" y="1535859"/>
            <a:ext cx="1841400" cy="7410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&lt;sig&gt;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&lt;pubKey&gt;</a:t>
            </a:r>
            <a:endParaRPr sz="1600" b="1">
              <a:latin typeface="Roboto Mono"/>
              <a:ea typeface="Roboto Mono"/>
              <a:cs typeface="Roboto Mono"/>
              <a:sym typeface="Roboto Mono"/>
            </a:endParaRPr>
          </a:p>
        </p:txBody>
      </p:sp>
      <p:sp>
        <p:nvSpPr>
          <p:cNvPr id="1444" name="Google Shape;1444;p104"/>
          <p:cNvSpPr txBox="1"/>
          <p:nvPr/>
        </p:nvSpPr>
        <p:spPr>
          <a:xfrm>
            <a:off x="2134559" y="2486747"/>
            <a:ext cx="1953600" cy="15678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OP_DUP</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OP_HASH160</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&lt;pubKeyHash?&gt;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OP_EQUALVERIFY</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OP_CHECKSIG</a:t>
            </a:r>
            <a:endParaRPr sz="1600" b="1">
              <a:latin typeface="Roboto Mono"/>
              <a:ea typeface="Roboto Mono"/>
              <a:cs typeface="Roboto Mono"/>
              <a:sym typeface="Roboto Mono"/>
            </a:endParaRPr>
          </a:p>
        </p:txBody>
      </p:sp>
      <p:sp>
        <p:nvSpPr>
          <p:cNvPr id="1445" name="Google Shape;1445;p104"/>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Komut Dosyaları</a:t>
            </a:r>
            <a:endParaRPr sz="2700" b="1">
              <a:latin typeface="Montserrat"/>
              <a:ea typeface="Montserrat"/>
              <a:cs typeface="Montserrat"/>
              <a:sym typeface="Montserrat"/>
            </a:endParaRPr>
          </a:p>
        </p:txBody>
      </p:sp>
      <p:sp>
        <p:nvSpPr>
          <p:cNvPr id="1446" name="Google Shape;1446;p104"/>
          <p:cNvSpPr txBox="1"/>
          <p:nvPr/>
        </p:nvSpPr>
        <p:spPr>
          <a:xfrm>
            <a:off x="5772481" y="1760325"/>
            <a:ext cx="2301300" cy="2463300"/>
          </a:xfrm>
          <a:prstGeom prst="rect">
            <a:avLst/>
          </a:prstGeom>
          <a:noFill/>
          <a:ln>
            <a:noFill/>
          </a:ln>
        </p:spPr>
        <p:txBody>
          <a:bodyPr spcFirstLastPara="1" wrap="square" lIns="34300" tIns="34300" rIns="34300" bIns="34300" anchor="ctr" anchorCtr="0">
            <a:noAutofit/>
          </a:bodyPr>
          <a:lstStyle/>
          <a:p>
            <a:pPr marL="177800" lvl="0" indent="0" algn="l" rtl="0">
              <a:lnSpc>
                <a:spcPct val="150000"/>
              </a:lnSpc>
              <a:spcBef>
                <a:spcPts val="0"/>
              </a:spcBef>
              <a:spcAft>
                <a:spcPts val="0"/>
              </a:spcAft>
              <a:buNone/>
            </a:pPr>
            <a:r>
              <a:rPr lang="en" sz="1100">
                <a:solidFill>
                  <a:schemeClr val="dk2"/>
                </a:solidFill>
                <a:highlight>
                  <a:schemeClr val="accent2"/>
                </a:highlight>
              </a:rPr>
              <a:t>“scriptPubKey”: “</a:t>
            </a:r>
            <a:endParaRPr sz="1100">
              <a:solidFill>
                <a:schemeClr val="dk2"/>
              </a:solidFill>
              <a:highlight>
                <a:schemeClr val="accent2"/>
              </a:highlight>
            </a:endParaRPr>
          </a:p>
          <a:p>
            <a:pPr marL="177800" lvl="0" indent="0" algn="l" rtl="0">
              <a:lnSpc>
                <a:spcPct val="150000"/>
              </a:lnSpc>
              <a:spcBef>
                <a:spcPts val="0"/>
              </a:spcBef>
              <a:spcAft>
                <a:spcPts val="0"/>
              </a:spcAft>
              <a:buNone/>
            </a:pPr>
            <a:r>
              <a:rPr lang="en" sz="1100">
                <a:solidFill>
                  <a:schemeClr val="dk2"/>
                </a:solidFill>
                <a:highlight>
                  <a:schemeClr val="accent2"/>
                </a:highlight>
              </a:rPr>
              <a:t>OP_DUP</a:t>
            </a:r>
            <a:r>
              <a:rPr lang="en" sz="1100">
                <a:solidFill>
                  <a:schemeClr val="dk2"/>
                </a:solidFill>
              </a:rPr>
              <a:t> </a:t>
            </a:r>
            <a:endParaRPr sz="1100">
              <a:solidFill>
                <a:schemeClr val="dk2"/>
              </a:solidFill>
            </a:endParaRPr>
          </a:p>
          <a:p>
            <a:pPr marL="177800" lvl="0" indent="0" algn="l" rtl="0">
              <a:lnSpc>
                <a:spcPct val="150000"/>
              </a:lnSpc>
              <a:spcBef>
                <a:spcPts val="0"/>
              </a:spcBef>
              <a:spcAft>
                <a:spcPts val="0"/>
              </a:spcAft>
              <a:buNone/>
            </a:pPr>
            <a:r>
              <a:rPr lang="en" sz="1100">
                <a:solidFill>
                  <a:schemeClr val="dk2"/>
                </a:solidFill>
                <a:highlight>
                  <a:schemeClr val="accent2"/>
                </a:highlight>
              </a:rPr>
              <a:t>OP_HASH160</a:t>
            </a:r>
            <a:r>
              <a:rPr lang="en" sz="1100">
                <a:solidFill>
                  <a:schemeClr val="dk2"/>
                </a:solidFill>
              </a:rPr>
              <a:t> </a:t>
            </a:r>
            <a:r>
              <a:rPr lang="en" sz="1100">
                <a:solidFill>
                  <a:schemeClr val="dk2"/>
                </a:solidFill>
                <a:highlight>
                  <a:schemeClr val="accent2"/>
                </a:highlight>
              </a:rPr>
              <a:t>69e02e18b5705a05dd6b28ed517716c894b3d42e</a:t>
            </a:r>
            <a:r>
              <a:rPr lang="en" sz="1100">
                <a:solidFill>
                  <a:schemeClr val="dk2"/>
                </a:solidFill>
              </a:rPr>
              <a:t> </a:t>
            </a:r>
            <a:endParaRPr sz="1100">
              <a:solidFill>
                <a:schemeClr val="dk2"/>
              </a:solidFill>
            </a:endParaRPr>
          </a:p>
          <a:p>
            <a:pPr marL="177800" lvl="0" indent="0" algn="l" rtl="0">
              <a:lnSpc>
                <a:spcPct val="150000"/>
              </a:lnSpc>
              <a:spcBef>
                <a:spcPts val="0"/>
              </a:spcBef>
              <a:spcAft>
                <a:spcPts val="0"/>
              </a:spcAft>
              <a:buNone/>
            </a:pPr>
            <a:r>
              <a:rPr lang="en" sz="1100">
                <a:solidFill>
                  <a:schemeClr val="dk2"/>
                </a:solidFill>
                <a:highlight>
                  <a:schemeClr val="accent2"/>
                </a:highlight>
              </a:rPr>
              <a:t>OP_EQUALVERIFY</a:t>
            </a:r>
            <a:r>
              <a:rPr lang="en" sz="1100">
                <a:solidFill>
                  <a:schemeClr val="dk2"/>
                </a:solidFill>
              </a:rPr>
              <a:t> </a:t>
            </a:r>
            <a:endParaRPr sz="1100">
              <a:solidFill>
                <a:schemeClr val="dk2"/>
              </a:solidFill>
            </a:endParaRPr>
          </a:p>
          <a:p>
            <a:pPr marL="177800" lvl="0" indent="0" algn="l" rtl="0">
              <a:lnSpc>
                <a:spcPct val="150000"/>
              </a:lnSpc>
              <a:spcBef>
                <a:spcPts val="0"/>
              </a:spcBef>
              <a:spcAft>
                <a:spcPts val="0"/>
              </a:spcAft>
              <a:buNone/>
            </a:pPr>
            <a:r>
              <a:rPr lang="en" sz="1100">
                <a:solidFill>
                  <a:schemeClr val="dk2"/>
                </a:solidFill>
                <a:highlight>
                  <a:schemeClr val="accent2"/>
                </a:highlight>
              </a:rPr>
              <a:t>OP_CHECKSIG”</a:t>
            </a:r>
            <a:endParaRPr sz="1100">
              <a:solidFill>
                <a:schemeClr val="dk2"/>
              </a:solidFill>
              <a:highlight>
                <a:schemeClr val="accent2"/>
              </a:highlight>
            </a:endParaRPr>
          </a:p>
        </p:txBody>
      </p:sp>
      <p:sp>
        <p:nvSpPr>
          <p:cNvPr id="1447" name="Google Shape;1447;p104"/>
          <p:cNvSpPr txBox="1"/>
          <p:nvPr/>
        </p:nvSpPr>
        <p:spPr>
          <a:xfrm>
            <a:off x="0" y="540413"/>
            <a:ext cx="9341700" cy="1125000"/>
          </a:xfrm>
          <a:prstGeom prst="rect">
            <a:avLst/>
          </a:prstGeom>
          <a:noFill/>
          <a:ln>
            <a:noFill/>
          </a:ln>
        </p:spPr>
        <p:txBody>
          <a:bodyPr spcFirstLastPara="1" wrap="square" lIns="34300" tIns="34300" rIns="34300" bIns="34300" anchor="ctr" anchorCtr="0">
            <a:noAutofit/>
          </a:bodyPr>
          <a:lstStyle/>
          <a:p>
            <a:pPr marL="177800" lvl="0" indent="0" algn="l" rtl="0">
              <a:spcBef>
                <a:spcPts val="0"/>
              </a:spcBef>
              <a:spcAft>
                <a:spcPts val="0"/>
              </a:spcAft>
              <a:buNone/>
            </a:pPr>
            <a:r>
              <a:rPr lang="en" sz="1100">
                <a:solidFill>
                  <a:schemeClr val="dk2"/>
                </a:solidFill>
              </a:rPr>
              <a:t>		</a:t>
            </a:r>
            <a:r>
              <a:rPr lang="en" sz="1100">
                <a:solidFill>
                  <a:schemeClr val="dk2"/>
                </a:solidFill>
                <a:highlight>
                  <a:schemeClr val="accent2"/>
                </a:highlight>
              </a:rPr>
              <a:t>“scriptPubKey”</a:t>
            </a:r>
            <a:r>
              <a:rPr lang="en" sz="1100">
                <a:solidFill>
                  <a:schemeClr val="dk2"/>
                </a:solidFill>
              </a:rPr>
              <a:t>: </a:t>
            </a:r>
            <a:r>
              <a:rPr lang="en" sz="1100">
                <a:solidFill>
                  <a:schemeClr val="dk2"/>
                </a:solidFill>
                <a:highlight>
                  <a:schemeClr val="accent2"/>
                </a:highlight>
              </a:rPr>
              <a:t>“OP_DUP</a:t>
            </a:r>
            <a:r>
              <a:rPr lang="en" sz="1100">
                <a:solidFill>
                  <a:schemeClr val="dk2"/>
                </a:solidFill>
              </a:rPr>
              <a:t> </a:t>
            </a:r>
            <a:r>
              <a:rPr lang="en" sz="1100">
                <a:solidFill>
                  <a:schemeClr val="dk2"/>
                </a:solidFill>
                <a:highlight>
                  <a:schemeClr val="accent2"/>
                </a:highlight>
              </a:rPr>
              <a:t>OP_HASH160</a:t>
            </a:r>
            <a:r>
              <a:rPr lang="en" sz="1100">
                <a:solidFill>
                  <a:schemeClr val="dk2"/>
                </a:solidFill>
              </a:rPr>
              <a:t> </a:t>
            </a:r>
            <a:r>
              <a:rPr lang="en" sz="1100">
                <a:solidFill>
                  <a:schemeClr val="dk2"/>
                </a:solidFill>
                <a:highlight>
                  <a:schemeClr val="accent2"/>
                </a:highlight>
              </a:rPr>
              <a:t>69e02e18b5705a05dd6b28ed517716c894b3d42e</a:t>
            </a:r>
            <a:r>
              <a:rPr lang="en" sz="1100">
                <a:solidFill>
                  <a:schemeClr val="dk2"/>
                </a:solidFill>
              </a:rPr>
              <a:t> </a:t>
            </a:r>
            <a:r>
              <a:rPr lang="en" sz="1100">
                <a:solidFill>
                  <a:schemeClr val="dk2"/>
                </a:solidFill>
                <a:highlight>
                  <a:schemeClr val="accent2"/>
                </a:highlight>
              </a:rPr>
              <a:t>OP_EQUALVERIFY</a:t>
            </a:r>
            <a:r>
              <a:rPr lang="en" sz="1100">
                <a:solidFill>
                  <a:schemeClr val="dk2"/>
                </a:solidFill>
              </a:rPr>
              <a:t> </a:t>
            </a:r>
            <a:r>
              <a:rPr lang="en" sz="1100">
                <a:solidFill>
                  <a:schemeClr val="dk2"/>
                </a:solidFill>
                <a:highlight>
                  <a:schemeClr val="accent2"/>
                </a:highlight>
              </a:rPr>
              <a:t>OP_CHECKSIG”</a:t>
            </a:r>
            <a:endParaRPr sz="50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05"/>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
        <p:nvSpPr>
          <p:cNvPr id="1453" name="Google Shape;1453;p105"/>
          <p:cNvSpPr txBox="1"/>
          <p:nvPr/>
        </p:nvSpPr>
        <p:spPr>
          <a:xfrm>
            <a:off x="2479800" y="47198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454" name="Google Shape;1454;p105"/>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P2PKH EXAMPLE EXECUTION</a:t>
            </a:r>
            <a:endParaRPr sz="1700">
              <a:solidFill>
                <a:srgbClr val="BFBFBF"/>
              </a:solidFill>
              <a:latin typeface="Proxima Nova"/>
              <a:ea typeface="Proxima Nova"/>
              <a:cs typeface="Proxima Nova"/>
              <a:sym typeface="Proxima Nova"/>
            </a:endParaRPr>
          </a:p>
        </p:txBody>
      </p:sp>
      <p:pic>
        <p:nvPicPr>
          <p:cNvPr id="1455" name="Google Shape;1455;p105"/>
          <p:cNvPicPr preferRelativeResize="0"/>
          <p:nvPr/>
        </p:nvPicPr>
        <p:blipFill rotWithShape="1">
          <a:blip r:embed="rId3">
            <a:alphaModFix/>
          </a:blip>
          <a:srcRect t="37476" r="29517"/>
          <a:stretch/>
        </p:blipFill>
        <p:spPr>
          <a:xfrm>
            <a:off x="307599" y="2118909"/>
            <a:ext cx="3268685" cy="1763100"/>
          </a:xfrm>
          <a:prstGeom prst="rect">
            <a:avLst/>
          </a:prstGeom>
          <a:noFill/>
          <a:ln>
            <a:noFill/>
          </a:ln>
        </p:spPr>
      </p:pic>
      <p:pic>
        <p:nvPicPr>
          <p:cNvPr id="1456" name="Google Shape;1456;p105"/>
          <p:cNvPicPr preferRelativeResize="0"/>
          <p:nvPr/>
        </p:nvPicPr>
        <p:blipFill rotWithShape="1">
          <a:blip r:embed="rId3">
            <a:alphaModFix/>
          </a:blip>
          <a:srcRect l="23806" r="11677" b="63567"/>
          <a:stretch/>
        </p:blipFill>
        <p:spPr>
          <a:xfrm>
            <a:off x="1408351" y="1104591"/>
            <a:ext cx="2992183" cy="1027416"/>
          </a:xfrm>
          <a:prstGeom prst="rect">
            <a:avLst/>
          </a:prstGeom>
          <a:noFill/>
          <a:ln>
            <a:noFill/>
          </a:ln>
        </p:spPr>
      </p:pic>
      <p:sp>
        <p:nvSpPr>
          <p:cNvPr id="1457" name="Google Shape;1457;p105"/>
          <p:cNvSpPr txBox="1"/>
          <p:nvPr/>
        </p:nvSpPr>
        <p:spPr>
          <a:xfrm>
            <a:off x="1519605" y="2216564"/>
            <a:ext cx="1953600" cy="15678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OP_DUP</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OP_HASH160</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&lt;pubKeyHash?&gt;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OP_EQUALVERIFY</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OP_CHECKSIG</a:t>
            </a:r>
            <a:endParaRPr sz="1600" b="1">
              <a:latin typeface="Roboto Mono"/>
              <a:ea typeface="Roboto Mono"/>
              <a:cs typeface="Roboto Mono"/>
              <a:sym typeface="Roboto Mono"/>
            </a:endParaRPr>
          </a:p>
        </p:txBody>
      </p:sp>
      <p:sp>
        <p:nvSpPr>
          <p:cNvPr id="1458" name="Google Shape;1458;p10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Komut Dosyaları</a:t>
            </a:r>
            <a:endParaRPr sz="2700" b="1">
              <a:latin typeface="Montserrat"/>
              <a:ea typeface="Montserrat"/>
              <a:cs typeface="Montserrat"/>
              <a:sym typeface="Montserrat"/>
            </a:endParaRPr>
          </a:p>
        </p:txBody>
      </p:sp>
      <p:sp>
        <p:nvSpPr>
          <p:cNvPr id="1459" name="Google Shape;1459;p105"/>
          <p:cNvSpPr txBox="1"/>
          <p:nvPr/>
        </p:nvSpPr>
        <p:spPr>
          <a:xfrm>
            <a:off x="1575701" y="1256358"/>
            <a:ext cx="1841400" cy="7410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&lt;sig&gt;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&lt;pubKey&gt;</a:t>
            </a:r>
            <a:endParaRPr sz="1600" b="1">
              <a:latin typeface="Roboto Mono"/>
              <a:ea typeface="Roboto Mono"/>
              <a:cs typeface="Roboto Mono"/>
              <a:sym typeface="Roboto Mono"/>
            </a:endParaRPr>
          </a:p>
        </p:txBody>
      </p:sp>
      <p:sp>
        <p:nvSpPr>
          <p:cNvPr id="1460" name="Google Shape;1460;p105"/>
          <p:cNvSpPr/>
          <p:nvPr/>
        </p:nvSpPr>
        <p:spPr>
          <a:xfrm>
            <a:off x="4505045" y="4168988"/>
            <a:ext cx="2616300" cy="400200"/>
          </a:xfrm>
          <a:prstGeom prst="rect">
            <a:avLst/>
          </a:prstGeom>
          <a:solidFill>
            <a:srgbClr val="CFE2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	</a:t>
            </a:r>
            <a:endParaRPr sz="1400" b="1"/>
          </a:p>
        </p:txBody>
      </p:sp>
      <p:sp>
        <p:nvSpPr>
          <p:cNvPr id="1461" name="Google Shape;1461;p105"/>
          <p:cNvSpPr txBox="1"/>
          <p:nvPr/>
        </p:nvSpPr>
        <p:spPr>
          <a:xfrm>
            <a:off x="4504998" y="4168988"/>
            <a:ext cx="2616300" cy="34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a:latin typeface="Roboto Mono"/>
                <a:ea typeface="Roboto Mono"/>
                <a:cs typeface="Roboto Mono"/>
                <a:sym typeface="Roboto Mono"/>
              </a:rPr>
              <a:t>FUNCTION</a:t>
            </a:r>
            <a:endParaRPr sz="1400" b="1">
              <a:latin typeface="Roboto Mono"/>
              <a:ea typeface="Roboto Mono"/>
              <a:cs typeface="Roboto Mono"/>
              <a:sym typeface="Roboto Mono"/>
            </a:endParaRPr>
          </a:p>
        </p:txBody>
      </p:sp>
      <p:sp>
        <p:nvSpPr>
          <p:cNvPr id="1462" name="Google Shape;1462;p105"/>
          <p:cNvSpPr txBox="1"/>
          <p:nvPr/>
        </p:nvSpPr>
        <p:spPr>
          <a:xfrm>
            <a:off x="4974067" y="3718331"/>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&lt;data&gt;</a:t>
            </a:r>
            <a:endParaRPr sz="1400" b="1">
              <a:latin typeface="Roboto Mono"/>
              <a:ea typeface="Roboto Mono"/>
              <a:cs typeface="Roboto Mono"/>
              <a:sym typeface="Roboto Mono"/>
            </a:endParaRPr>
          </a:p>
        </p:txBody>
      </p:sp>
      <p:sp>
        <p:nvSpPr>
          <p:cNvPr id="1463" name="Google Shape;1463;p105"/>
          <p:cNvSpPr txBox="1"/>
          <p:nvPr/>
        </p:nvSpPr>
        <p:spPr>
          <a:xfrm>
            <a:off x="4974020" y="3342244"/>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&lt;data&gt;</a:t>
            </a:r>
            <a:endParaRPr sz="1400" b="1">
              <a:latin typeface="Roboto Mono"/>
              <a:ea typeface="Roboto Mono"/>
              <a:cs typeface="Roboto Mono"/>
              <a:sym typeface="Roboto Mono"/>
            </a:endParaRPr>
          </a:p>
        </p:txBody>
      </p:sp>
      <p:sp>
        <p:nvSpPr>
          <p:cNvPr id="1464" name="Google Shape;1464;p105"/>
          <p:cNvSpPr txBox="1"/>
          <p:nvPr/>
        </p:nvSpPr>
        <p:spPr>
          <a:xfrm>
            <a:off x="4974020" y="2981016"/>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&lt;data&gt;</a:t>
            </a:r>
            <a:endParaRPr sz="1400" b="1">
              <a:latin typeface="Roboto Mono"/>
              <a:ea typeface="Roboto Mono"/>
              <a:cs typeface="Roboto Mono"/>
              <a:sym typeface="Roboto Mono"/>
            </a:endParaRPr>
          </a:p>
        </p:txBody>
      </p:sp>
      <p:sp>
        <p:nvSpPr>
          <p:cNvPr id="1465" name="Google Shape;1465;p105"/>
          <p:cNvSpPr txBox="1"/>
          <p:nvPr/>
        </p:nvSpPr>
        <p:spPr>
          <a:xfrm>
            <a:off x="7673730" y="3355969"/>
            <a:ext cx="798300" cy="348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800">
                <a:latin typeface="Proxima Nova"/>
                <a:ea typeface="Proxima Nova"/>
                <a:cs typeface="Proxima Nova"/>
                <a:sym typeface="Proxima Nova"/>
              </a:rPr>
              <a:t>Stack</a:t>
            </a:r>
            <a:endParaRPr sz="1800">
              <a:latin typeface="Proxima Nova"/>
              <a:ea typeface="Proxima Nova"/>
              <a:cs typeface="Proxima Nova"/>
              <a:sym typeface="Proxima Nova"/>
            </a:endParaRPr>
          </a:p>
        </p:txBody>
      </p:sp>
      <p:sp>
        <p:nvSpPr>
          <p:cNvPr id="1466" name="Google Shape;1466;p105"/>
          <p:cNvSpPr txBox="1"/>
          <p:nvPr/>
        </p:nvSpPr>
        <p:spPr>
          <a:xfrm>
            <a:off x="7319018" y="2775638"/>
            <a:ext cx="520800" cy="1566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9400">
                <a:solidFill>
                  <a:srgbClr val="434343"/>
                </a:solidFill>
                <a:latin typeface="Amatic SC"/>
                <a:ea typeface="Amatic SC"/>
                <a:cs typeface="Amatic SC"/>
                <a:sym typeface="Amatic SC"/>
              </a:rPr>
              <a:t>}</a:t>
            </a:r>
            <a:endParaRPr sz="9400">
              <a:solidFill>
                <a:srgbClr val="434343"/>
              </a:solidFill>
              <a:latin typeface="Amatic SC"/>
              <a:ea typeface="Amatic SC"/>
              <a:cs typeface="Amatic SC"/>
              <a:sym typeface="Amatic SC"/>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06"/>
          <p:cNvSpPr txBox="1"/>
          <p:nvPr/>
        </p:nvSpPr>
        <p:spPr>
          <a:xfrm>
            <a:off x="2479800" y="47198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472" name="Google Shape;1472;p106"/>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P2PKH EXAMPLE EXECUTION</a:t>
            </a:r>
            <a:endParaRPr sz="1700">
              <a:solidFill>
                <a:srgbClr val="BFBFBF"/>
              </a:solidFill>
              <a:latin typeface="Proxima Nova"/>
              <a:ea typeface="Proxima Nova"/>
              <a:cs typeface="Proxima Nova"/>
              <a:sym typeface="Proxima Nova"/>
            </a:endParaRPr>
          </a:p>
        </p:txBody>
      </p:sp>
      <p:pic>
        <p:nvPicPr>
          <p:cNvPr id="1473" name="Google Shape;1473;p106"/>
          <p:cNvPicPr preferRelativeResize="0"/>
          <p:nvPr/>
        </p:nvPicPr>
        <p:blipFill rotWithShape="1">
          <a:blip r:embed="rId3">
            <a:alphaModFix/>
          </a:blip>
          <a:srcRect t="37476" r="29517"/>
          <a:stretch/>
        </p:blipFill>
        <p:spPr>
          <a:xfrm>
            <a:off x="307599" y="2118909"/>
            <a:ext cx="3268685" cy="1763100"/>
          </a:xfrm>
          <a:prstGeom prst="rect">
            <a:avLst/>
          </a:prstGeom>
          <a:noFill/>
          <a:ln>
            <a:noFill/>
          </a:ln>
        </p:spPr>
      </p:pic>
      <p:pic>
        <p:nvPicPr>
          <p:cNvPr id="1474" name="Google Shape;1474;p106"/>
          <p:cNvPicPr preferRelativeResize="0"/>
          <p:nvPr/>
        </p:nvPicPr>
        <p:blipFill rotWithShape="1">
          <a:blip r:embed="rId3">
            <a:alphaModFix/>
          </a:blip>
          <a:srcRect l="23806" r="11677" b="63567"/>
          <a:stretch/>
        </p:blipFill>
        <p:spPr>
          <a:xfrm>
            <a:off x="1408351" y="1104591"/>
            <a:ext cx="2992183" cy="1027416"/>
          </a:xfrm>
          <a:prstGeom prst="rect">
            <a:avLst/>
          </a:prstGeom>
          <a:noFill/>
          <a:ln>
            <a:noFill/>
          </a:ln>
        </p:spPr>
      </p:pic>
      <p:sp>
        <p:nvSpPr>
          <p:cNvPr id="1475" name="Google Shape;1475;p106"/>
          <p:cNvSpPr txBox="1"/>
          <p:nvPr/>
        </p:nvSpPr>
        <p:spPr>
          <a:xfrm>
            <a:off x="1519605" y="2216564"/>
            <a:ext cx="1953600" cy="15678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OP_DUP</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OP_HASH160</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&lt;pubKeyHash?&gt;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OP_EQUALVERIFY</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OP_CHECKSIG</a:t>
            </a:r>
            <a:endParaRPr sz="1600" b="1">
              <a:latin typeface="Roboto Mono"/>
              <a:ea typeface="Roboto Mono"/>
              <a:cs typeface="Roboto Mono"/>
              <a:sym typeface="Roboto Mono"/>
            </a:endParaRPr>
          </a:p>
        </p:txBody>
      </p:sp>
      <p:sp>
        <p:nvSpPr>
          <p:cNvPr id="1476" name="Google Shape;1476;p106"/>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Komut Dosyaları</a:t>
            </a:r>
            <a:endParaRPr sz="2700" b="1">
              <a:latin typeface="Montserrat"/>
              <a:ea typeface="Montserrat"/>
              <a:cs typeface="Montserrat"/>
              <a:sym typeface="Montserrat"/>
            </a:endParaRPr>
          </a:p>
        </p:txBody>
      </p:sp>
      <p:sp>
        <p:nvSpPr>
          <p:cNvPr id="1477" name="Google Shape;1477;p106"/>
          <p:cNvSpPr/>
          <p:nvPr/>
        </p:nvSpPr>
        <p:spPr>
          <a:xfrm>
            <a:off x="4505045" y="4168988"/>
            <a:ext cx="2616300" cy="400200"/>
          </a:xfrm>
          <a:prstGeom prst="rect">
            <a:avLst/>
          </a:prstGeom>
          <a:solidFill>
            <a:srgbClr val="CFE2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	</a:t>
            </a:r>
            <a:endParaRPr sz="1400" b="1"/>
          </a:p>
        </p:txBody>
      </p:sp>
      <p:sp>
        <p:nvSpPr>
          <p:cNvPr id="1478" name="Google Shape;1478;p106"/>
          <p:cNvSpPr txBox="1"/>
          <p:nvPr/>
        </p:nvSpPr>
        <p:spPr>
          <a:xfrm>
            <a:off x="4504998" y="4168988"/>
            <a:ext cx="2616300" cy="34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a:latin typeface="Roboto Mono"/>
                <a:ea typeface="Roboto Mono"/>
                <a:cs typeface="Roboto Mono"/>
                <a:sym typeface="Roboto Mono"/>
              </a:rPr>
              <a:t>&lt;sig&gt;</a:t>
            </a:r>
            <a:endParaRPr sz="1400" b="1">
              <a:latin typeface="Roboto Mono"/>
              <a:ea typeface="Roboto Mono"/>
              <a:cs typeface="Roboto Mono"/>
              <a:sym typeface="Roboto Mono"/>
            </a:endParaRPr>
          </a:p>
        </p:txBody>
      </p:sp>
      <p:sp>
        <p:nvSpPr>
          <p:cNvPr id="1479" name="Google Shape;1479;p106"/>
          <p:cNvSpPr txBox="1"/>
          <p:nvPr/>
        </p:nvSpPr>
        <p:spPr>
          <a:xfrm>
            <a:off x="4974067" y="3718331"/>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&lt;sig&gt;</a:t>
            </a:r>
            <a:endParaRPr sz="1400" b="1">
              <a:latin typeface="Roboto Mono"/>
              <a:ea typeface="Roboto Mono"/>
              <a:cs typeface="Roboto Mono"/>
              <a:sym typeface="Roboto Mono"/>
            </a:endParaRPr>
          </a:p>
        </p:txBody>
      </p:sp>
      <p:sp>
        <p:nvSpPr>
          <p:cNvPr id="1480" name="Google Shape;1480;p106"/>
          <p:cNvSpPr txBox="1"/>
          <p:nvPr/>
        </p:nvSpPr>
        <p:spPr>
          <a:xfrm>
            <a:off x="1575701" y="1256358"/>
            <a:ext cx="1841400" cy="7410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highlight>
                  <a:schemeClr val="accent2"/>
                </a:highlight>
                <a:latin typeface="Roboto Mono"/>
                <a:ea typeface="Roboto Mono"/>
                <a:cs typeface="Roboto Mono"/>
                <a:sym typeface="Roboto Mono"/>
              </a:rPr>
              <a:t>&lt;sig&gt;</a:t>
            </a:r>
            <a:endParaRPr sz="1600" b="1">
              <a:highlight>
                <a:schemeClr val="accent2"/>
              </a:highlight>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&lt;pubKey&gt;</a:t>
            </a:r>
            <a:endParaRPr sz="1600" b="1">
              <a:latin typeface="Roboto Mono"/>
              <a:ea typeface="Roboto Mono"/>
              <a:cs typeface="Roboto Mono"/>
              <a:sym typeface="Roboto Mono"/>
            </a:endParaRPr>
          </a:p>
        </p:txBody>
      </p:sp>
      <p:sp>
        <p:nvSpPr>
          <p:cNvPr id="1481" name="Google Shape;1481;p106"/>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07"/>
          <p:cNvSpPr txBox="1"/>
          <p:nvPr/>
        </p:nvSpPr>
        <p:spPr>
          <a:xfrm>
            <a:off x="2479800" y="47198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487" name="Google Shape;1487;p107"/>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P2PKH EXAMPLE EXECUTION</a:t>
            </a:r>
            <a:endParaRPr sz="1700">
              <a:solidFill>
                <a:srgbClr val="BFBFBF"/>
              </a:solidFill>
              <a:latin typeface="Proxima Nova"/>
              <a:ea typeface="Proxima Nova"/>
              <a:cs typeface="Proxima Nova"/>
              <a:sym typeface="Proxima Nova"/>
            </a:endParaRPr>
          </a:p>
        </p:txBody>
      </p:sp>
      <p:pic>
        <p:nvPicPr>
          <p:cNvPr id="1488" name="Google Shape;1488;p107"/>
          <p:cNvPicPr preferRelativeResize="0"/>
          <p:nvPr/>
        </p:nvPicPr>
        <p:blipFill rotWithShape="1">
          <a:blip r:embed="rId3">
            <a:alphaModFix/>
          </a:blip>
          <a:srcRect t="37476" r="29517"/>
          <a:stretch/>
        </p:blipFill>
        <p:spPr>
          <a:xfrm>
            <a:off x="307599" y="2118909"/>
            <a:ext cx="3268685" cy="1763100"/>
          </a:xfrm>
          <a:prstGeom prst="rect">
            <a:avLst/>
          </a:prstGeom>
          <a:noFill/>
          <a:ln>
            <a:noFill/>
          </a:ln>
        </p:spPr>
      </p:pic>
      <p:pic>
        <p:nvPicPr>
          <p:cNvPr id="1489" name="Google Shape;1489;p107"/>
          <p:cNvPicPr preferRelativeResize="0"/>
          <p:nvPr/>
        </p:nvPicPr>
        <p:blipFill rotWithShape="1">
          <a:blip r:embed="rId3">
            <a:alphaModFix/>
          </a:blip>
          <a:srcRect l="23806" r="11677" b="63567"/>
          <a:stretch/>
        </p:blipFill>
        <p:spPr>
          <a:xfrm>
            <a:off x="1408351" y="1104591"/>
            <a:ext cx="2992183" cy="1027416"/>
          </a:xfrm>
          <a:prstGeom prst="rect">
            <a:avLst/>
          </a:prstGeom>
          <a:noFill/>
          <a:ln>
            <a:noFill/>
          </a:ln>
        </p:spPr>
      </p:pic>
      <p:sp>
        <p:nvSpPr>
          <p:cNvPr id="1490" name="Google Shape;1490;p107"/>
          <p:cNvSpPr txBox="1"/>
          <p:nvPr/>
        </p:nvSpPr>
        <p:spPr>
          <a:xfrm>
            <a:off x="1519605" y="2216564"/>
            <a:ext cx="1953600" cy="15678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OP_DUP</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OP_HASH160</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&lt;pubKeyHash?&gt;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OP_EQUALVERIFY</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OP_CHECKSIG</a:t>
            </a:r>
            <a:endParaRPr sz="1600" b="1">
              <a:latin typeface="Roboto Mono"/>
              <a:ea typeface="Roboto Mono"/>
              <a:cs typeface="Roboto Mono"/>
              <a:sym typeface="Roboto Mono"/>
            </a:endParaRPr>
          </a:p>
        </p:txBody>
      </p:sp>
      <p:sp>
        <p:nvSpPr>
          <p:cNvPr id="1491" name="Google Shape;1491;p107"/>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Komut Dosyaları</a:t>
            </a:r>
            <a:endParaRPr sz="2700" b="1">
              <a:latin typeface="Montserrat"/>
              <a:ea typeface="Montserrat"/>
              <a:cs typeface="Montserrat"/>
              <a:sym typeface="Montserrat"/>
            </a:endParaRPr>
          </a:p>
        </p:txBody>
      </p:sp>
      <p:sp>
        <p:nvSpPr>
          <p:cNvPr id="1492" name="Google Shape;1492;p107"/>
          <p:cNvSpPr txBox="1"/>
          <p:nvPr/>
        </p:nvSpPr>
        <p:spPr>
          <a:xfrm>
            <a:off x="1575701" y="1256358"/>
            <a:ext cx="1841400" cy="7410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&lt;sig&gt;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highlight>
                  <a:schemeClr val="accent2"/>
                </a:highlight>
                <a:latin typeface="Roboto Mono"/>
                <a:ea typeface="Roboto Mono"/>
                <a:cs typeface="Roboto Mono"/>
                <a:sym typeface="Roboto Mono"/>
              </a:rPr>
              <a:t>&lt;pubKey&gt;</a:t>
            </a:r>
            <a:endParaRPr sz="1600" b="1">
              <a:highlight>
                <a:schemeClr val="accent2"/>
              </a:highlight>
              <a:latin typeface="Roboto Mono"/>
              <a:ea typeface="Roboto Mono"/>
              <a:cs typeface="Roboto Mono"/>
              <a:sym typeface="Roboto Mono"/>
            </a:endParaRPr>
          </a:p>
        </p:txBody>
      </p:sp>
      <p:sp>
        <p:nvSpPr>
          <p:cNvPr id="1493" name="Google Shape;1493;p107"/>
          <p:cNvSpPr/>
          <p:nvPr/>
        </p:nvSpPr>
        <p:spPr>
          <a:xfrm>
            <a:off x="4505045" y="4168988"/>
            <a:ext cx="2616300" cy="400200"/>
          </a:xfrm>
          <a:prstGeom prst="rect">
            <a:avLst/>
          </a:prstGeom>
          <a:solidFill>
            <a:srgbClr val="CFE2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	</a:t>
            </a:r>
            <a:endParaRPr sz="1400" b="1"/>
          </a:p>
        </p:txBody>
      </p:sp>
      <p:sp>
        <p:nvSpPr>
          <p:cNvPr id="1494" name="Google Shape;1494;p107"/>
          <p:cNvSpPr txBox="1"/>
          <p:nvPr/>
        </p:nvSpPr>
        <p:spPr>
          <a:xfrm>
            <a:off x="4504998" y="4168988"/>
            <a:ext cx="2616300" cy="34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a:latin typeface="Roboto Mono"/>
                <a:ea typeface="Roboto Mono"/>
                <a:cs typeface="Roboto Mono"/>
                <a:sym typeface="Roboto Mono"/>
              </a:rPr>
              <a:t>&lt;pubKey&gt;</a:t>
            </a:r>
            <a:endParaRPr sz="1400" b="1">
              <a:latin typeface="Roboto Mono"/>
              <a:ea typeface="Roboto Mono"/>
              <a:cs typeface="Roboto Mono"/>
              <a:sym typeface="Roboto Mono"/>
            </a:endParaRPr>
          </a:p>
        </p:txBody>
      </p:sp>
      <p:sp>
        <p:nvSpPr>
          <p:cNvPr id="1495" name="Google Shape;1495;p107"/>
          <p:cNvSpPr txBox="1"/>
          <p:nvPr/>
        </p:nvSpPr>
        <p:spPr>
          <a:xfrm>
            <a:off x="4974067" y="3718331"/>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&lt;sig&gt;</a:t>
            </a:r>
            <a:endParaRPr sz="1400" b="1">
              <a:latin typeface="Roboto Mono"/>
              <a:ea typeface="Roboto Mono"/>
              <a:cs typeface="Roboto Mono"/>
              <a:sym typeface="Roboto Mono"/>
            </a:endParaRPr>
          </a:p>
        </p:txBody>
      </p:sp>
      <p:sp>
        <p:nvSpPr>
          <p:cNvPr id="1496" name="Google Shape;1496;p107"/>
          <p:cNvSpPr txBox="1"/>
          <p:nvPr/>
        </p:nvSpPr>
        <p:spPr>
          <a:xfrm>
            <a:off x="4974020" y="3342244"/>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&lt;pubKey&gt;</a:t>
            </a:r>
            <a:endParaRPr sz="1400" b="1">
              <a:latin typeface="Roboto Mono"/>
              <a:ea typeface="Roboto Mono"/>
              <a:cs typeface="Roboto Mono"/>
              <a:sym typeface="Roboto Mono"/>
            </a:endParaRPr>
          </a:p>
        </p:txBody>
      </p:sp>
      <p:sp>
        <p:nvSpPr>
          <p:cNvPr id="1497" name="Google Shape;1497;p107"/>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08"/>
          <p:cNvSpPr txBox="1"/>
          <p:nvPr/>
        </p:nvSpPr>
        <p:spPr>
          <a:xfrm>
            <a:off x="2479800" y="47198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503" name="Google Shape;1503;p108"/>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P2PKH EXAMPLE EXECUTION</a:t>
            </a:r>
            <a:endParaRPr sz="1700">
              <a:solidFill>
                <a:srgbClr val="BFBFBF"/>
              </a:solidFill>
              <a:latin typeface="Proxima Nova"/>
              <a:ea typeface="Proxima Nova"/>
              <a:cs typeface="Proxima Nova"/>
              <a:sym typeface="Proxima Nova"/>
            </a:endParaRPr>
          </a:p>
        </p:txBody>
      </p:sp>
      <p:pic>
        <p:nvPicPr>
          <p:cNvPr id="1504" name="Google Shape;1504;p108"/>
          <p:cNvPicPr preferRelativeResize="0"/>
          <p:nvPr/>
        </p:nvPicPr>
        <p:blipFill rotWithShape="1">
          <a:blip r:embed="rId3">
            <a:alphaModFix/>
          </a:blip>
          <a:srcRect t="37476" r="29517"/>
          <a:stretch/>
        </p:blipFill>
        <p:spPr>
          <a:xfrm>
            <a:off x="307599" y="2118909"/>
            <a:ext cx="3268685" cy="1763100"/>
          </a:xfrm>
          <a:prstGeom prst="rect">
            <a:avLst/>
          </a:prstGeom>
          <a:noFill/>
          <a:ln>
            <a:noFill/>
          </a:ln>
        </p:spPr>
      </p:pic>
      <p:pic>
        <p:nvPicPr>
          <p:cNvPr id="1505" name="Google Shape;1505;p108"/>
          <p:cNvPicPr preferRelativeResize="0"/>
          <p:nvPr/>
        </p:nvPicPr>
        <p:blipFill rotWithShape="1">
          <a:blip r:embed="rId3">
            <a:alphaModFix/>
          </a:blip>
          <a:srcRect l="23806" r="11677" b="63567"/>
          <a:stretch/>
        </p:blipFill>
        <p:spPr>
          <a:xfrm>
            <a:off x="1408351" y="1104591"/>
            <a:ext cx="2992183" cy="1027416"/>
          </a:xfrm>
          <a:prstGeom prst="rect">
            <a:avLst/>
          </a:prstGeom>
          <a:noFill/>
          <a:ln>
            <a:noFill/>
          </a:ln>
        </p:spPr>
      </p:pic>
      <p:sp>
        <p:nvSpPr>
          <p:cNvPr id="1506" name="Google Shape;1506;p108"/>
          <p:cNvSpPr txBox="1"/>
          <p:nvPr/>
        </p:nvSpPr>
        <p:spPr>
          <a:xfrm>
            <a:off x="1519605" y="2216564"/>
            <a:ext cx="1953600" cy="15678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highlight>
                  <a:schemeClr val="accent2"/>
                </a:highlight>
                <a:latin typeface="Roboto Mono"/>
                <a:ea typeface="Roboto Mono"/>
                <a:cs typeface="Roboto Mono"/>
                <a:sym typeface="Roboto Mono"/>
              </a:rPr>
              <a:t>OP_DUP</a:t>
            </a:r>
            <a:endParaRPr sz="1600" b="1">
              <a:highlight>
                <a:schemeClr val="accent2"/>
              </a:highlight>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OP_HASH160</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&lt;pubKeyHash?&gt;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OP_EQUALVERIFY</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OP_CHECKSIG</a:t>
            </a:r>
            <a:endParaRPr sz="1600" b="1">
              <a:latin typeface="Roboto Mono"/>
              <a:ea typeface="Roboto Mono"/>
              <a:cs typeface="Roboto Mono"/>
              <a:sym typeface="Roboto Mono"/>
            </a:endParaRPr>
          </a:p>
        </p:txBody>
      </p:sp>
      <p:sp>
        <p:nvSpPr>
          <p:cNvPr id="1507" name="Google Shape;1507;p108"/>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Komut Dosyaları</a:t>
            </a:r>
            <a:endParaRPr sz="2700" b="1">
              <a:latin typeface="Montserrat"/>
              <a:ea typeface="Montserrat"/>
              <a:cs typeface="Montserrat"/>
              <a:sym typeface="Montserrat"/>
            </a:endParaRPr>
          </a:p>
        </p:txBody>
      </p:sp>
      <p:sp>
        <p:nvSpPr>
          <p:cNvPr id="1508" name="Google Shape;1508;p108"/>
          <p:cNvSpPr txBox="1"/>
          <p:nvPr/>
        </p:nvSpPr>
        <p:spPr>
          <a:xfrm>
            <a:off x="1575701" y="1256358"/>
            <a:ext cx="1841400" cy="7410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&lt;sig&gt;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&lt;pubKey&gt;</a:t>
            </a:r>
            <a:endParaRPr sz="1600" b="1">
              <a:latin typeface="Roboto Mono"/>
              <a:ea typeface="Roboto Mono"/>
              <a:cs typeface="Roboto Mono"/>
              <a:sym typeface="Roboto Mono"/>
            </a:endParaRPr>
          </a:p>
        </p:txBody>
      </p:sp>
      <p:sp>
        <p:nvSpPr>
          <p:cNvPr id="1509" name="Google Shape;1509;p108"/>
          <p:cNvSpPr/>
          <p:nvPr/>
        </p:nvSpPr>
        <p:spPr>
          <a:xfrm>
            <a:off x="4505045" y="4168988"/>
            <a:ext cx="2616300" cy="400200"/>
          </a:xfrm>
          <a:prstGeom prst="rect">
            <a:avLst/>
          </a:prstGeom>
          <a:solidFill>
            <a:srgbClr val="CFE2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	</a:t>
            </a:r>
            <a:endParaRPr sz="1400" b="1"/>
          </a:p>
        </p:txBody>
      </p:sp>
      <p:sp>
        <p:nvSpPr>
          <p:cNvPr id="1510" name="Google Shape;1510;p108"/>
          <p:cNvSpPr txBox="1"/>
          <p:nvPr/>
        </p:nvSpPr>
        <p:spPr>
          <a:xfrm>
            <a:off x="4504998" y="4168988"/>
            <a:ext cx="2616300" cy="34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a:latin typeface="Roboto Mono"/>
                <a:ea typeface="Roboto Mono"/>
                <a:cs typeface="Roboto Mono"/>
                <a:sym typeface="Roboto Mono"/>
              </a:rPr>
              <a:t>OP_DUP</a:t>
            </a:r>
            <a:endParaRPr sz="1400" b="1">
              <a:latin typeface="Roboto Mono"/>
              <a:ea typeface="Roboto Mono"/>
              <a:cs typeface="Roboto Mono"/>
              <a:sym typeface="Roboto Mono"/>
            </a:endParaRPr>
          </a:p>
        </p:txBody>
      </p:sp>
      <p:sp>
        <p:nvSpPr>
          <p:cNvPr id="1511" name="Google Shape;1511;p108"/>
          <p:cNvSpPr txBox="1"/>
          <p:nvPr/>
        </p:nvSpPr>
        <p:spPr>
          <a:xfrm>
            <a:off x="4974067" y="3718331"/>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&lt;sig&gt;</a:t>
            </a:r>
            <a:endParaRPr sz="1400" b="1">
              <a:latin typeface="Roboto Mono"/>
              <a:ea typeface="Roboto Mono"/>
              <a:cs typeface="Roboto Mono"/>
              <a:sym typeface="Roboto Mono"/>
            </a:endParaRPr>
          </a:p>
        </p:txBody>
      </p:sp>
      <p:sp>
        <p:nvSpPr>
          <p:cNvPr id="1512" name="Google Shape;1512;p108"/>
          <p:cNvSpPr txBox="1"/>
          <p:nvPr/>
        </p:nvSpPr>
        <p:spPr>
          <a:xfrm>
            <a:off x="4974020" y="3342244"/>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&lt;pubKey&gt;</a:t>
            </a:r>
            <a:endParaRPr sz="1400" b="1">
              <a:latin typeface="Roboto Mono"/>
              <a:ea typeface="Roboto Mono"/>
              <a:cs typeface="Roboto Mono"/>
              <a:sym typeface="Roboto Mono"/>
            </a:endParaRPr>
          </a:p>
        </p:txBody>
      </p:sp>
      <p:sp>
        <p:nvSpPr>
          <p:cNvPr id="1513" name="Google Shape;1513;p108"/>
          <p:cNvSpPr txBox="1"/>
          <p:nvPr/>
        </p:nvSpPr>
        <p:spPr>
          <a:xfrm>
            <a:off x="4974067" y="2966156"/>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&lt;pubKey&gt;</a:t>
            </a:r>
            <a:endParaRPr sz="1400" b="1">
              <a:latin typeface="Roboto Mono"/>
              <a:ea typeface="Roboto Mono"/>
              <a:cs typeface="Roboto Mono"/>
              <a:sym typeface="Roboto Mono"/>
            </a:endParaRPr>
          </a:p>
        </p:txBody>
      </p:sp>
      <p:sp>
        <p:nvSpPr>
          <p:cNvPr id="1514" name="Google Shape;1514;p108"/>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109"/>
          <p:cNvSpPr txBox="1"/>
          <p:nvPr/>
        </p:nvSpPr>
        <p:spPr>
          <a:xfrm>
            <a:off x="2479800" y="47198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520" name="Google Shape;1520;p109"/>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P2PKH EXAMPLE EXECUTION</a:t>
            </a:r>
            <a:endParaRPr sz="1700">
              <a:solidFill>
                <a:srgbClr val="BFBFBF"/>
              </a:solidFill>
              <a:latin typeface="Proxima Nova"/>
              <a:ea typeface="Proxima Nova"/>
              <a:cs typeface="Proxima Nova"/>
              <a:sym typeface="Proxima Nova"/>
            </a:endParaRPr>
          </a:p>
        </p:txBody>
      </p:sp>
      <p:pic>
        <p:nvPicPr>
          <p:cNvPr id="1521" name="Google Shape;1521;p109"/>
          <p:cNvPicPr preferRelativeResize="0"/>
          <p:nvPr/>
        </p:nvPicPr>
        <p:blipFill rotWithShape="1">
          <a:blip r:embed="rId3">
            <a:alphaModFix/>
          </a:blip>
          <a:srcRect t="37476" r="29517"/>
          <a:stretch/>
        </p:blipFill>
        <p:spPr>
          <a:xfrm>
            <a:off x="307599" y="2118909"/>
            <a:ext cx="3268685" cy="1763100"/>
          </a:xfrm>
          <a:prstGeom prst="rect">
            <a:avLst/>
          </a:prstGeom>
          <a:noFill/>
          <a:ln>
            <a:noFill/>
          </a:ln>
        </p:spPr>
      </p:pic>
      <p:pic>
        <p:nvPicPr>
          <p:cNvPr id="1522" name="Google Shape;1522;p109"/>
          <p:cNvPicPr preferRelativeResize="0"/>
          <p:nvPr/>
        </p:nvPicPr>
        <p:blipFill rotWithShape="1">
          <a:blip r:embed="rId3">
            <a:alphaModFix/>
          </a:blip>
          <a:srcRect l="23806" r="11677" b="63567"/>
          <a:stretch/>
        </p:blipFill>
        <p:spPr>
          <a:xfrm>
            <a:off x="1408351" y="1104591"/>
            <a:ext cx="2992183" cy="1027416"/>
          </a:xfrm>
          <a:prstGeom prst="rect">
            <a:avLst/>
          </a:prstGeom>
          <a:noFill/>
          <a:ln>
            <a:noFill/>
          </a:ln>
        </p:spPr>
      </p:pic>
      <p:sp>
        <p:nvSpPr>
          <p:cNvPr id="1523" name="Google Shape;1523;p109"/>
          <p:cNvSpPr txBox="1"/>
          <p:nvPr/>
        </p:nvSpPr>
        <p:spPr>
          <a:xfrm>
            <a:off x="1519605" y="2216564"/>
            <a:ext cx="1953600" cy="15678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OP_DUP</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highlight>
                  <a:schemeClr val="accent2"/>
                </a:highlight>
                <a:latin typeface="Roboto Mono"/>
                <a:ea typeface="Roboto Mono"/>
                <a:cs typeface="Roboto Mono"/>
                <a:sym typeface="Roboto Mono"/>
              </a:rPr>
              <a:t>OP_HASH160</a:t>
            </a:r>
            <a:endParaRPr sz="1600" b="1">
              <a:highlight>
                <a:schemeClr val="accent2"/>
              </a:highlight>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&lt;pubKeyHash?&gt;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OP_EQUALVERIFY</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OP_CHECKSIG</a:t>
            </a:r>
            <a:endParaRPr sz="1600" b="1">
              <a:latin typeface="Roboto Mono"/>
              <a:ea typeface="Roboto Mono"/>
              <a:cs typeface="Roboto Mono"/>
              <a:sym typeface="Roboto Mono"/>
            </a:endParaRPr>
          </a:p>
        </p:txBody>
      </p:sp>
      <p:sp>
        <p:nvSpPr>
          <p:cNvPr id="1524" name="Google Shape;1524;p109"/>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Komut Dosyaları</a:t>
            </a:r>
            <a:endParaRPr sz="2700" b="1">
              <a:latin typeface="Montserrat"/>
              <a:ea typeface="Montserrat"/>
              <a:cs typeface="Montserrat"/>
              <a:sym typeface="Montserrat"/>
            </a:endParaRPr>
          </a:p>
        </p:txBody>
      </p:sp>
      <p:sp>
        <p:nvSpPr>
          <p:cNvPr id="1525" name="Google Shape;1525;p109"/>
          <p:cNvSpPr txBox="1"/>
          <p:nvPr/>
        </p:nvSpPr>
        <p:spPr>
          <a:xfrm>
            <a:off x="1575701" y="1256358"/>
            <a:ext cx="1841400" cy="7410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&lt;sig&gt;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&lt;pubKey&gt;</a:t>
            </a:r>
            <a:endParaRPr sz="1600" b="1">
              <a:latin typeface="Roboto Mono"/>
              <a:ea typeface="Roboto Mono"/>
              <a:cs typeface="Roboto Mono"/>
              <a:sym typeface="Roboto Mono"/>
            </a:endParaRPr>
          </a:p>
        </p:txBody>
      </p:sp>
      <p:sp>
        <p:nvSpPr>
          <p:cNvPr id="1526" name="Google Shape;1526;p109"/>
          <p:cNvSpPr/>
          <p:nvPr/>
        </p:nvSpPr>
        <p:spPr>
          <a:xfrm>
            <a:off x="4505045" y="4168988"/>
            <a:ext cx="2616300" cy="400200"/>
          </a:xfrm>
          <a:prstGeom prst="rect">
            <a:avLst/>
          </a:prstGeom>
          <a:solidFill>
            <a:srgbClr val="CFE2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	</a:t>
            </a:r>
            <a:endParaRPr sz="1400" b="1"/>
          </a:p>
        </p:txBody>
      </p:sp>
      <p:sp>
        <p:nvSpPr>
          <p:cNvPr id="1527" name="Google Shape;1527;p109"/>
          <p:cNvSpPr txBox="1"/>
          <p:nvPr/>
        </p:nvSpPr>
        <p:spPr>
          <a:xfrm>
            <a:off x="4504998" y="4168988"/>
            <a:ext cx="2616300" cy="34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a:latin typeface="Roboto Mono"/>
                <a:ea typeface="Roboto Mono"/>
                <a:cs typeface="Roboto Mono"/>
                <a:sym typeface="Roboto Mono"/>
              </a:rPr>
              <a:t>OP_HASH160</a:t>
            </a:r>
            <a:endParaRPr sz="1400" b="1">
              <a:latin typeface="Roboto Mono"/>
              <a:ea typeface="Roboto Mono"/>
              <a:cs typeface="Roboto Mono"/>
              <a:sym typeface="Roboto Mono"/>
            </a:endParaRPr>
          </a:p>
        </p:txBody>
      </p:sp>
      <p:sp>
        <p:nvSpPr>
          <p:cNvPr id="1528" name="Google Shape;1528;p109"/>
          <p:cNvSpPr txBox="1"/>
          <p:nvPr/>
        </p:nvSpPr>
        <p:spPr>
          <a:xfrm>
            <a:off x="4974067" y="3718331"/>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&lt;sig&gt;</a:t>
            </a:r>
            <a:endParaRPr sz="1400" b="1">
              <a:latin typeface="Roboto Mono"/>
              <a:ea typeface="Roboto Mono"/>
              <a:cs typeface="Roboto Mono"/>
              <a:sym typeface="Roboto Mono"/>
            </a:endParaRPr>
          </a:p>
        </p:txBody>
      </p:sp>
      <p:sp>
        <p:nvSpPr>
          <p:cNvPr id="1529" name="Google Shape;1529;p109"/>
          <p:cNvSpPr txBox="1"/>
          <p:nvPr/>
        </p:nvSpPr>
        <p:spPr>
          <a:xfrm>
            <a:off x="4974020" y="3342244"/>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&lt;pubKey&gt;</a:t>
            </a:r>
            <a:endParaRPr sz="1400" b="1">
              <a:latin typeface="Roboto Mono"/>
              <a:ea typeface="Roboto Mono"/>
              <a:cs typeface="Roboto Mono"/>
              <a:sym typeface="Roboto Mono"/>
            </a:endParaRPr>
          </a:p>
        </p:txBody>
      </p:sp>
      <p:sp>
        <p:nvSpPr>
          <p:cNvPr id="1530" name="Google Shape;1530;p109"/>
          <p:cNvSpPr txBox="1"/>
          <p:nvPr/>
        </p:nvSpPr>
        <p:spPr>
          <a:xfrm>
            <a:off x="4974067" y="2966156"/>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&lt;pubKeyHash&gt;</a:t>
            </a:r>
            <a:endParaRPr sz="1400" b="1">
              <a:latin typeface="Roboto Mono"/>
              <a:ea typeface="Roboto Mono"/>
              <a:cs typeface="Roboto Mono"/>
              <a:sym typeface="Roboto Mono"/>
            </a:endParaRPr>
          </a:p>
        </p:txBody>
      </p:sp>
      <p:sp>
        <p:nvSpPr>
          <p:cNvPr id="1531" name="Google Shape;1531;p109"/>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10"/>
          <p:cNvSpPr txBox="1"/>
          <p:nvPr/>
        </p:nvSpPr>
        <p:spPr>
          <a:xfrm>
            <a:off x="2479800" y="47198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537" name="Google Shape;1537;p110"/>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P2PKH EXAMPLE EXECUTION</a:t>
            </a:r>
            <a:endParaRPr sz="1700">
              <a:solidFill>
                <a:srgbClr val="BFBFBF"/>
              </a:solidFill>
              <a:latin typeface="Proxima Nova"/>
              <a:ea typeface="Proxima Nova"/>
              <a:cs typeface="Proxima Nova"/>
              <a:sym typeface="Proxima Nova"/>
            </a:endParaRPr>
          </a:p>
        </p:txBody>
      </p:sp>
      <p:pic>
        <p:nvPicPr>
          <p:cNvPr id="1538" name="Google Shape;1538;p110"/>
          <p:cNvPicPr preferRelativeResize="0"/>
          <p:nvPr/>
        </p:nvPicPr>
        <p:blipFill rotWithShape="1">
          <a:blip r:embed="rId3">
            <a:alphaModFix/>
          </a:blip>
          <a:srcRect t="37476" r="29517"/>
          <a:stretch/>
        </p:blipFill>
        <p:spPr>
          <a:xfrm>
            <a:off x="307599" y="2118909"/>
            <a:ext cx="3268685" cy="1763100"/>
          </a:xfrm>
          <a:prstGeom prst="rect">
            <a:avLst/>
          </a:prstGeom>
          <a:noFill/>
          <a:ln>
            <a:noFill/>
          </a:ln>
        </p:spPr>
      </p:pic>
      <p:pic>
        <p:nvPicPr>
          <p:cNvPr id="1539" name="Google Shape;1539;p110"/>
          <p:cNvPicPr preferRelativeResize="0"/>
          <p:nvPr/>
        </p:nvPicPr>
        <p:blipFill rotWithShape="1">
          <a:blip r:embed="rId3">
            <a:alphaModFix/>
          </a:blip>
          <a:srcRect l="23806" r="11677" b="63567"/>
          <a:stretch/>
        </p:blipFill>
        <p:spPr>
          <a:xfrm>
            <a:off x="1408351" y="1104591"/>
            <a:ext cx="2992183" cy="1027416"/>
          </a:xfrm>
          <a:prstGeom prst="rect">
            <a:avLst/>
          </a:prstGeom>
          <a:noFill/>
          <a:ln>
            <a:noFill/>
          </a:ln>
        </p:spPr>
      </p:pic>
      <p:sp>
        <p:nvSpPr>
          <p:cNvPr id="1540" name="Google Shape;1540;p110"/>
          <p:cNvSpPr txBox="1"/>
          <p:nvPr/>
        </p:nvSpPr>
        <p:spPr>
          <a:xfrm>
            <a:off x="1519605" y="2216564"/>
            <a:ext cx="1953600" cy="15678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OP_DUP</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OP_HASH160</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highlight>
                  <a:schemeClr val="accent2"/>
                </a:highlight>
                <a:latin typeface="Roboto Mono"/>
                <a:ea typeface="Roboto Mono"/>
                <a:cs typeface="Roboto Mono"/>
                <a:sym typeface="Roboto Mono"/>
              </a:rPr>
              <a:t>&lt;pubKeyHash?&gt;</a:t>
            </a:r>
            <a:endParaRPr sz="1600" b="1">
              <a:highlight>
                <a:schemeClr val="accent2"/>
              </a:highlight>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OP_EQUALVERIFY</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OP_CHECKSIG</a:t>
            </a:r>
            <a:endParaRPr sz="1600" b="1">
              <a:latin typeface="Roboto Mono"/>
              <a:ea typeface="Roboto Mono"/>
              <a:cs typeface="Roboto Mono"/>
              <a:sym typeface="Roboto Mono"/>
            </a:endParaRPr>
          </a:p>
        </p:txBody>
      </p:sp>
      <p:sp>
        <p:nvSpPr>
          <p:cNvPr id="1541" name="Google Shape;1541;p110"/>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Komut Dosyaları</a:t>
            </a:r>
            <a:endParaRPr sz="2700" b="1">
              <a:latin typeface="Montserrat"/>
              <a:ea typeface="Montserrat"/>
              <a:cs typeface="Montserrat"/>
              <a:sym typeface="Montserrat"/>
            </a:endParaRPr>
          </a:p>
        </p:txBody>
      </p:sp>
      <p:sp>
        <p:nvSpPr>
          <p:cNvPr id="1542" name="Google Shape;1542;p110"/>
          <p:cNvSpPr txBox="1"/>
          <p:nvPr/>
        </p:nvSpPr>
        <p:spPr>
          <a:xfrm>
            <a:off x="1575701" y="1256358"/>
            <a:ext cx="1841400" cy="7410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&lt;sig&gt;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&lt;pubKey&gt;</a:t>
            </a:r>
            <a:endParaRPr sz="1600" b="1">
              <a:latin typeface="Roboto Mono"/>
              <a:ea typeface="Roboto Mono"/>
              <a:cs typeface="Roboto Mono"/>
              <a:sym typeface="Roboto Mono"/>
            </a:endParaRPr>
          </a:p>
        </p:txBody>
      </p:sp>
      <p:sp>
        <p:nvSpPr>
          <p:cNvPr id="1543" name="Google Shape;1543;p110"/>
          <p:cNvSpPr/>
          <p:nvPr/>
        </p:nvSpPr>
        <p:spPr>
          <a:xfrm>
            <a:off x="4505045" y="4168988"/>
            <a:ext cx="2616300" cy="400200"/>
          </a:xfrm>
          <a:prstGeom prst="rect">
            <a:avLst/>
          </a:prstGeom>
          <a:solidFill>
            <a:srgbClr val="CFE2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a:latin typeface="Roboto Mono"/>
                <a:ea typeface="Roboto Mono"/>
                <a:cs typeface="Roboto Mono"/>
                <a:sym typeface="Roboto Mono"/>
              </a:rPr>
              <a:t>	</a:t>
            </a:r>
            <a:endParaRPr sz="1400" b="1">
              <a:latin typeface="Roboto Mono"/>
              <a:ea typeface="Roboto Mono"/>
              <a:cs typeface="Roboto Mono"/>
              <a:sym typeface="Roboto Mono"/>
            </a:endParaRPr>
          </a:p>
        </p:txBody>
      </p:sp>
      <p:sp>
        <p:nvSpPr>
          <p:cNvPr id="1544" name="Google Shape;1544;p110"/>
          <p:cNvSpPr txBox="1"/>
          <p:nvPr/>
        </p:nvSpPr>
        <p:spPr>
          <a:xfrm>
            <a:off x="4504998" y="4168988"/>
            <a:ext cx="2616300" cy="34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a:latin typeface="Roboto Mono"/>
                <a:ea typeface="Roboto Mono"/>
                <a:cs typeface="Roboto Mono"/>
                <a:sym typeface="Roboto Mono"/>
              </a:rPr>
              <a:t>&lt;pubKeyHash?&gt;</a:t>
            </a:r>
            <a:endParaRPr sz="1400" b="1">
              <a:latin typeface="Roboto Mono"/>
              <a:ea typeface="Roboto Mono"/>
              <a:cs typeface="Roboto Mono"/>
              <a:sym typeface="Roboto Mono"/>
            </a:endParaRPr>
          </a:p>
        </p:txBody>
      </p:sp>
      <p:sp>
        <p:nvSpPr>
          <p:cNvPr id="1545" name="Google Shape;1545;p110"/>
          <p:cNvSpPr txBox="1"/>
          <p:nvPr/>
        </p:nvSpPr>
        <p:spPr>
          <a:xfrm>
            <a:off x="4974067" y="3718331"/>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&lt;sig&gt;</a:t>
            </a:r>
            <a:endParaRPr sz="1400" b="1">
              <a:latin typeface="Roboto Mono"/>
              <a:ea typeface="Roboto Mono"/>
              <a:cs typeface="Roboto Mono"/>
              <a:sym typeface="Roboto Mono"/>
            </a:endParaRPr>
          </a:p>
        </p:txBody>
      </p:sp>
      <p:sp>
        <p:nvSpPr>
          <p:cNvPr id="1546" name="Google Shape;1546;p110"/>
          <p:cNvSpPr txBox="1"/>
          <p:nvPr/>
        </p:nvSpPr>
        <p:spPr>
          <a:xfrm>
            <a:off x="4974020" y="3342244"/>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&lt;pubKey&gt;</a:t>
            </a:r>
            <a:endParaRPr sz="1400" b="1">
              <a:latin typeface="Roboto Mono"/>
              <a:ea typeface="Roboto Mono"/>
              <a:cs typeface="Roboto Mono"/>
              <a:sym typeface="Roboto Mono"/>
            </a:endParaRPr>
          </a:p>
        </p:txBody>
      </p:sp>
      <p:sp>
        <p:nvSpPr>
          <p:cNvPr id="1547" name="Google Shape;1547;p110"/>
          <p:cNvSpPr txBox="1"/>
          <p:nvPr/>
        </p:nvSpPr>
        <p:spPr>
          <a:xfrm>
            <a:off x="4974067" y="2966156"/>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&lt;pubKeyHash&gt;</a:t>
            </a:r>
            <a:endParaRPr sz="1400" b="1">
              <a:latin typeface="Roboto Mono"/>
              <a:ea typeface="Roboto Mono"/>
              <a:cs typeface="Roboto Mono"/>
              <a:sym typeface="Roboto Mono"/>
            </a:endParaRPr>
          </a:p>
        </p:txBody>
      </p:sp>
      <p:sp>
        <p:nvSpPr>
          <p:cNvPr id="1548" name="Google Shape;1548;p110"/>
          <p:cNvSpPr txBox="1"/>
          <p:nvPr/>
        </p:nvSpPr>
        <p:spPr>
          <a:xfrm>
            <a:off x="4974067" y="2590069"/>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&lt;pubKeyHash?&gt;</a:t>
            </a:r>
            <a:endParaRPr sz="1400" b="1">
              <a:latin typeface="Roboto Mono"/>
              <a:ea typeface="Roboto Mono"/>
              <a:cs typeface="Roboto Mono"/>
              <a:sym typeface="Roboto Mono"/>
            </a:endParaRPr>
          </a:p>
        </p:txBody>
      </p:sp>
      <p:sp>
        <p:nvSpPr>
          <p:cNvPr id="1549" name="Google Shape;1549;p110"/>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11"/>
          <p:cNvSpPr txBox="1"/>
          <p:nvPr/>
        </p:nvSpPr>
        <p:spPr>
          <a:xfrm>
            <a:off x="2479800" y="47198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555" name="Google Shape;1555;p111"/>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P2PKH EXAMPLE EXECUTION</a:t>
            </a:r>
            <a:endParaRPr sz="1700">
              <a:solidFill>
                <a:srgbClr val="BFBFBF"/>
              </a:solidFill>
              <a:latin typeface="Proxima Nova"/>
              <a:ea typeface="Proxima Nova"/>
              <a:cs typeface="Proxima Nova"/>
              <a:sym typeface="Proxima Nova"/>
            </a:endParaRPr>
          </a:p>
        </p:txBody>
      </p:sp>
      <p:pic>
        <p:nvPicPr>
          <p:cNvPr id="1556" name="Google Shape;1556;p111"/>
          <p:cNvPicPr preferRelativeResize="0"/>
          <p:nvPr/>
        </p:nvPicPr>
        <p:blipFill rotWithShape="1">
          <a:blip r:embed="rId3">
            <a:alphaModFix/>
          </a:blip>
          <a:srcRect t="37476" r="29517"/>
          <a:stretch/>
        </p:blipFill>
        <p:spPr>
          <a:xfrm>
            <a:off x="307599" y="2118909"/>
            <a:ext cx="3268685" cy="1763100"/>
          </a:xfrm>
          <a:prstGeom prst="rect">
            <a:avLst/>
          </a:prstGeom>
          <a:noFill/>
          <a:ln>
            <a:noFill/>
          </a:ln>
        </p:spPr>
      </p:pic>
      <p:pic>
        <p:nvPicPr>
          <p:cNvPr id="1557" name="Google Shape;1557;p111"/>
          <p:cNvPicPr preferRelativeResize="0"/>
          <p:nvPr/>
        </p:nvPicPr>
        <p:blipFill rotWithShape="1">
          <a:blip r:embed="rId3">
            <a:alphaModFix/>
          </a:blip>
          <a:srcRect l="23806" r="11677" b="63567"/>
          <a:stretch/>
        </p:blipFill>
        <p:spPr>
          <a:xfrm>
            <a:off x="1408351" y="1104591"/>
            <a:ext cx="2992183" cy="1027416"/>
          </a:xfrm>
          <a:prstGeom prst="rect">
            <a:avLst/>
          </a:prstGeom>
          <a:noFill/>
          <a:ln>
            <a:noFill/>
          </a:ln>
        </p:spPr>
      </p:pic>
      <p:sp>
        <p:nvSpPr>
          <p:cNvPr id="1558" name="Google Shape;1558;p111"/>
          <p:cNvSpPr txBox="1"/>
          <p:nvPr/>
        </p:nvSpPr>
        <p:spPr>
          <a:xfrm>
            <a:off x="1519605" y="2216564"/>
            <a:ext cx="1953600" cy="15678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OP_DUP</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OP_HASH160</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&lt;pubKeyHash?&gt;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highlight>
                  <a:schemeClr val="accent2"/>
                </a:highlight>
                <a:latin typeface="Roboto Mono"/>
                <a:ea typeface="Roboto Mono"/>
                <a:cs typeface="Roboto Mono"/>
                <a:sym typeface="Roboto Mono"/>
              </a:rPr>
              <a:t>OP_EQUALVERIFY</a:t>
            </a:r>
            <a:endParaRPr sz="1600" b="1">
              <a:highlight>
                <a:schemeClr val="accent2"/>
              </a:highlight>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OP_CHECKSIG</a:t>
            </a:r>
            <a:endParaRPr sz="1600" b="1">
              <a:latin typeface="Roboto Mono"/>
              <a:ea typeface="Roboto Mono"/>
              <a:cs typeface="Roboto Mono"/>
              <a:sym typeface="Roboto Mono"/>
            </a:endParaRPr>
          </a:p>
        </p:txBody>
      </p:sp>
      <p:sp>
        <p:nvSpPr>
          <p:cNvPr id="1559" name="Google Shape;1559;p111"/>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Komut Dosyaları</a:t>
            </a:r>
            <a:endParaRPr sz="2700" b="1">
              <a:latin typeface="Montserrat"/>
              <a:ea typeface="Montserrat"/>
              <a:cs typeface="Montserrat"/>
              <a:sym typeface="Montserrat"/>
            </a:endParaRPr>
          </a:p>
        </p:txBody>
      </p:sp>
      <p:sp>
        <p:nvSpPr>
          <p:cNvPr id="1560" name="Google Shape;1560;p111"/>
          <p:cNvSpPr txBox="1"/>
          <p:nvPr/>
        </p:nvSpPr>
        <p:spPr>
          <a:xfrm>
            <a:off x="1575701" y="1256358"/>
            <a:ext cx="1841400" cy="7410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&lt;sig&gt;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&lt;pubKey&gt;</a:t>
            </a:r>
            <a:endParaRPr sz="1600" b="1">
              <a:latin typeface="Roboto Mono"/>
              <a:ea typeface="Roboto Mono"/>
              <a:cs typeface="Roboto Mono"/>
              <a:sym typeface="Roboto Mono"/>
            </a:endParaRPr>
          </a:p>
        </p:txBody>
      </p:sp>
      <p:sp>
        <p:nvSpPr>
          <p:cNvPr id="1561" name="Google Shape;1561;p111"/>
          <p:cNvSpPr/>
          <p:nvPr/>
        </p:nvSpPr>
        <p:spPr>
          <a:xfrm>
            <a:off x="4505045" y="4168988"/>
            <a:ext cx="2616300" cy="400200"/>
          </a:xfrm>
          <a:prstGeom prst="rect">
            <a:avLst/>
          </a:prstGeom>
          <a:solidFill>
            <a:srgbClr val="CFE2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	</a:t>
            </a:r>
            <a:endParaRPr sz="1400" b="1"/>
          </a:p>
        </p:txBody>
      </p:sp>
      <p:sp>
        <p:nvSpPr>
          <p:cNvPr id="1562" name="Google Shape;1562;p111"/>
          <p:cNvSpPr txBox="1"/>
          <p:nvPr/>
        </p:nvSpPr>
        <p:spPr>
          <a:xfrm>
            <a:off x="4504998" y="4168988"/>
            <a:ext cx="2616300" cy="34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a:latin typeface="Roboto Mono"/>
                <a:ea typeface="Roboto Mono"/>
                <a:cs typeface="Roboto Mono"/>
                <a:sym typeface="Roboto Mono"/>
              </a:rPr>
              <a:t>OP_EQUALVERIFY</a:t>
            </a:r>
            <a:endParaRPr sz="1400" b="1">
              <a:latin typeface="Roboto Mono"/>
              <a:ea typeface="Roboto Mono"/>
              <a:cs typeface="Roboto Mono"/>
              <a:sym typeface="Roboto Mono"/>
            </a:endParaRPr>
          </a:p>
        </p:txBody>
      </p:sp>
      <p:sp>
        <p:nvSpPr>
          <p:cNvPr id="1563" name="Google Shape;1563;p111"/>
          <p:cNvSpPr txBox="1"/>
          <p:nvPr/>
        </p:nvSpPr>
        <p:spPr>
          <a:xfrm>
            <a:off x="4974067" y="3718331"/>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&lt;sig&gt;</a:t>
            </a:r>
            <a:endParaRPr sz="1400" b="1">
              <a:latin typeface="Roboto Mono"/>
              <a:ea typeface="Roboto Mono"/>
              <a:cs typeface="Roboto Mono"/>
              <a:sym typeface="Roboto Mono"/>
            </a:endParaRPr>
          </a:p>
        </p:txBody>
      </p:sp>
      <p:sp>
        <p:nvSpPr>
          <p:cNvPr id="1564" name="Google Shape;1564;p111"/>
          <p:cNvSpPr txBox="1"/>
          <p:nvPr/>
        </p:nvSpPr>
        <p:spPr>
          <a:xfrm>
            <a:off x="4974020" y="3342244"/>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&lt;pubKey&gt;</a:t>
            </a:r>
            <a:endParaRPr sz="1400" b="1">
              <a:latin typeface="Roboto Mono"/>
              <a:ea typeface="Roboto Mono"/>
              <a:cs typeface="Roboto Mono"/>
              <a:sym typeface="Roboto Mono"/>
            </a:endParaRPr>
          </a:p>
        </p:txBody>
      </p:sp>
      <p:sp>
        <p:nvSpPr>
          <p:cNvPr id="1565" name="Google Shape;1565;p111"/>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12"/>
          <p:cNvSpPr txBox="1"/>
          <p:nvPr/>
        </p:nvSpPr>
        <p:spPr>
          <a:xfrm>
            <a:off x="2479800" y="4719800"/>
            <a:ext cx="21036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Princeton textbook</a:t>
            </a:r>
            <a:endParaRPr sz="1000">
              <a:latin typeface="Proxima Nova"/>
              <a:ea typeface="Proxima Nova"/>
              <a:cs typeface="Proxima Nova"/>
              <a:sym typeface="Proxima Nova"/>
            </a:endParaRPr>
          </a:p>
        </p:txBody>
      </p:sp>
      <p:sp>
        <p:nvSpPr>
          <p:cNvPr id="1571" name="Google Shape;1571;p112"/>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P2PKH EXAMPLE EXECUTION</a:t>
            </a:r>
            <a:endParaRPr sz="1700">
              <a:solidFill>
                <a:srgbClr val="BFBFBF"/>
              </a:solidFill>
              <a:latin typeface="Proxima Nova"/>
              <a:ea typeface="Proxima Nova"/>
              <a:cs typeface="Proxima Nova"/>
              <a:sym typeface="Proxima Nova"/>
            </a:endParaRPr>
          </a:p>
        </p:txBody>
      </p:sp>
      <p:pic>
        <p:nvPicPr>
          <p:cNvPr id="1572" name="Google Shape;1572;p112"/>
          <p:cNvPicPr preferRelativeResize="0"/>
          <p:nvPr/>
        </p:nvPicPr>
        <p:blipFill rotWithShape="1">
          <a:blip r:embed="rId3">
            <a:alphaModFix/>
          </a:blip>
          <a:srcRect t="37476" r="29517"/>
          <a:stretch/>
        </p:blipFill>
        <p:spPr>
          <a:xfrm>
            <a:off x="307599" y="2118909"/>
            <a:ext cx="3268685" cy="1763100"/>
          </a:xfrm>
          <a:prstGeom prst="rect">
            <a:avLst/>
          </a:prstGeom>
          <a:noFill/>
          <a:ln>
            <a:noFill/>
          </a:ln>
        </p:spPr>
      </p:pic>
      <p:pic>
        <p:nvPicPr>
          <p:cNvPr id="1573" name="Google Shape;1573;p112"/>
          <p:cNvPicPr preferRelativeResize="0"/>
          <p:nvPr/>
        </p:nvPicPr>
        <p:blipFill rotWithShape="1">
          <a:blip r:embed="rId3">
            <a:alphaModFix/>
          </a:blip>
          <a:srcRect l="23806" r="11677" b="63567"/>
          <a:stretch/>
        </p:blipFill>
        <p:spPr>
          <a:xfrm>
            <a:off x="1408351" y="1104591"/>
            <a:ext cx="2992183" cy="1027416"/>
          </a:xfrm>
          <a:prstGeom prst="rect">
            <a:avLst/>
          </a:prstGeom>
          <a:noFill/>
          <a:ln>
            <a:noFill/>
          </a:ln>
        </p:spPr>
      </p:pic>
      <p:sp>
        <p:nvSpPr>
          <p:cNvPr id="1574" name="Google Shape;1574;p112"/>
          <p:cNvSpPr txBox="1"/>
          <p:nvPr/>
        </p:nvSpPr>
        <p:spPr>
          <a:xfrm>
            <a:off x="1519605" y="2216564"/>
            <a:ext cx="1953600" cy="15678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OP_DUP</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OP_HASH160</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&lt;pubKeyHash?&gt;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OP_EQUALVERIFY</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highlight>
                  <a:schemeClr val="accent2"/>
                </a:highlight>
                <a:latin typeface="Roboto Mono"/>
                <a:ea typeface="Roboto Mono"/>
                <a:cs typeface="Roboto Mono"/>
                <a:sym typeface="Roboto Mono"/>
              </a:rPr>
              <a:t>OP_CHECKSIG</a:t>
            </a:r>
            <a:endParaRPr sz="1600" b="1">
              <a:highlight>
                <a:schemeClr val="accent2"/>
              </a:highlight>
              <a:latin typeface="Roboto Mono"/>
              <a:ea typeface="Roboto Mono"/>
              <a:cs typeface="Roboto Mono"/>
              <a:sym typeface="Roboto Mono"/>
            </a:endParaRPr>
          </a:p>
        </p:txBody>
      </p:sp>
      <p:sp>
        <p:nvSpPr>
          <p:cNvPr id="1575" name="Google Shape;1575;p112"/>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Bitcoin Komut Dosyaları</a:t>
            </a:r>
            <a:endParaRPr sz="2700" b="1">
              <a:latin typeface="Montserrat"/>
              <a:ea typeface="Montserrat"/>
              <a:cs typeface="Montserrat"/>
              <a:sym typeface="Montserrat"/>
            </a:endParaRPr>
          </a:p>
        </p:txBody>
      </p:sp>
      <p:sp>
        <p:nvSpPr>
          <p:cNvPr id="1576" name="Google Shape;1576;p112"/>
          <p:cNvSpPr txBox="1"/>
          <p:nvPr/>
        </p:nvSpPr>
        <p:spPr>
          <a:xfrm>
            <a:off x="1575701" y="1256358"/>
            <a:ext cx="1841400" cy="741000"/>
          </a:xfrm>
          <a:prstGeom prst="rect">
            <a:avLst/>
          </a:prstGeom>
          <a:solidFill>
            <a:srgbClr val="FFFFFF"/>
          </a:solidFill>
          <a:ln>
            <a:noFill/>
          </a:ln>
        </p:spPr>
        <p:txBody>
          <a:bodyPr spcFirstLastPara="1" wrap="square" lIns="34300" tIns="34300" rIns="34300" bIns="34300" anchor="ctr" anchorCtr="0">
            <a:noAutofit/>
          </a:bodyPr>
          <a:lstStyle/>
          <a:p>
            <a:pPr marL="0" lvl="0" indent="0" algn="l" rtl="0">
              <a:lnSpc>
                <a:spcPct val="115000"/>
              </a:lnSpc>
              <a:spcBef>
                <a:spcPts val="0"/>
              </a:spcBef>
              <a:spcAft>
                <a:spcPts val="0"/>
              </a:spcAft>
              <a:buNone/>
            </a:pPr>
            <a:r>
              <a:rPr lang="en" sz="1600" b="1">
                <a:latin typeface="Roboto Mono"/>
                <a:ea typeface="Roboto Mono"/>
                <a:cs typeface="Roboto Mono"/>
                <a:sym typeface="Roboto Mono"/>
              </a:rPr>
              <a:t>&lt;sig&gt;</a:t>
            </a:r>
            <a:endParaRPr sz="1600" b="1">
              <a:latin typeface="Roboto Mono"/>
              <a:ea typeface="Roboto Mono"/>
              <a:cs typeface="Roboto Mono"/>
              <a:sym typeface="Roboto Mono"/>
            </a:endParaRPr>
          </a:p>
          <a:p>
            <a:pPr marL="0" lvl="0" indent="0" algn="l" rtl="0">
              <a:lnSpc>
                <a:spcPct val="115000"/>
              </a:lnSpc>
              <a:spcBef>
                <a:spcPts val="0"/>
              </a:spcBef>
              <a:spcAft>
                <a:spcPts val="0"/>
              </a:spcAft>
              <a:buNone/>
            </a:pPr>
            <a:r>
              <a:rPr lang="en" sz="1600" b="1">
                <a:latin typeface="Roboto Mono"/>
                <a:ea typeface="Roboto Mono"/>
                <a:cs typeface="Roboto Mono"/>
                <a:sym typeface="Roboto Mono"/>
              </a:rPr>
              <a:t>&lt;pubKey&gt;</a:t>
            </a:r>
            <a:endParaRPr sz="1600" b="1">
              <a:latin typeface="Roboto Mono"/>
              <a:ea typeface="Roboto Mono"/>
              <a:cs typeface="Roboto Mono"/>
              <a:sym typeface="Roboto Mono"/>
            </a:endParaRPr>
          </a:p>
        </p:txBody>
      </p:sp>
      <p:sp>
        <p:nvSpPr>
          <p:cNvPr id="1577" name="Google Shape;1577;p112"/>
          <p:cNvSpPr/>
          <p:nvPr/>
        </p:nvSpPr>
        <p:spPr>
          <a:xfrm>
            <a:off x="4505045" y="4168988"/>
            <a:ext cx="2616300" cy="400200"/>
          </a:xfrm>
          <a:prstGeom prst="rect">
            <a:avLst/>
          </a:prstGeom>
          <a:solidFill>
            <a:srgbClr val="CFE2F3"/>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	</a:t>
            </a:r>
            <a:endParaRPr sz="1400" b="1"/>
          </a:p>
        </p:txBody>
      </p:sp>
      <p:sp>
        <p:nvSpPr>
          <p:cNvPr id="1578" name="Google Shape;1578;p112"/>
          <p:cNvSpPr txBox="1"/>
          <p:nvPr/>
        </p:nvSpPr>
        <p:spPr>
          <a:xfrm>
            <a:off x="4504998" y="4168988"/>
            <a:ext cx="2616300" cy="34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a:latin typeface="Roboto Mono"/>
                <a:ea typeface="Roboto Mono"/>
                <a:cs typeface="Roboto Mono"/>
                <a:sym typeface="Roboto Mono"/>
              </a:rPr>
              <a:t>OP_CHECKSIG</a:t>
            </a:r>
            <a:endParaRPr sz="1400" b="1">
              <a:latin typeface="Roboto Mono"/>
              <a:ea typeface="Roboto Mono"/>
              <a:cs typeface="Roboto Mono"/>
              <a:sym typeface="Roboto Mono"/>
            </a:endParaRPr>
          </a:p>
        </p:txBody>
      </p:sp>
      <p:sp>
        <p:nvSpPr>
          <p:cNvPr id="1579" name="Google Shape;1579;p112"/>
          <p:cNvSpPr txBox="1"/>
          <p:nvPr/>
        </p:nvSpPr>
        <p:spPr>
          <a:xfrm>
            <a:off x="4974067" y="3718331"/>
            <a:ext cx="1678500" cy="376200"/>
          </a:xfrm>
          <a:prstGeom prst="rect">
            <a:avLst/>
          </a:prstGeom>
          <a:solidFill>
            <a:srgbClr val="A4C2F4"/>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400" b="1">
                <a:latin typeface="Roboto Mono"/>
                <a:ea typeface="Roboto Mono"/>
                <a:cs typeface="Roboto Mono"/>
                <a:sym typeface="Roboto Mono"/>
              </a:rPr>
              <a:t>true</a:t>
            </a:r>
            <a:endParaRPr sz="1400" b="1">
              <a:latin typeface="Roboto Mono"/>
              <a:ea typeface="Roboto Mono"/>
              <a:cs typeface="Roboto Mono"/>
              <a:sym typeface="Roboto Mono"/>
            </a:endParaRPr>
          </a:p>
        </p:txBody>
      </p:sp>
      <p:sp>
        <p:nvSpPr>
          <p:cNvPr id="1580" name="Google Shape;1580;p112"/>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a:t>
            </a:r>
            <a:endParaRPr sz="900">
              <a:solidFill>
                <a:srgbClr val="B7B7B7"/>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p:nvPr/>
        </p:nvSpPr>
        <p:spPr>
          <a:xfrm>
            <a:off x="641070" y="1704905"/>
            <a:ext cx="3499200" cy="218820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dk2"/>
              </a:buClr>
              <a:buSzPts val="1100"/>
              <a:buFont typeface="Arial"/>
              <a:buNone/>
            </a:pPr>
            <a:r>
              <a:rPr lang="en" sz="1900" b="1" dirty="0">
                <a:latin typeface="Proxima Nova"/>
                <a:ea typeface="Proxima Nova"/>
                <a:cs typeface="Proxima Nova"/>
                <a:sym typeface="Proxima Nova"/>
              </a:rPr>
              <a:t>Ön görüntü direnci:</a:t>
            </a:r>
            <a:endParaRPr sz="1900" b="1" dirty="0">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1100"/>
              <a:buFont typeface="Arial"/>
              <a:buNone/>
            </a:pPr>
            <a:r>
              <a:rPr lang="en" sz="1900" dirty="0">
                <a:highlight>
                  <a:schemeClr val="accent2"/>
                </a:highlight>
                <a:latin typeface="Proxima Nova"/>
                <a:ea typeface="Proxima Nova"/>
                <a:cs typeface="Proxima Nova"/>
                <a:sym typeface="Proxima Nova"/>
              </a:rPr>
              <a:t>H(x) verildiğinde, x'i belirlemek hesaplama açısından zordur</a:t>
            </a:r>
            <a:endParaRPr sz="1900" dirty="0">
              <a:highlight>
                <a:schemeClr val="accent2"/>
              </a:highlight>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b="1" dirty="0">
              <a:latin typeface="Proxima Nova"/>
              <a:ea typeface="Proxima Nova"/>
              <a:cs typeface="Proxima Nova"/>
              <a:sym typeface="Proxima Nova"/>
            </a:endParaRPr>
          </a:p>
        </p:txBody>
      </p:sp>
      <p:sp>
        <p:nvSpPr>
          <p:cNvPr id="250" name="Google Shape;250;p37"/>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251" name="Google Shape;251;p37"/>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KRİPTOGRAFİK HASH FONKSİYONLARI</a:t>
            </a:r>
            <a:endParaRPr sz="2700" b="1">
              <a:latin typeface="Montserrat"/>
              <a:ea typeface="Montserrat"/>
              <a:cs typeface="Montserrat"/>
              <a:sym typeface="Montserrat"/>
            </a:endParaRPr>
          </a:p>
        </p:txBody>
      </p:sp>
      <p:sp>
        <p:nvSpPr>
          <p:cNvPr id="252" name="Google Shape;252;p37"/>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ÖNGÖRÜNTÜ DİRENCİ</a:t>
            </a:r>
            <a:endParaRPr sz="1700">
              <a:solidFill>
                <a:srgbClr val="BFBFBF"/>
              </a:solidFill>
              <a:latin typeface="Proxima Nova"/>
              <a:ea typeface="Proxima Nova"/>
              <a:cs typeface="Proxima Nova"/>
              <a:sym typeface="Proxima Nova"/>
            </a:endParaRPr>
          </a:p>
        </p:txBody>
      </p:sp>
      <p:sp>
        <p:nvSpPr>
          <p:cNvPr id="253" name="Google Shape;253;p37"/>
          <p:cNvSpPr txBox="1"/>
          <p:nvPr/>
        </p:nvSpPr>
        <p:spPr>
          <a:xfrm>
            <a:off x="3273018" y="455432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pic>
        <p:nvPicPr>
          <p:cNvPr id="254" name="Google Shape;254;p37"/>
          <p:cNvPicPr preferRelativeResize="0"/>
          <p:nvPr/>
        </p:nvPicPr>
        <p:blipFill>
          <a:blip r:embed="rId3">
            <a:alphaModFix/>
          </a:blip>
          <a:stretch>
            <a:fillRect/>
          </a:stretch>
        </p:blipFill>
        <p:spPr>
          <a:xfrm>
            <a:off x="4549665" y="1591312"/>
            <a:ext cx="4053599" cy="2280151"/>
          </a:xfrm>
          <a:prstGeom prst="rect">
            <a:avLst/>
          </a:prstGeom>
          <a:noFill/>
          <a:ln>
            <a:noFill/>
          </a:ln>
        </p:spPr>
      </p:pic>
      <p:sp>
        <p:nvSpPr>
          <p:cNvPr id="255" name="Google Shape;255;p37"/>
          <p:cNvSpPr txBox="1"/>
          <p:nvPr/>
        </p:nvSpPr>
        <p:spPr>
          <a:xfrm>
            <a:off x="641070" y="3509991"/>
            <a:ext cx="3499200" cy="931380"/>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dk2"/>
              </a:buClr>
              <a:buSzPts val="1100"/>
              <a:buFont typeface="Arial"/>
              <a:buNone/>
            </a:pPr>
            <a:r>
              <a:rPr lang="en" sz="1900" u="sng" dirty="0">
                <a:solidFill>
                  <a:schemeClr val="dk2"/>
                </a:solidFill>
                <a:latin typeface="Proxima Nova"/>
                <a:ea typeface="Proxima Nova"/>
                <a:cs typeface="Proxima Nova"/>
                <a:sym typeface="Proxima Nova"/>
              </a:rPr>
              <a:t>Parmak izi benzetmesi:</a:t>
            </a:r>
            <a:endParaRPr sz="1900" u="sng"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1100"/>
              <a:buFont typeface="Arial"/>
              <a:buNone/>
            </a:pPr>
            <a:r>
              <a:rPr lang="en" sz="1900" dirty="0">
                <a:solidFill>
                  <a:schemeClr val="dk2"/>
                </a:solidFill>
                <a:latin typeface="Proxima Nova"/>
                <a:ea typeface="Proxima Nova"/>
                <a:cs typeface="Proxima Nova"/>
                <a:sym typeface="Proxima Nova"/>
              </a:rPr>
              <a:t>Bu kimin parmak izi?</a:t>
            </a:r>
            <a:endParaRPr sz="1900"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u="sng" dirty="0">
              <a:solidFill>
                <a:schemeClr val="dk2"/>
              </a:solidFill>
              <a:latin typeface="Proxima Nova"/>
              <a:ea typeface="Proxima Nova"/>
              <a:cs typeface="Proxima Nova"/>
              <a:sym typeface="Proxima Nova"/>
            </a:endParaRPr>
          </a:p>
          <a:p>
            <a:pPr marL="0" lvl="0" indent="0" algn="l" rtl="0">
              <a:lnSpc>
                <a:spcPct val="125000"/>
              </a:lnSpc>
              <a:spcBef>
                <a:spcPts val="0"/>
              </a:spcBef>
              <a:spcAft>
                <a:spcPts val="0"/>
              </a:spcAft>
              <a:buNone/>
            </a:pPr>
            <a:endParaRPr sz="1900" b="1" dirty="0">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13"/>
          <p:cNvSpPr txBox="1">
            <a:spLocks noGrp="1"/>
          </p:cNvSpPr>
          <p:nvPr>
            <p:ph type="body" idx="1"/>
          </p:nvPr>
        </p:nvSpPr>
        <p:spPr>
          <a:xfrm>
            <a:off x="417829" y="1607301"/>
            <a:ext cx="8520600" cy="3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Proxima Nova"/>
                <a:ea typeface="Proxima Nova"/>
                <a:cs typeface="Proxima Nova"/>
                <a:sym typeface="Proxima Nova"/>
              </a:rPr>
              <a:t>Bitcoin blok zincirine nasıl rastgele veri yazılır?</a:t>
            </a:r>
            <a:endParaRPr sz="1800" dirty="0">
              <a:latin typeface="Proxima Nova"/>
              <a:ea typeface="Proxima Nova"/>
              <a:cs typeface="Proxima Nova"/>
              <a:sym typeface="Proxima Nova"/>
            </a:endParaRPr>
          </a:p>
          <a:p>
            <a:pPr marL="0" lvl="0" indent="0" algn="l" rtl="0">
              <a:spcBef>
                <a:spcPts val="0"/>
              </a:spcBef>
              <a:spcAft>
                <a:spcPts val="0"/>
              </a:spcAft>
              <a:buNone/>
            </a:pPr>
            <a:r>
              <a:rPr lang="en" sz="1800" b="1" dirty="0">
                <a:latin typeface="Proxima Nova"/>
                <a:ea typeface="Proxima Nova"/>
                <a:cs typeface="Proxima Nova"/>
                <a:sym typeface="Proxima Nova"/>
              </a:rPr>
              <a:t>Proof of Burn</a:t>
            </a:r>
            <a:endParaRPr sz="1800" b="1" dirty="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dirty="0">
                <a:latin typeface="Proxima Nova"/>
                <a:ea typeface="Proxima Nova"/>
                <a:cs typeface="Proxima Nova"/>
                <a:sym typeface="Proxima Nova"/>
              </a:rPr>
              <a:t>OP_RETURN </a:t>
            </a:r>
            <a:r>
              <a:rPr lang="tr-TR" sz="1800" dirty="0" smtClean="0">
                <a:latin typeface="Proxima Nova"/>
                <a:ea typeface="Proxima Nova"/>
                <a:cs typeface="Proxima Nova"/>
                <a:sym typeface="Proxima Nova"/>
              </a:rPr>
              <a:t>ulaşıldığında hata verir</a:t>
            </a:r>
            <a:endParaRPr sz="1800" dirty="0">
              <a:latin typeface="Proxima Nova"/>
              <a:ea typeface="Proxima Nova"/>
              <a:cs typeface="Proxima Nova"/>
              <a:sym typeface="Proxima Nova"/>
            </a:endParaRPr>
          </a:p>
          <a:p>
            <a:pPr marL="457200" lvl="0" indent="-342900">
              <a:buSzPts val="1800"/>
              <a:buFont typeface="Proxima Nova"/>
              <a:buChar char="●"/>
            </a:pPr>
            <a:r>
              <a:rPr lang="tr-TR" sz="1800" dirty="0">
                <a:latin typeface="Proxima Nova"/>
                <a:ea typeface="Proxima Nova"/>
                <a:cs typeface="Proxima Nova"/>
                <a:sym typeface="Proxima Nova"/>
              </a:rPr>
              <a:t>Çıktı komut dosyası harcanamaz - bazı para birimlerini yok ettiğinizi </a:t>
            </a:r>
            <a:r>
              <a:rPr lang="tr-TR" sz="1800" dirty="0" smtClean="0">
                <a:latin typeface="Proxima Nova"/>
                <a:ea typeface="Proxima Nova"/>
                <a:cs typeface="Proxima Nova"/>
                <a:sym typeface="Proxima Nova"/>
              </a:rPr>
              <a:t>kanıtlarsınız</a:t>
            </a:r>
          </a:p>
          <a:p>
            <a:pPr marL="457200" lvl="0" indent="-342900">
              <a:buSzPts val="1800"/>
              <a:buFont typeface="Proxima Nova"/>
              <a:buChar char="●"/>
            </a:pPr>
            <a:r>
              <a:rPr lang="tr-TR" sz="1800" dirty="0" err="1">
                <a:latin typeface="Proxima Nova"/>
                <a:ea typeface="Proxima Nova"/>
                <a:cs typeface="Proxima Nova"/>
                <a:sym typeface="Proxima Nova"/>
              </a:rPr>
              <a:t>OP_RETURN'den</a:t>
            </a:r>
            <a:r>
              <a:rPr lang="tr-TR" sz="1800" dirty="0">
                <a:latin typeface="Proxima Nova"/>
                <a:ea typeface="Proxima Nova"/>
                <a:cs typeface="Proxima Nova"/>
                <a:sym typeface="Proxima Nova"/>
              </a:rPr>
              <a:t> sonraki hiçbir şey işlenmez, bu nedenle isteğe bağlı veriler </a:t>
            </a:r>
            <a:r>
              <a:rPr lang="tr-TR" sz="1800" dirty="0" smtClean="0">
                <a:latin typeface="Proxima Nova"/>
                <a:ea typeface="Proxima Nova"/>
                <a:cs typeface="Proxima Nova"/>
                <a:sym typeface="Proxima Nova"/>
              </a:rPr>
              <a:t>girilebilir</a:t>
            </a:r>
          </a:p>
          <a:p>
            <a:pPr marL="114300" lvl="0">
              <a:buSzPts val="1800"/>
            </a:pPr>
            <a:r>
              <a:rPr lang="en" sz="1800" dirty="0" smtClean="0">
                <a:latin typeface="Proxima Nova"/>
                <a:ea typeface="Proxima Nova"/>
                <a:cs typeface="Proxima Nova"/>
                <a:sym typeface="Proxima Nova"/>
              </a:rPr>
              <a:t>Use </a:t>
            </a:r>
            <a:r>
              <a:rPr lang="en" sz="1800" dirty="0">
                <a:latin typeface="Proxima Nova"/>
                <a:ea typeface="Proxima Nova"/>
                <a:cs typeface="Proxima Nova"/>
                <a:sym typeface="Proxima Nova"/>
              </a:rPr>
              <a:t>cases</a:t>
            </a:r>
            <a:endParaRPr sz="1800" dirty="0">
              <a:latin typeface="Proxima Nova"/>
              <a:ea typeface="Proxima Nova"/>
              <a:cs typeface="Proxima Nova"/>
              <a:sym typeface="Proxima Nova"/>
            </a:endParaRPr>
          </a:p>
          <a:p>
            <a:pPr marL="457200" lvl="0" indent="-342900">
              <a:buSzPts val="1800"/>
              <a:buFont typeface="Proxima Nova"/>
              <a:buChar char="●"/>
            </a:pPr>
            <a:r>
              <a:rPr lang="tr-TR" sz="1800" dirty="0">
                <a:latin typeface="Proxima Nova"/>
                <a:ea typeface="Proxima Nova"/>
                <a:cs typeface="Proxima Nova"/>
                <a:sym typeface="Proxima Nova"/>
              </a:rPr>
              <a:t>Zamanın belirli bir noktasında bir şeyin varlığını </a:t>
            </a:r>
            <a:r>
              <a:rPr lang="tr-TR" sz="1800" dirty="0" smtClean="0">
                <a:latin typeface="Proxima Nova"/>
                <a:ea typeface="Proxima Nova"/>
                <a:cs typeface="Proxima Nova"/>
                <a:sym typeface="Proxima Nova"/>
              </a:rPr>
              <a:t>kanıtlayın</a:t>
            </a:r>
          </a:p>
          <a:p>
            <a:pPr marL="457200" lvl="0" indent="-342900">
              <a:buSzPts val="1800"/>
              <a:buFont typeface="Proxima Nova"/>
              <a:buChar char="●"/>
            </a:pPr>
            <a:r>
              <a:rPr lang="en" sz="1800" dirty="0" smtClean="0">
                <a:latin typeface="Proxima Nova"/>
                <a:ea typeface="Proxima Nova"/>
                <a:cs typeface="Proxima Nova"/>
                <a:sym typeface="Proxima Nova"/>
              </a:rPr>
              <a:t>Ex.</a:t>
            </a:r>
            <a:r>
              <a:rPr lang="tr-TR" sz="1800" dirty="0">
                <a:latin typeface="Proxima Nova"/>
                <a:ea typeface="Proxima Nova"/>
                <a:cs typeface="Proxima Nova"/>
                <a:sym typeface="Proxima Nova"/>
              </a:rPr>
              <a:t> Sizin uydurduğunuz bir kelime, bir belgenin/müziğin/yaratıcı eserlerin karması</a:t>
            </a:r>
            <a:r>
              <a:rPr lang="en" sz="1800" dirty="0" smtClean="0">
                <a:latin typeface="Proxima Nova"/>
                <a:ea typeface="Proxima Nova"/>
                <a:cs typeface="Proxima Nova"/>
                <a:sym typeface="Proxima Nova"/>
              </a:rPr>
              <a:t> </a:t>
            </a:r>
            <a:endParaRPr lang="tr-TR" sz="1800" dirty="0" smtClean="0">
              <a:latin typeface="Proxima Nova"/>
              <a:ea typeface="Proxima Nova"/>
              <a:cs typeface="Proxima Nova"/>
              <a:sym typeface="Proxima Nova"/>
            </a:endParaRPr>
          </a:p>
        </p:txBody>
      </p:sp>
      <p:pic>
        <p:nvPicPr>
          <p:cNvPr id="1586" name="Google Shape;1586;p113"/>
          <p:cNvPicPr preferRelativeResize="0"/>
          <p:nvPr/>
        </p:nvPicPr>
        <p:blipFill>
          <a:blip r:embed="rId3">
            <a:alphaModFix/>
          </a:blip>
          <a:stretch>
            <a:fillRect/>
          </a:stretch>
        </p:blipFill>
        <p:spPr>
          <a:xfrm>
            <a:off x="645119" y="843399"/>
            <a:ext cx="5385822" cy="763902"/>
          </a:xfrm>
          <a:prstGeom prst="rect">
            <a:avLst/>
          </a:prstGeom>
          <a:noFill/>
          <a:ln>
            <a:noFill/>
          </a:ln>
        </p:spPr>
      </p:pic>
      <p:sp>
        <p:nvSpPr>
          <p:cNvPr id="1587" name="Google Shape;1587;p113"/>
          <p:cNvSpPr txBox="1"/>
          <p:nvPr/>
        </p:nvSpPr>
        <p:spPr>
          <a:xfrm>
            <a:off x="7108429" y="1052700"/>
            <a:ext cx="1830000" cy="7638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b="1">
                <a:solidFill>
                  <a:schemeClr val="dk1"/>
                </a:solidFill>
                <a:latin typeface="Proxima Nova"/>
                <a:ea typeface="Proxima Nova"/>
                <a:cs typeface="Proxima Nova"/>
                <a:sym typeface="Proxima Nova"/>
              </a:rPr>
              <a:t>OP_RETURN</a:t>
            </a:r>
            <a:endParaRPr sz="1100" b="1">
              <a:solidFill>
                <a:schemeClr val="dk1"/>
              </a:solidFill>
              <a:latin typeface="Proxima Nova"/>
              <a:ea typeface="Proxima Nova"/>
              <a:cs typeface="Proxima Nova"/>
              <a:sym typeface="Proxima Nova"/>
            </a:endParaRPr>
          </a:p>
          <a:p>
            <a:pPr marL="0" lvl="0" indent="0" algn="ctr" rtl="0">
              <a:spcBef>
                <a:spcPts val="1200"/>
              </a:spcBef>
              <a:spcAft>
                <a:spcPts val="0"/>
              </a:spcAft>
              <a:buNone/>
            </a:pPr>
            <a:r>
              <a:rPr lang="en" sz="1100" b="1">
                <a:solidFill>
                  <a:schemeClr val="dk1"/>
                </a:solidFill>
                <a:latin typeface="Proxima Nova"/>
                <a:ea typeface="Proxima Nova"/>
                <a:cs typeface="Proxima Nova"/>
                <a:sym typeface="Proxima Nova"/>
              </a:rPr>
              <a:t>&lt;arbitrary data&gt;</a:t>
            </a:r>
            <a:endParaRPr sz="1100" b="1">
              <a:solidFill>
                <a:schemeClr val="dk1"/>
              </a:solidFill>
              <a:latin typeface="Proxima Nova"/>
              <a:ea typeface="Proxima Nova"/>
              <a:cs typeface="Proxima Nova"/>
              <a:sym typeface="Proxima Nova"/>
            </a:endParaRPr>
          </a:p>
          <a:p>
            <a:pPr marL="0" lvl="0" indent="0" algn="ctr" rtl="0">
              <a:lnSpc>
                <a:spcPct val="100000"/>
              </a:lnSpc>
              <a:spcBef>
                <a:spcPts val="1200"/>
              </a:spcBef>
              <a:spcAft>
                <a:spcPts val="1200"/>
              </a:spcAft>
              <a:buNone/>
            </a:pPr>
            <a:endParaRPr sz="1100" b="1">
              <a:solidFill>
                <a:schemeClr val="dk1"/>
              </a:solidFill>
              <a:latin typeface="Proxima Nova"/>
              <a:ea typeface="Proxima Nova"/>
              <a:cs typeface="Proxima Nova"/>
              <a:sym typeface="Proxima Nova"/>
            </a:endParaRPr>
          </a:p>
        </p:txBody>
      </p:sp>
      <p:sp>
        <p:nvSpPr>
          <p:cNvPr id="1588" name="Google Shape;1588;p113"/>
          <p:cNvSpPr txBox="1"/>
          <p:nvPr/>
        </p:nvSpPr>
        <p:spPr>
          <a:xfrm>
            <a:off x="6104150" y="1052700"/>
            <a:ext cx="10689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Output script:</a:t>
            </a:r>
            <a:endParaRPr sz="1100">
              <a:latin typeface="Proxima Nova"/>
              <a:ea typeface="Proxima Nova"/>
              <a:cs typeface="Proxima Nova"/>
              <a:sym typeface="Proxima Nova"/>
            </a:endParaRPr>
          </a:p>
        </p:txBody>
      </p:sp>
      <p:sp>
        <p:nvSpPr>
          <p:cNvPr id="1590" name="Google Shape;1590;p113"/>
          <p:cNvSpPr txBox="1"/>
          <p:nvPr/>
        </p:nvSpPr>
        <p:spPr>
          <a:xfrm>
            <a:off x="1097058" y="536578"/>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dirty="0">
                <a:solidFill>
                  <a:srgbClr val="BFBFBF"/>
                </a:solidFill>
                <a:latin typeface="Proxima Nova"/>
                <a:ea typeface="Proxima Nova"/>
                <a:cs typeface="Proxima Nova"/>
                <a:sym typeface="Proxima Nova"/>
              </a:rPr>
              <a:t>PROOF OF BURN</a:t>
            </a:r>
            <a:endParaRPr sz="1700" dirty="0">
              <a:solidFill>
                <a:srgbClr val="BFBFBF"/>
              </a:solidFill>
              <a:latin typeface="Proxima Nova"/>
              <a:ea typeface="Proxima Nova"/>
              <a:cs typeface="Proxima Nova"/>
              <a:sym typeface="Proxima Nova"/>
            </a:endParaRPr>
          </a:p>
        </p:txBody>
      </p:sp>
      <p:sp>
        <p:nvSpPr>
          <p:cNvPr id="1591" name="Google Shape;1591;p113"/>
          <p:cNvSpPr txBox="1"/>
          <p:nvPr/>
        </p:nvSpPr>
        <p:spPr>
          <a:xfrm>
            <a:off x="1097058" y="160378"/>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latin typeface="Montserrat"/>
                <a:ea typeface="Montserrat"/>
                <a:cs typeface="Montserrat"/>
                <a:sym typeface="Montserrat"/>
              </a:rPr>
              <a:t>Bitcoin Komut Dosyaları</a:t>
            </a:r>
            <a:endParaRPr sz="2700" b="1" dirty="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grpSp>
        <p:nvGrpSpPr>
          <p:cNvPr id="1596" name="Google Shape;1596;p114"/>
          <p:cNvGrpSpPr/>
          <p:nvPr/>
        </p:nvGrpSpPr>
        <p:grpSpPr>
          <a:xfrm>
            <a:off x="2073574" y="1540926"/>
            <a:ext cx="4650188" cy="2061848"/>
            <a:chOff x="9035140" y="4117650"/>
            <a:chExt cx="5441362" cy="2413212"/>
          </a:xfrm>
        </p:grpSpPr>
        <p:sp>
          <p:nvSpPr>
            <p:cNvPr id="1597" name="Google Shape;1597;p114"/>
            <p:cNvSpPr txBox="1"/>
            <p:nvPr/>
          </p:nvSpPr>
          <p:spPr>
            <a:xfrm>
              <a:off x="10339160" y="4911912"/>
              <a:ext cx="3744000" cy="817200"/>
            </a:xfrm>
            <a:prstGeom prst="rect">
              <a:avLst/>
            </a:prstGeom>
            <a:noFill/>
            <a:ln>
              <a:noFill/>
            </a:ln>
          </p:spPr>
          <p:txBody>
            <a:bodyPr spcFirstLastPara="1" wrap="square" lIns="34300" tIns="17150" rIns="34300" bIns="17150" anchor="ctr" anchorCtr="0">
              <a:noAutofit/>
            </a:bodyPr>
            <a:lstStyle/>
            <a:p>
              <a:pPr marL="0" lvl="0" indent="0" algn="ctr" rtl="0">
                <a:spcBef>
                  <a:spcPts val="0"/>
                </a:spcBef>
                <a:spcAft>
                  <a:spcPts val="0"/>
                </a:spcAft>
                <a:buClr>
                  <a:schemeClr val="dk2"/>
                </a:buClr>
                <a:buFont typeface="Montserrat"/>
                <a:buNone/>
              </a:pPr>
              <a:r>
                <a:rPr lang="en" sz="3300" b="1">
                  <a:solidFill>
                    <a:schemeClr val="dk2"/>
                  </a:solidFill>
                  <a:latin typeface="Montserrat"/>
                  <a:ea typeface="Montserrat"/>
                  <a:cs typeface="Montserrat"/>
                  <a:sym typeface="Montserrat"/>
                </a:rPr>
                <a:t>P2PKH &amp; P2SH</a:t>
              </a:r>
              <a:endParaRPr sz="1500" b="1">
                <a:solidFill>
                  <a:schemeClr val="dk2"/>
                </a:solidFill>
                <a:latin typeface="Montserrat"/>
                <a:ea typeface="Montserrat"/>
                <a:cs typeface="Montserrat"/>
                <a:sym typeface="Montserrat"/>
              </a:endParaRPr>
            </a:p>
          </p:txBody>
        </p:sp>
        <p:sp>
          <p:nvSpPr>
            <p:cNvPr id="1598" name="Google Shape;1598;p114"/>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5</a:t>
              </a:r>
              <a:endParaRPr sz="500"/>
            </a:p>
          </p:txBody>
        </p:sp>
        <p:cxnSp>
          <p:nvCxnSpPr>
            <p:cNvPr id="1599" name="Google Shape;1599;p114"/>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1600" name="Google Shape;1600;p114"/>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1601" name="Google Shape;1601;p114"/>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1602" name="Google Shape;1602;p114"/>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1603" name="Google Shape;1603;p114"/>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1604" name="Google Shape;1604;p114"/>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3</a:t>
            </a:r>
            <a:endParaRPr sz="500" b="1"/>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15"/>
          <p:cNvSpPr txBox="1">
            <a:spLocks noGrp="1"/>
          </p:cNvSpPr>
          <p:nvPr>
            <p:ph type="body" idx="1"/>
          </p:nvPr>
        </p:nvSpPr>
        <p:spPr>
          <a:xfrm>
            <a:off x="351026" y="1225228"/>
            <a:ext cx="6185400" cy="3687600"/>
          </a:xfrm>
          <a:prstGeom prst="rect">
            <a:avLst/>
          </a:prstGeom>
          <a:noFill/>
          <a:ln>
            <a:noFill/>
          </a:ln>
        </p:spPr>
        <p:txBody>
          <a:bodyPr spcFirstLastPara="1" wrap="square" lIns="91425" tIns="91425" rIns="91425" bIns="91425" anchor="t" anchorCtr="0">
            <a:noAutofit/>
          </a:bodyPr>
          <a:lstStyle/>
          <a:p>
            <a:pPr marL="177800" lvl="0" indent="-190500">
              <a:lnSpc>
                <a:spcPct val="115000"/>
              </a:lnSpc>
              <a:buSzPts val="1600"/>
              <a:buFont typeface="Proxima Nova"/>
              <a:buChar char="●"/>
            </a:pPr>
            <a:r>
              <a:rPr lang="tr-TR" sz="1600" dirty="0" err="1">
                <a:latin typeface="Proxima Nova"/>
                <a:ea typeface="Proxima Nova"/>
                <a:cs typeface="Proxima Nova"/>
                <a:sym typeface="Proxima Nova"/>
              </a:rPr>
              <a:t>Bitcoin'de</a:t>
            </a:r>
            <a:r>
              <a:rPr lang="tr-TR" sz="1600" dirty="0">
                <a:latin typeface="Proxima Nova"/>
                <a:ea typeface="Proxima Nova"/>
                <a:cs typeface="Proxima Nova"/>
                <a:sym typeface="Proxima Nova"/>
              </a:rPr>
              <a:t> gönderenler bir kilitleme komut dosyası belirtir, alıcılar bir kilit açma komut dosyası </a:t>
            </a:r>
            <a:r>
              <a:rPr lang="tr-TR" sz="1600" dirty="0" smtClean="0">
                <a:latin typeface="Proxima Nova"/>
                <a:ea typeface="Proxima Nova"/>
                <a:cs typeface="Proxima Nova"/>
                <a:sym typeface="Proxima Nova"/>
              </a:rPr>
              <a:t>sağlar</a:t>
            </a:r>
          </a:p>
          <a:p>
            <a:pPr marL="177800" lvl="0" indent="-190500">
              <a:lnSpc>
                <a:spcPct val="115000"/>
              </a:lnSpc>
              <a:buSzPts val="1600"/>
              <a:buFont typeface="Proxima Nova"/>
              <a:buChar char="●"/>
            </a:pPr>
            <a:r>
              <a:rPr lang="en" sz="1600" b="1" dirty="0" smtClean="0">
                <a:latin typeface="Proxima Nova"/>
                <a:ea typeface="Proxima Nova"/>
                <a:cs typeface="Proxima Nova"/>
                <a:sym typeface="Proxima Nova"/>
              </a:rPr>
              <a:t>Pay-to-</a:t>
            </a:r>
            <a:r>
              <a:rPr lang="en" sz="1600" b="1" dirty="0" smtClean="0">
                <a:highlight>
                  <a:srgbClr val="FCE5CD"/>
                </a:highlight>
                <a:latin typeface="Proxima Nova"/>
                <a:ea typeface="Proxima Nova"/>
                <a:cs typeface="Proxima Nova"/>
                <a:sym typeface="Proxima Nova"/>
              </a:rPr>
              <a:t>Pub-Key</a:t>
            </a:r>
            <a:r>
              <a:rPr lang="en" sz="1600" b="1" dirty="0" smtClean="0">
                <a:latin typeface="Proxima Nova"/>
                <a:ea typeface="Proxima Nova"/>
                <a:cs typeface="Proxima Nova"/>
                <a:sym typeface="Proxima Nova"/>
              </a:rPr>
              <a:t>-Hash </a:t>
            </a:r>
            <a:r>
              <a:rPr lang="en" sz="1600" b="1" dirty="0">
                <a:latin typeface="Proxima Nova"/>
                <a:ea typeface="Proxima Nova"/>
                <a:cs typeface="Proxima Nova"/>
                <a:sym typeface="Proxima Nova"/>
              </a:rPr>
              <a:t>(P2PKH</a:t>
            </a:r>
            <a:r>
              <a:rPr lang="en" sz="1600" b="1" dirty="0" smtClean="0">
                <a:latin typeface="Proxima Nova"/>
                <a:ea typeface="Proxima Nova"/>
                <a:cs typeface="Proxima Nova"/>
                <a:sym typeface="Proxima Nova"/>
              </a:rPr>
              <a:t>):</a:t>
            </a:r>
            <a:r>
              <a:rPr lang="tr-TR" sz="1600" dirty="0">
                <a:latin typeface="Proxima Nova"/>
                <a:ea typeface="Proxima Nova"/>
                <a:cs typeface="Proxima Nova"/>
                <a:sym typeface="Proxima Nova"/>
              </a:rPr>
              <a:t>Satıcı (işlemin alıcısı) "</a:t>
            </a:r>
            <a:r>
              <a:rPr lang="tr-TR" sz="1600" dirty="0" err="1">
                <a:latin typeface="Proxima Nova"/>
                <a:ea typeface="Proxima Nova"/>
                <a:cs typeface="Proxima Nova"/>
                <a:sym typeface="Proxima Nova"/>
              </a:rPr>
              <a:t>Coin'lerinizi</a:t>
            </a:r>
            <a:r>
              <a:rPr lang="tr-TR" sz="1600" dirty="0">
                <a:latin typeface="Proxima Nova"/>
                <a:ea typeface="Proxima Nova"/>
                <a:cs typeface="Proxima Nova"/>
                <a:sym typeface="Proxima Nova"/>
              </a:rPr>
              <a:t> bu Genel Anahtarın karma değerine gönderin" diyor.</a:t>
            </a:r>
            <a:endParaRPr sz="1600" dirty="0">
              <a:latin typeface="Proxima Nova"/>
              <a:ea typeface="Proxima Nova"/>
              <a:cs typeface="Proxima Nova"/>
              <a:sym typeface="Proxima Nova"/>
            </a:endParaRPr>
          </a:p>
          <a:p>
            <a:pPr marL="342900" lvl="1" indent="-190500" algn="l" rtl="0">
              <a:lnSpc>
                <a:spcPct val="115000"/>
              </a:lnSpc>
              <a:spcBef>
                <a:spcPts val="0"/>
              </a:spcBef>
              <a:spcAft>
                <a:spcPts val="0"/>
              </a:spcAft>
              <a:buSzPts val="1600"/>
              <a:buFont typeface="Proxima Nova"/>
              <a:buChar char="○"/>
            </a:pPr>
            <a:r>
              <a:rPr lang="tr-TR" sz="1600" dirty="0" smtClean="0">
                <a:latin typeface="Proxima Nova"/>
                <a:ea typeface="Proxima Nova"/>
                <a:cs typeface="Proxima Nova"/>
                <a:sym typeface="Proxima Nova"/>
              </a:rPr>
              <a:t>En basit durum</a:t>
            </a:r>
            <a:endParaRPr sz="1600" dirty="0">
              <a:latin typeface="Proxima Nova"/>
              <a:ea typeface="Proxima Nova"/>
              <a:cs typeface="Proxima Nova"/>
              <a:sym typeface="Proxima Nova"/>
            </a:endParaRPr>
          </a:p>
          <a:p>
            <a:pPr marL="342900" lvl="1" indent="-190500" algn="l" rtl="0">
              <a:lnSpc>
                <a:spcPct val="115000"/>
              </a:lnSpc>
              <a:spcBef>
                <a:spcPts val="0"/>
              </a:spcBef>
              <a:spcAft>
                <a:spcPts val="0"/>
              </a:spcAft>
              <a:buSzPts val="1600"/>
              <a:buFont typeface="Proxima Nova"/>
              <a:buChar char="○"/>
            </a:pPr>
            <a:r>
              <a:rPr lang="tr-TR" sz="1600" dirty="0" smtClean="0">
                <a:latin typeface="Proxima Nova"/>
                <a:ea typeface="Proxima Nova"/>
                <a:cs typeface="Proxima Nova"/>
                <a:sym typeface="Proxima Nova"/>
              </a:rPr>
              <a:t>Şimdiye kadarki en yaygın kullanım</a:t>
            </a:r>
            <a:endParaRPr sz="1600" dirty="0">
              <a:latin typeface="Proxima Nova"/>
              <a:ea typeface="Proxima Nova"/>
              <a:cs typeface="Proxima Nova"/>
              <a:sym typeface="Proxima Nova"/>
            </a:endParaRPr>
          </a:p>
          <a:p>
            <a:pPr marL="177800" lvl="0" indent="-190500" algn="just">
              <a:lnSpc>
                <a:spcPct val="115000"/>
              </a:lnSpc>
              <a:buSzPts val="1600"/>
              <a:buFont typeface="Proxima Nova"/>
              <a:buChar char="●"/>
            </a:pPr>
            <a:r>
              <a:rPr lang="en" sz="1600" b="1" dirty="0">
                <a:latin typeface="Proxima Nova"/>
                <a:ea typeface="Proxima Nova"/>
                <a:cs typeface="Proxima Nova"/>
                <a:sym typeface="Proxima Nova"/>
              </a:rPr>
              <a:t>Pay-to-</a:t>
            </a:r>
            <a:r>
              <a:rPr lang="en" sz="1600" b="1" dirty="0">
                <a:highlight>
                  <a:srgbClr val="FCE5CD"/>
                </a:highlight>
                <a:latin typeface="Proxima Nova"/>
                <a:ea typeface="Proxima Nova"/>
                <a:cs typeface="Proxima Nova"/>
                <a:sym typeface="Proxima Nova"/>
              </a:rPr>
              <a:t>Script</a:t>
            </a:r>
            <a:r>
              <a:rPr lang="en" sz="1600" b="1" dirty="0">
                <a:latin typeface="Proxima Nova"/>
                <a:ea typeface="Proxima Nova"/>
                <a:cs typeface="Proxima Nova"/>
                <a:sym typeface="Proxima Nova"/>
              </a:rPr>
              <a:t>-Hash (P2SH): </a:t>
            </a:r>
            <a:r>
              <a:rPr lang="tr-TR" sz="1600" dirty="0">
                <a:latin typeface="Proxima Nova"/>
                <a:ea typeface="Proxima Nova"/>
                <a:cs typeface="Proxima Nova"/>
                <a:sym typeface="Proxima Nova"/>
              </a:rPr>
              <a:t>Satıcı, “Paralarınızı bu Komut Dosyasının karma değerine gönderin; Jetonları kullandığımda komut dosyasının doğru olarak değerlendirilmesini sağlamak için komut dosyasını ve verileri sağlayacağım.”</a:t>
            </a:r>
            <a:endParaRPr lang="tr-TR" sz="1600" dirty="0" smtClean="0">
              <a:latin typeface="Proxima Nova"/>
              <a:ea typeface="Proxima Nova"/>
              <a:cs typeface="Proxima Nova"/>
              <a:sym typeface="Proxima Nova"/>
            </a:endParaRPr>
          </a:p>
          <a:p>
            <a:pPr marL="177800" lvl="0" indent="-190500">
              <a:lnSpc>
                <a:spcPct val="115000"/>
              </a:lnSpc>
              <a:buSzPts val="1600"/>
              <a:buFont typeface="Proxima Nova"/>
              <a:buChar char="●"/>
            </a:pPr>
            <a:r>
              <a:rPr lang="tr-TR" sz="1600" b="1" dirty="0">
                <a:latin typeface="Proxima Nova"/>
                <a:ea typeface="Proxima Nova"/>
                <a:cs typeface="Proxima Nova"/>
                <a:sym typeface="Proxima Nova"/>
              </a:rPr>
              <a:t>Bir satıcı, </a:t>
            </a:r>
            <a:r>
              <a:rPr lang="tr-TR" sz="1600" dirty="0">
                <a:latin typeface="Proxima Nova"/>
                <a:ea typeface="Proxima Nova"/>
                <a:cs typeface="Proxima Nova"/>
                <a:sym typeface="Proxima Nova"/>
              </a:rPr>
              <a:t>"Bana ödeme yapmak için birden fazla imza kullanarak harcama yapmama izin verecek karmaşık bir çıktı komut dosyası yaz" diyemez.</a:t>
            </a:r>
          </a:p>
        </p:txBody>
      </p:sp>
      <p:sp>
        <p:nvSpPr>
          <p:cNvPr id="1610" name="Google Shape;1610;p115"/>
          <p:cNvSpPr txBox="1"/>
          <p:nvPr/>
        </p:nvSpPr>
        <p:spPr>
          <a:xfrm>
            <a:off x="234755" y="4554328"/>
            <a:ext cx="21723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 &amp; GLORIA ZHAO</a:t>
            </a:r>
            <a:endParaRPr sz="900">
              <a:solidFill>
                <a:srgbClr val="B7B7B7"/>
              </a:solidFill>
              <a:latin typeface="Proxima Nova"/>
              <a:ea typeface="Proxima Nova"/>
              <a:cs typeface="Proxima Nova"/>
              <a:sym typeface="Proxima Nova"/>
            </a:endParaRPr>
          </a:p>
        </p:txBody>
      </p:sp>
      <p:pic>
        <p:nvPicPr>
          <p:cNvPr id="1611" name="Google Shape;1611;p115"/>
          <p:cNvPicPr preferRelativeResize="0"/>
          <p:nvPr/>
        </p:nvPicPr>
        <p:blipFill>
          <a:blip r:embed="rId3">
            <a:alphaModFix/>
          </a:blip>
          <a:stretch>
            <a:fillRect/>
          </a:stretch>
        </p:blipFill>
        <p:spPr>
          <a:xfrm>
            <a:off x="6618458" y="1323750"/>
            <a:ext cx="2171700" cy="1557338"/>
          </a:xfrm>
          <a:prstGeom prst="rect">
            <a:avLst/>
          </a:prstGeom>
          <a:noFill/>
          <a:ln>
            <a:noFill/>
          </a:ln>
        </p:spPr>
      </p:pic>
      <p:sp>
        <p:nvSpPr>
          <p:cNvPr id="1612" name="Google Shape;1612;p115"/>
          <p:cNvSpPr txBox="1"/>
          <p:nvPr/>
        </p:nvSpPr>
        <p:spPr>
          <a:xfrm>
            <a:off x="6664032" y="2859488"/>
            <a:ext cx="1922400" cy="3762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Simple P2PKH script - recipient only has to provide signature and public key</a:t>
            </a:r>
            <a:endParaRPr sz="1100">
              <a:latin typeface="Proxima Nova"/>
              <a:ea typeface="Proxima Nova"/>
              <a:cs typeface="Proxima Nova"/>
              <a:sym typeface="Proxima Nova"/>
            </a:endParaRPr>
          </a:p>
        </p:txBody>
      </p:sp>
      <p:sp>
        <p:nvSpPr>
          <p:cNvPr id="1614" name="Google Shape;1614;p115"/>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latin typeface="Montserrat"/>
                <a:ea typeface="Montserrat"/>
                <a:cs typeface="Montserrat"/>
                <a:sym typeface="Montserrat"/>
              </a:rPr>
              <a:t>P2PKH VS P2SH</a:t>
            </a:r>
            <a:endParaRPr sz="2700" b="1" dirty="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116"/>
          <p:cNvSpPr txBox="1">
            <a:spLocks noGrp="1"/>
          </p:cNvSpPr>
          <p:nvPr>
            <p:ph type="body" idx="1"/>
          </p:nvPr>
        </p:nvSpPr>
        <p:spPr>
          <a:xfrm>
            <a:off x="465824" y="938400"/>
            <a:ext cx="5981100" cy="36360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Clr>
                <a:schemeClr val="dk1"/>
              </a:buClr>
              <a:buSzPts val="1100"/>
              <a:buFont typeface="Arial"/>
              <a:buNone/>
            </a:pPr>
            <a:endParaRPr sz="1800" dirty="0">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tr-TR" sz="1800" dirty="0" smtClean="0">
                <a:latin typeface="Proxima Nova"/>
                <a:ea typeface="Proxima Nova"/>
                <a:cs typeface="Proxima Nova"/>
                <a:sym typeface="Proxima Nova"/>
              </a:rPr>
              <a:t>Neden</a:t>
            </a:r>
            <a:r>
              <a:rPr lang="en" sz="1800" dirty="0" smtClean="0">
                <a:latin typeface="Proxima Nova"/>
                <a:ea typeface="Proxima Nova"/>
                <a:cs typeface="Proxima Nova"/>
                <a:sym typeface="Proxima Nova"/>
              </a:rPr>
              <a:t> </a:t>
            </a:r>
            <a:r>
              <a:rPr lang="en" sz="1800" dirty="0">
                <a:latin typeface="Proxima Nova"/>
                <a:ea typeface="Proxima Nova"/>
                <a:cs typeface="Proxima Nova"/>
                <a:sym typeface="Proxima Nova"/>
              </a:rPr>
              <a:t>Pay-to-Script-Hash?</a:t>
            </a:r>
            <a:endParaRPr sz="1800" dirty="0">
              <a:latin typeface="Proxima Nova"/>
              <a:ea typeface="Proxima Nova"/>
              <a:cs typeface="Proxima Nova"/>
              <a:sym typeface="Proxima Nova"/>
            </a:endParaRPr>
          </a:p>
          <a:p>
            <a:pPr marL="457200" lvl="0" indent="-342900">
              <a:buSzPts val="1800"/>
              <a:buFont typeface="Proxima Nova"/>
              <a:buChar char="●"/>
            </a:pPr>
            <a:r>
              <a:rPr lang="tr-TR" sz="1800" dirty="0">
                <a:latin typeface="Proxima Nova"/>
                <a:ea typeface="Proxima Nova"/>
                <a:cs typeface="Proxima Nova"/>
                <a:sym typeface="Proxima Nova"/>
              </a:rPr>
              <a:t>Karmaşık komut dosyası yazımı alıcılara </a:t>
            </a:r>
            <a:r>
              <a:rPr lang="tr-TR" sz="1800" dirty="0" smtClean="0">
                <a:latin typeface="Proxima Nova"/>
                <a:ea typeface="Proxima Nova"/>
                <a:cs typeface="Proxima Nova"/>
                <a:sym typeface="Proxima Nova"/>
              </a:rPr>
              <a:t>aktarır</a:t>
            </a:r>
          </a:p>
          <a:p>
            <a:pPr marL="457200" lvl="0" indent="-342900">
              <a:buSzPts val="1800"/>
              <a:buFont typeface="Proxima Nova"/>
              <a:buChar char="●"/>
            </a:pPr>
            <a:r>
              <a:rPr lang="tr-TR" sz="1800" dirty="0">
                <a:latin typeface="Proxima Nova"/>
                <a:ea typeface="Proxima Nova"/>
                <a:cs typeface="Proxima Nova"/>
                <a:sym typeface="Proxima Nova"/>
              </a:rPr>
              <a:t>Ödeyen-alacak açısından daha </a:t>
            </a:r>
            <a:r>
              <a:rPr lang="tr-TR" sz="1800" dirty="0" smtClean="0">
                <a:latin typeface="Proxima Nova"/>
                <a:ea typeface="Proxima Nova"/>
                <a:cs typeface="Proxima Nova"/>
                <a:sym typeface="Proxima Nova"/>
              </a:rPr>
              <a:t>mantıklı</a:t>
            </a:r>
          </a:p>
          <a:p>
            <a:pPr marL="457200" lvl="0" indent="-342900">
              <a:buSzPts val="1800"/>
              <a:buFont typeface="Proxima Nova"/>
              <a:buChar char="●"/>
            </a:pPr>
            <a:r>
              <a:rPr lang="tr-TR" sz="1800" dirty="0">
                <a:latin typeface="Proxima Nova"/>
                <a:ea typeface="Proxima Nova"/>
                <a:cs typeface="Proxima Nova"/>
                <a:sym typeface="Proxima Nova"/>
              </a:rPr>
              <a:t>Satıcı (müşteriden ziyade) doğru ve güvenli komut dosyası yazmaktan </a:t>
            </a:r>
            <a:r>
              <a:rPr lang="tr-TR" sz="1800" dirty="0" smtClean="0">
                <a:latin typeface="Proxima Nova"/>
                <a:ea typeface="Proxima Nova"/>
                <a:cs typeface="Proxima Nova"/>
                <a:sym typeface="Proxima Nova"/>
              </a:rPr>
              <a:t>sorumludur</a:t>
            </a:r>
          </a:p>
          <a:p>
            <a:pPr marL="457200" lvl="0" indent="-342900">
              <a:buSzPts val="1800"/>
              <a:buFont typeface="Proxima Nova"/>
              <a:buChar char="●"/>
            </a:pPr>
            <a:r>
              <a:rPr lang="tr-TR" sz="1800" dirty="0">
                <a:solidFill>
                  <a:schemeClr val="dk2"/>
                </a:solidFill>
                <a:latin typeface="Proxima Nova"/>
                <a:ea typeface="Proxima Nova"/>
                <a:cs typeface="Proxima Nova"/>
                <a:sym typeface="Proxima Nova"/>
              </a:rPr>
              <a:t>Müşteri, betiğin gerçekte ne olduğunu </a:t>
            </a:r>
            <a:r>
              <a:rPr lang="tr-TR" sz="1800" dirty="0" smtClean="0">
                <a:solidFill>
                  <a:schemeClr val="dk2"/>
                </a:solidFill>
                <a:latin typeface="Proxima Nova"/>
                <a:ea typeface="Proxima Nova"/>
                <a:cs typeface="Proxima Nova"/>
                <a:sym typeface="Proxima Nova"/>
              </a:rPr>
              <a:t>umursamıyor</a:t>
            </a:r>
          </a:p>
          <a:p>
            <a:pPr marL="457200" lvl="0" indent="-342900">
              <a:buSzPts val="1800"/>
              <a:buFont typeface="Proxima Nova"/>
              <a:buChar char="●"/>
            </a:pPr>
            <a:r>
              <a:rPr lang="tr-TR" sz="1800" dirty="0">
                <a:latin typeface="Proxima Nova"/>
                <a:ea typeface="Proxima Nova"/>
                <a:cs typeface="Proxima Nova"/>
                <a:sym typeface="Proxima Nova"/>
              </a:rPr>
              <a:t>P2SH, başlangıcından bu yana </a:t>
            </a:r>
            <a:r>
              <a:rPr lang="tr-TR" sz="1800" dirty="0" err="1">
                <a:latin typeface="Proxima Nova"/>
                <a:ea typeface="Proxima Nova"/>
                <a:cs typeface="Proxima Nova"/>
                <a:sym typeface="Proxima Nova"/>
              </a:rPr>
              <a:t>Bitcoin'deki</a:t>
            </a:r>
            <a:r>
              <a:rPr lang="tr-TR" sz="1800" dirty="0">
                <a:latin typeface="Proxima Nova"/>
                <a:ea typeface="Proxima Nova"/>
                <a:cs typeface="Proxima Nova"/>
                <a:sym typeface="Proxima Nova"/>
              </a:rPr>
              <a:t> en önemli </a:t>
            </a:r>
            <a:r>
              <a:rPr lang="tr-TR" sz="1800" dirty="0" smtClean="0">
                <a:latin typeface="Proxima Nova"/>
                <a:ea typeface="Proxima Nova"/>
                <a:cs typeface="Proxima Nova"/>
                <a:sym typeface="Proxima Nova"/>
              </a:rPr>
              <a:t>gelişmedir</a:t>
            </a:r>
          </a:p>
          <a:p>
            <a:pPr marL="457200" lvl="0" indent="-342900">
              <a:buSzPts val="1800"/>
              <a:buFont typeface="Proxima Nova"/>
              <a:buChar char="●"/>
            </a:pPr>
            <a:r>
              <a:rPr lang="en" sz="1800" dirty="0" smtClean="0">
                <a:latin typeface="Proxima Nova"/>
                <a:ea typeface="Proxima Nova"/>
                <a:cs typeface="Proxima Nova"/>
                <a:sym typeface="Proxima Nova"/>
              </a:rPr>
              <a:t>Example</a:t>
            </a:r>
            <a:r>
              <a:rPr lang="en" sz="1800" dirty="0">
                <a:latin typeface="Proxima Nova"/>
                <a:ea typeface="Proxima Nova"/>
                <a:cs typeface="Proxima Nova"/>
                <a:sym typeface="Proxima Nova"/>
              </a:rPr>
              <a:t>: </a:t>
            </a:r>
            <a:r>
              <a:rPr lang="en" sz="1800" b="1" dirty="0">
                <a:latin typeface="Proxima Nova"/>
                <a:ea typeface="Proxima Nova"/>
                <a:cs typeface="Proxima Nova"/>
                <a:sym typeface="Proxima Nova"/>
              </a:rPr>
              <a:t>MultiSig</a:t>
            </a:r>
            <a:endParaRPr sz="1800" b="1" dirty="0">
              <a:latin typeface="Proxima Nova"/>
              <a:ea typeface="Proxima Nova"/>
              <a:cs typeface="Proxima Nova"/>
              <a:sym typeface="Proxima Nova"/>
            </a:endParaRPr>
          </a:p>
          <a:p>
            <a:pPr marL="914400" lvl="1" indent="-342900">
              <a:buSzPts val="1800"/>
              <a:buFont typeface="Proxima Nova"/>
              <a:buChar char="○"/>
            </a:pPr>
            <a:r>
              <a:rPr lang="tr-TR" sz="1800" i="1" dirty="0" smtClean="0">
                <a:latin typeface="Proxima Nova"/>
                <a:ea typeface="Proxima Nova"/>
                <a:cs typeface="Proxima Nova"/>
                <a:sym typeface="Proxima Nova"/>
              </a:rPr>
              <a:t>M/N bu </a:t>
            </a:r>
            <a:r>
              <a:rPr lang="tr-TR" sz="1800" i="1" dirty="0">
                <a:latin typeface="Proxima Nova"/>
                <a:ea typeface="Proxima Nova"/>
                <a:cs typeface="Proxima Nova"/>
                <a:sym typeface="Proxima Nova"/>
              </a:rPr>
              <a:t>işlemin çıktısını kullanabilir ve harcayabilir</a:t>
            </a:r>
            <a:endParaRPr sz="1800" dirty="0">
              <a:latin typeface="Proxima Nova"/>
              <a:ea typeface="Proxima Nova"/>
              <a:cs typeface="Proxima Nova"/>
              <a:sym typeface="Proxima Nova"/>
            </a:endParaRPr>
          </a:p>
        </p:txBody>
      </p:sp>
      <p:sp>
        <p:nvSpPr>
          <p:cNvPr id="1620" name="Google Shape;1620;p116"/>
          <p:cNvSpPr txBox="1"/>
          <p:nvPr/>
        </p:nvSpPr>
        <p:spPr>
          <a:xfrm>
            <a:off x="234755" y="4554328"/>
            <a:ext cx="21525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 &amp; GLORIA ZHAO</a:t>
            </a:r>
            <a:endParaRPr sz="900">
              <a:solidFill>
                <a:srgbClr val="B7B7B7"/>
              </a:solidFill>
              <a:latin typeface="Proxima Nova"/>
              <a:ea typeface="Proxima Nova"/>
              <a:cs typeface="Proxima Nova"/>
              <a:sym typeface="Proxima Nova"/>
            </a:endParaRPr>
          </a:p>
        </p:txBody>
      </p:sp>
      <p:sp>
        <p:nvSpPr>
          <p:cNvPr id="1621" name="Google Shape;1621;p116"/>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WHY P2SH?</a:t>
            </a:r>
            <a:endParaRPr sz="1700">
              <a:solidFill>
                <a:srgbClr val="BFBFBF"/>
              </a:solidFill>
              <a:latin typeface="Proxima Nova"/>
              <a:ea typeface="Proxima Nova"/>
              <a:cs typeface="Proxima Nova"/>
              <a:sym typeface="Proxima Nova"/>
            </a:endParaRPr>
          </a:p>
        </p:txBody>
      </p:sp>
      <p:sp>
        <p:nvSpPr>
          <p:cNvPr id="1622" name="Google Shape;1622;p116"/>
          <p:cNvSpPr txBox="1"/>
          <p:nvPr/>
        </p:nvSpPr>
        <p:spPr>
          <a:xfrm>
            <a:off x="1097058" y="40462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a:latin typeface="Montserrat"/>
                <a:ea typeface="Montserrat"/>
                <a:cs typeface="Montserrat"/>
                <a:sym typeface="Montserrat"/>
              </a:rPr>
              <a:t>P2PKH VS P2SH</a:t>
            </a:r>
            <a:endParaRPr sz="2700" b="1">
              <a:latin typeface="Montserrat"/>
              <a:ea typeface="Montserrat"/>
              <a:cs typeface="Montserrat"/>
              <a:sym typeface="Montserrat"/>
            </a:endParaRPr>
          </a:p>
        </p:txBody>
      </p:sp>
      <p:pic>
        <p:nvPicPr>
          <p:cNvPr id="1623" name="Google Shape;1623;p116"/>
          <p:cNvPicPr preferRelativeResize="0"/>
          <p:nvPr/>
        </p:nvPicPr>
        <p:blipFill>
          <a:blip r:embed="rId3">
            <a:alphaModFix/>
          </a:blip>
          <a:stretch>
            <a:fillRect/>
          </a:stretch>
        </p:blipFill>
        <p:spPr>
          <a:xfrm>
            <a:off x="6517041" y="1565363"/>
            <a:ext cx="2289075" cy="2289075"/>
          </a:xfrm>
          <a:prstGeom prst="rect">
            <a:avLst/>
          </a:prstGeom>
          <a:noFill/>
          <a:ln>
            <a:noFill/>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117"/>
          <p:cNvSpPr txBox="1"/>
          <p:nvPr/>
        </p:nvSpPr>
        <p:spPr>
          <a:xfrm>
            <a:off x="234755" y="4554328"/>
            <a:ext cx="25602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GLORIA ZHAO &amp; GILLIAN CHU</a:t>
            </a:r>
            <a:endParaRPr sz="900">
              <a:solidFill>
                <a:srgbClr val="B7B7B7"/>
              </a:solidFill>
              <a:latin typeface="Proxima Nova"/>
              <a:ea typeface="Proxima Nova"/>
              <a:cs typeface="Proxima Nova"/>
              <a:sym typeface="Proxima Nova"/>
            </a:endParaRPr>
          </a:p>
        </p:txBody>
      </p:sp>
      <p:sp>
        <p:nvSpPr>
          <p:cNvPr id="1629" name="Google Shape;1629;p117"/>
          <p:cNvSpPr txBox="1"/>
          <p:nvPr/>
        </p:nvSpPr>
        <p:spPr>
          <a:xfrm>
            <a:off x="1097058" y="661106"/>
            <a:ext cx="40386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rgbClr val="D8D8D8"/>
              </a:buClr>
              <a:buFont typeface="Montserrat"/>
              <a:buNone/>
            </a:pPr>
            <a:r>
              <a:rPr lang="en" sz="1700" b="1">
                <a:solidFill>
                  <a:srgbClr val="BFBFBF"/>
                </a:solidFill>
                <a:latin typeface="Proxima Nova"/>
                <a:ea typeface="Proxima Nova"/>
                <a:cs typeface="Proxima Nova"/>
                <a:sym typeface="Proxima Nova"/>
              </a:rPr>
              <a:t>MULTISIG EXAMPLE</a:t>
            </a:r>
            <a:endParaRPr sz="1700">
              <a:solidFill>
                <a:srgbClr val="BFBFBF"/>
              </a:solidFill>
              <a:latin typeface="Proxima Nova"/>
              <a:ea typeface="Proxima Nova"/>
              <a:cs typeface="Proxima Nova"/>
              <a:sym typeface="Proxima Nova"/>
            </a:endParaRPr>
          </a:p>
        </p:txBody>
      </p:sp>
      <p:sp>
        <p:nvSpPr>
          <p:cNvPr id="1630" name="Google Shape;1630;p117"/>
          <p:cNvSpPr txBox="1"/>
          <p:nvPr/>
        </p:nvSpPr>
        <p:spPr>
          <a:xfrm>
            <a:off x="1193255" y="414900"/>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chemeClr val="dk2"/>
              </a:buClr>
              <a:buFont typeface="Montserrat"/>
              <a:buNone/>
            </a:pPr>
            <a:r>
              <a:rPr lang="en" sz="2700" b="1" dirty="0">
                <a:latin typeface="Montserrat"/>
                <a:ea typeface="Montserrat"/>
                <a:cs typeface="Montserrat"/>
                <a:sym typeface="Montserrat"/>
              </a:rPr>
              <a:t>P2PKH VS P2SH</a:t>
            </a:r>
            <a:endParaRPr sz="2700" b="1" dirty="0">
              <a:latin typeface="Montserrat"/>
              <a:ea typeface="Montserrat"/>
              <a:cs typeface="Montserrat"/>
              <a:sym typeface="Montserrat"/>
            </a:endParaRPr>
          </a:p>
        </p:txBody>
      </p:sp>
      <p:sp>
        <p:nvSpPr>
          <p:cNvPr id="1631" name="Google Shape;1631;p117"/>
          <p:cNvSpPr txBox="1"/>
          <p:nvPr/>
        </p:nvSpPr>
        <p:spPr>
          <a:xfrm>
            <a:off x="2210657" y="3750009"/>
            <a:ext cx="2355600" cy="857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lnSpc>
                <a:spcPct val="115000"/>
              </a:lnSpc>
              <a:spcBef>
                <a:spcPts val="0"/>
              </a:spcBef>
              <a:spcAft>
                <a:spcPts val="0"/>
              </a:spcAft>
              <a:buNone/>
            </a:pPr>
            <a:r>
              <a:rPr lang="en" sz="1400" b="1">
                <a:latin typeface="Roboto Mono"/>
                <a:ea typeface="Roboto Mono"/>
                <a:cs typeface="Roboto Mono"/>
                <a:sym typeface="Roboto Mono"/>
              </a:rPr>
              <a:t>OP_HASH160</a:t>
            </a:r>
            <a:endParaRPr sz="1400" b="1">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b="1">
                <a:latin typeface="Roboto Mono"/>
                <a:ea typeface="Roboto Mono"/>
                <a:cs typeface="Roboto Mono"/>
                <a:sym typeface="Roboto Mono"/>
              </a:rPr>
              <a:t>&lt;hash?&gt;</a:t>
            </a:r>
            <a:endParaRPr sz="1400" b="1">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b="1">
                <a:latin typeface="Roboto Mono"/>
                <a:ea typeface="Roboto Mono"/>
                <a:cs typeface="Roboto Mono"/>
                <a:sym typeface="Roboto Mono"/>
              </a:rPr>
              <a:t>OP_EQUALVERIFY</a:t>
            </a:r>
            <a:endParaRPr sz="1400" b="1">
              <a:latin typeface="Roboto Mono"/>
              <a:ea typeface="Roboto Mono"/>
              <a:cs typeface="Roboto Mono"/>
              <a:sym typeface="Roboto Mono"/>
            </a:endParaRPr>
          </a:p>
        </p:txBody>
      </p:sp>
      <p:sp>
        <p:nvSpPr>
          <p:cNvPr id="1632" name="Google Shape;1632;p117"/>
          <p:cNvSpPr txBox="1"/>
          <p:nvPr/>
        </p:nvSpPr>
        <p:spPr>
          <a:xfrm>
            <a:off x="2210657" y="1147894"/>
            <a:ext cx="2355600" cy="1040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lnSpc>
                <a:spcPct val="115000"/>
              </a:lnSpc>
              <a:spcBef>
                <a:spcPts val="0"/>
              </a:spcBef>
              <a:spcAft>
                <a:spcPts val="0"/>
              </a:spcAft>
              <a:buNone/>
            </a:pPr>
            <a:r>
              <a:rPr lang="en" sz="1400" b="1">
                <a:latin typeface="Roboto Mono"/>
                <a:ea typeface="Roboto Mono"/>
                <a:cs typeface="Roboto Mono"/>
                <a:sym typeface="Roboto Mono"/>
              </a:rPr>
              <a:t>&lt;sig1&gt;</a:t>
            </a:r>
            <a:endParaRPr sz="1400" b="1">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b="1">
                <a:latin typeface="Roboto Mono"/>
                <a:ea typeface="Roboto Mono"/>
                <a:cs typeface="Roboto Mono"/>
                <a:sym typeface="Roboto Mono"/>
              </a:rPr>
              <a:t>&lt;sig2&gt;</a:t>
            </a:r>
            <a:endParaRPr sz="1400" b="1">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b="1">
                <a:latin typeface="Roboto Mono"/>
                <a:ea typeface="Roboto Mono"/>
                <a:cs typeface="Roboto Mono"/>
                <a:sym typeface="Roboto Mono"/>
              </a:rPr>
              <a:t>...</a:t>
            </a:r>
            <a:endParaRPr sz="1400" b="1">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b="1">
                <a:latin typeface="Roboto Mono"/>
                <a:ea typeface="Roboto Mono"/>
                <a:cs typeface="Roboto Mono"/>
                <a:sym typeface="Roboto Mono"/>
              </a:rPr>
              <a:t>&lt;sigm&gt;</a:t>
            </a:r>
            <a:endParaRPr sz="1400" b="1">
              <a:latin typeface="Roboto Mono"/>
              <a:ea typeface="Roboto Mono"/>
              <a:cs typeface="Roboto Mono"/>
              <a:sym typeface="Roboto Mono"/>
            </a:endParaRPr>
          </a:p>
        </p:txBody>
      </p:sp>
      <p:sp>
        <p:nvSpPr>
          <p:cNvPr id="1633" name="Google Shape;1633;p117"/>
          <p:cNvSpPr txBox="1"/>
          <p:nvPr/>
        </p:nvSpPr>
        <p:spPr>
          <a:xfrm>
            <a:off x="2210657" y="2246297"/>
            <a:ext cx="2355600" cy="1448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lnSpc>
                <a:spcPct val="115000"/>
              </a:lnSpc>
              <a:spcBef>
                <a:spcPts val="0"/>
              </a:spcBef>
              <a:spcAft>
                <a:spcPts val="0"/>
              </a:spcAft>
              <a:buNone/>
            </a:pPr>
            <a:r>
              <a:rPr lang="en" sz="1400" b="1">
                <a:latin typeface="Roboto Mono"/>
                <a:ea typeface="Roboto Mono"/>
                <a:cs typeface="Roboto Mono"/>
                <a:sym typeface="Roboto Mono"/>
              </a:rPr>
              <a:t>m</a:t>
            </a:r>
            <a:endParaRPr sz="1400" b="1">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b="1">
                <a:latin typeface="Roboto Mono"/>
                <a:ea typeface="Roboto Mono"/>
                <a:cs typeface="Roboto Mono"/>
                <a:sym typeface="Roboto Mono"/>
              </a:rPr>
              <a:t>&lt;pubKey1&gt;</a:t>
            </a:r>
            <a:endParaRPr sz="1400" b="1">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b="1">
                <a:latin typeface="Roboto Mono"/>
                <a:ea typeface="Roboto Mono"/>
                <a:cs typeface="Roboto Mono"/>
                <a:sym typeface="Roboto Mono"/>
              </a:rPr>
              <a:t>&lt;pubKey2&gt;</a:t>
            </a:r>
            <a:endParaRPr sz="1400" b="1">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b="1">
                <a:latin typeface="Roboto Mono"/>
                <a:ea typeface="Roboto Mono"/>
                <a:cs typeface="Roboto Mono"/>
                <a:sym typeface="Roboto Mono"/>
              </a:rPr>
              <a:t>...</a:t>
            </a:r>
            <a:endParaRPr sz="1400" b="1">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b="1">
                <a:latin typeface="Roboto Mono"/>
                <a:ea typeface="Roboto Mono"/>
                <a:cs typeface="Roboto Mono"/>
                <a:sym typeface="Roboto Mono"/>
              </a:rPr>
              <a:t>N</a:t>
            </a:r>
            <a:endParaRPr sz="1400" b="1">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b="1">
                <a:latin typeface="Roboto Mono"/>
                <a:ea typeface="Roboto Mono"/>
                <a:cs typeface="Roboto Mono"/>
                <a:sym typeface="Roboto Mono"/>
              </a:rPr>
              <a:t>OP_CHECKMULTISIG</a:t>
            </a:r>
            <a:endParaRPr sz="1400" b="1">
              <a:latin typeface="Roboto Mono"/>
              <a:ea typeface="Roboto Mono"/>
              <a:cs typeface="Roboto Mono"/>
              <a:sym typeface="Roboto Mono"/>
            </a:endParaRPr>
          </a:p>
        </p:txBody>
      </p:sp>
      <p:sp>
        <p:nvSpPr>
          <p:cNvPr id="1634" name="Google Shape;1634;p117"/>
          <p:cNvSpPr txBox="1"/>
          <p:nvPr/>
        </p:nvSpPr>
        <p:spPr>
          <a:xfrm>
            <a:off x="370221" y="1275122"/>
            <a:ext cx="1781400" cy="459600"/>
          </a:xfrm>
          <a:prstGeom prst="rect">
            <a:avLst/>
          </a:prstGeom>
          <a:noFill/>
          <a:ln>
            <a:noFill/>
          </a:ln>
        </p:spPr>
        <p:txBody>
          <a:bodyPr spcFirstLastPara="1" wrap="square" lIns="34300" tIns="34300" rIns="34300" bIns="34300" anchor="t" anchorCtr="0">
            <a:noAutofit/>
          </a:bodyPr>
          <a:lstStyle/>
          <a:p>
            <a:pPr marL="0" lvl="0" indent="0" algn="r" rtl="0">
              <a:spcBef>
                <a:spcPts val="0"/>
              </a:spcBef>
              <a:spcAft>
                <a:spcPts val="0"/>
              </a:spcAft>
              <a:buNone/>
            </a:pPr>
            <a:r>
              <a:rPr lang="en" sz="1600" b="1">
                <a:latin typeface="Proxima Nova"/>
                <a:ea typeface="Proxima Nova"/>
                <a:cs typeface="Proxima Nova"/>
                <a:sym typeface="Proxima Nova"/>
              </a:rPr>
              <a:t>ScriptSig</a:t>
            </a:r>
            <a:endParaRPr sz="1600" b="1">
              <a:latin typeface="Proxima Nova"/>
              <a:ea typeface="Proxima Nova"/>
              <a:cs typeface="Proxima Nova"/>
              <a:sym typeface="Proxima Nova"/>
            </a:endParaRPr>
          </a:p>
          <a:p>
            <a:pPr marL="0" lvl="0" indent="0" algn="r" rtl="0">
              <a:spcBef>
                <a:spcPts val="0"/>
              </a:spcBef>
              <a:spcAft>
                <a:spcPts val="0"/>
              </a:spcAft>
              <a:buNone/>
            </a:pPr>
            <a:r>
              <a:rPr lang="en" sz="1600" b="1">
                <a:latin typeface="Proxima Nova"/>
                <a:ea typeface="Proxima Nova"/>
                <a:cs typeface="Proxima Nova"/>
                <a:sym typeface="Proxima Nova"/>
              </a:rPr>
              <a:t>(Unlocking Script)</a:t>
            </a:r>
            <a:endParaRPr sz="1600" b="1">
              <a:latin typeface="Proxima Nova"/>
              <a:ea typeface="Proxima Nova"/>
              <a:cs typeface="Proxima Nova"/>
              <a:sym typeface="Proxima Nova"/>
            </a:endParaRPr>
          </a:p>
        </p:txBody>
      </p:sp>
      <p:sp>
        <p:nvSpPr>
          <p:cNvPr id="1635" name="Google Shape;1635;p117"/>
          <p:cNvSpPr txBox="1"/>
          <p:nvPr/>
        </p:nvSpPr>
        <p:spPr>
          <a:xfrm>
            <a:off x="293626" y="2609841"/>
            <a:ext cx="1858200" cy="459600"/>
          </a:xfrm>
          <a:prstGeom prst="rect">
            <a:avLst/>
          </a:prstGeom>
          <a:noFill/>
          <a:ln>
            <a:noFill/>
          </a:ln>
        </p:spPr>
        <p:txBody>
          <a:bodyPr spcFirstLastPara="1" wrap="square" lIns="34300" tIns="34300" rIns="34300" bIns="34300" anchor="t" anchorCtr="0">
            <a:noAutofit/>
          </a:bodyPr>
          <a:lstStyle/>
          <a:p>
            <a:pPr marL="0" lvl="0" indent="0" algn="r" rtl="0">
              <a:spcBef>
                <a:spcPts val="0"/>
              </a:spcBef>
              <a:spcAft>
                <a:spcPts val="0"/>
              </a:spcAft>
              <a:buNone/>
            </a:pPr>
            <a:r>
              <a:rPr lang="en" sz="1600" b="1">
                <a:latin typeface="Proxima Nova"/>
                <a:ea typeface="Proxima Nova"/>
                <a:cs typeface="Proxima Nova"/>
                <a:sym typeface="Proxima Nova"/>
              </a:rPr>
              <a:t>ScriptPubKey</a:t>
            </a:r>
            <a:endParaRPr sz="1600" b="1">
              <a:latin typeface="Proxima Nova"/>
              <a:ea typeface="Proxima Nova"/>
              <a:cs typeface="Proxima Nova"/>
              <a:sym typeface="Proxima Nova"/>
            </a:endParaRPr>
          </a:p>
          <a:p>
            <a:pPr marL="0" lvl="0" indent="0" algn="r" rtl="0">
              <a:spcBef>
                <a:spcPts val="0"/>
              </a:spcBef>
              <a:spcAft>
                <a:spcPts val="0"/>
              </a:spcAft>
              <a:buNone/>
            </a:pPr>
            <a:r>
              <a:rPr lang="en" sz="1600" b="1">
                <a:latin typeface="Proxima Nova"/>
                <a:ea typeface="Proxima Nova"/>
                <a:cs typeface="Proxima Nova"/>
                <a:sym typeface="Proxima Nova"/>
              </a:rPr>
              <a:t>(Redeeming Script)</a:t>
            </a:r>
            <a:endParaRPr sz="1600" b="1">
              <a:latin typeface="Proxima Nova"/>
              <a:ea typeface="Proxima Nova"/>
              <a:cs typeface="Proxima Nova"/>
              <a:sym typeface="Proxima Nova"/>
            </a:endParaRPr>
          </a:p>
          <a:p>
            <a:pPr marL="0" lvl="0" indent="0" algn="r" rtl="0">
              <a:spcBef>
                <a:spcPts val="0"/>
              </a:spcBef>
              <a:spcAft>
                <a:spcPts val="0"/>
              </a:spcAft>
              <a:buNone/>
            </a:pPr>
            <a:endParaRPr sz="1600" b="1">
              <a:latin typeface="Proxima Nova"/>
              <a:ea typeface="Proxima Nova"/>
              <a:cs typeface="Proxima Nova"/>
              <a:sym typeface="Proxima Nova"/>
            </a:endParaRPr>
          </a:p>
        </p:txBody>
      </p:sp>
      <p:sp>
        <p:nvSpPr>
          <p:cNvPr id="1636" name="Google Shape;1636;p117"/>
          <p:cNvSpPr txBox="1"/>
          <p:nvPr/>
        </p:nvSpPr>
        <p:spPr>
          <a:xfrm>
            <a:off x="234755" y="3858834"/>
            <a:ext cx="1917000" cy="459600"/>
          </a:xfrm>
          <a:prstGeom prst="rect">
            <a:avLst/>
          </a:prstGeom>
          <a:noFill/>
          <a:ln>
            <a:noFill/>
          </a:ln>
        </p:spPr>
        <p:txBody>
          <a:bodyPr spcFirstLastPara="1" wrap="square" lIns="34300" tIns="34300" rIns="34300" bIns="34300" anchor="t" anchorCtr="0">
            <a:noAutofit/>
          </a:bodyPr>
          <a:lstStyle/>
          <a:p>
            <a:pPr marL="0" lvl="0" indent="0" algn="r" rtl="0">
              <a:spcBef>
                <a:spcPts val="0"/>
              </a:spcBef>
              <a:spcAft>
                <a:spcPts val="0"/>
              </a:spcAft>
              <a:buNone/>
            </a:pPr>
            <a:r>
              <a:rPr lang="en" sz="1600" b="1">
                <a:latin typeface="Proxima Nova"/>
                <a:ea typeface="Proxima Nova"/>
                <a:cs typeface="Proxima Nova"/>
                <a:sym typeface="Proxima Nova"/>
              </a:rPr>
              <a:t>Prev. Output Script</a:t>
            </a:r>
            <a:endParaRPr sz="1600" b="1">
              <a:latin typeface="Proxima Nova"/>
              <a:ea typeface="Proxima Nova"/>
              <a:cs typeface="Proxima Nova"/>
              <a:sym typeface="Proxima Nova"/>
            </a:endParaRPr>
          </a:p>
          <a:p>
            <a:pPr marL="0" lvl="0" indent="0" algn="r" rtl="0">
              <a:spcBef>
                <a:spcPts val="0"/>
              </a:spcBef>
              <a:spcAft>
                <a:spcPts val="0"/>
              </a:spcAft>
              <a:buNone/>
            </a:pPr>
            <a:r>
              <a:rPr lang="en" sz="1600" b="1">
                <a:latin typeface="Proxima Nova"/>
                <a:ea typeface="Proxima Nova"/>
                <a:cs typeface="Proxima Nova"/>
                <a:sym typeface="Proxima Nova"/>
              </a:rPr>
              <a:t>(Locking Script)</a:t>
            </a:r>
            <a:endParaRPr sz="1600" b="1">
              <a:latin typeface="Proxima Nova"/>
              <a:ea typeface="Proxima Nova"/>
              <a:cs typeface="Proxima Nova"/>
              <a:sym typeface="Proxima Nova"/>
            </a:endParaRPr>
          </a:p>
        </p:txBody>
      </p:sp>
      <p:sp>
        <p:nvSpPr>
          <p:cNvPr id="1637" name="Google Shape;1637;p117"/>
          <p:cNvSpPr txBox="1"/>
          <p:nvPr/>
        </p:nvSpPr>
        <p:spPr>
          <a:xfrm>
            <a:off x="5156083" y="2281341"/>
            <a:ext cx="1858200" cy="1378500"/>
          </a:xfrm>
          <a:prstGeom prst="rect">
            <a:avLst/>
          </a:prstGeom>
          <a:no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400">
                <a:solidFill>
                  <a:schemeClr val="dk2"/>
                </a:solidFill>
                <a:latin typeface="Roboto Mono"/>
                <a:ea typeface="Roboto Mono"/>
                <a:cs typeface="Roboto Mono"/>
                <a:sym typeface="Roboto Mono"/>
              </a:rPr>
              <a:t>2 </a:t>
            </a:r>
            <a:endParaRPr sz="1400">
              <a:solidFill>
                <a:schemeClr val="dk2"/>
              </a:solidFill>
              <a:latin typeface="Roboto Mono"/>
              <a:ea typeface="Roboto Mono"/>
              <a:cs typeface="Roboto Mono"/>
              <a:sym typeface="Roboto Mono"/>
            </a:endParaRPr>
          </a:p>
          <a:p>
            <a:pPr marL="0" lvl="0" indent="0" algn="ctr" rtl="0">
              <a:spcBef>
                <a:spcPts val="0"/>
              </a:spcBef>
              <a:spcAft>
                <a:spcPts val="0"/>
              </a:spcAft>
              <a:buNone/>
            </a:pPr>
            <a:r>
              <a:rPr lang="en" sz="1400">
                <a:solidFill>
                  <a:schemeClr val="dk2"/>
                </a:solidFill>
                <a:latin typeface="Roboto Mono"/>
                <a:ea typeface="Roboto Mono"/>
                <a:cs typeface="Roboto Mono"/>
                <a:sym typeface="Roboto Mono"/>
              </a:rPr>
              <a:t>PubKey1 </a:t>
            </a:r>
            <a:endParaRPr sz="1400">
              <a:solidFill>
                <a:schemeClr val="dk2"/>
              </a:solidFill>
              <a:latin typeface="Roboto Mono"/>
              <a:ea typeface="Roboto Mono"/>
              <a:cs typeface="Roboto Mono"/>
              <a:sym typeface="Roboto Mono"/>
            </a:endParaRPr>
          </a:p>
          <a:p>
            <a:pPr marL="0" lvl="0" indent="0" algn="ctr" rtl="0">
              <a:spcBef>
                <a:spcPts val="0"/>
              </a:spcBef>
              <a:spcAft>
                <a:spcPts val="0"/>
              </a:spcAft>
              <a:buNone/>
            </a:pPr>
            <a:r>
              <a:rPr lang="en" sz="1400">
                <a:solidFill>
                  <a:schemeClr val="dk2"/>
                </a:solidFill>
                <a:latin typeface="Roboto Mono"/>
                <a:ea typeface="Roboto Mono"/>
                <a:cs typeface="Roboto Mono"/>
                <a:sym typeface="Roboto Mono"/>
              </a:rPr>
              <a:t>PubKey2 </a:t>
            </a:r>
            <a:endParaRPr sz="1400">
              <a:solidFill>
                <a:schemeClr val="dk2"/>
              </a:solidFill>
              <a:latin typeface="Roboto Mono"/>
              <a:ea typeface="Roboto Mono"/>
              <a:cs typeface="Roboto Mono"/>
              <a:sym typeface="Roboto Mono"/>
            </a:endParaRPr>
          </a:p>
          <a:p>
            <a:pPr marL="0" lvl="0" indent="0" algn="ctr" rtl="0">
              <a:spcBef>
                <a:spcPts val="0"/>
              </a:spcBef>
              <a:spcAft>
                <a:spcPts val="0"/>
              </a:spcAft>
              <a:buNone/>
            </a:pPr>
            <a:r>
              <a:rPr lang="en" sz="1400">
                <a:solidFill>
                  <a:schemeClr val="dk2"/>
                </a:solidFill>
                <a:latin typeface="Roboto Mono"/>
                <a:ea typeface="Roboto Mono"/>
                <a:cs typeface="Roboto Mono"/>
                <a:sym typeface="Roboto Mono"/>
              </a:rPr>
              <a:t>PubKey3 </a:t>
            </a:r>
            <a:endParaRPr sz="1400">
              <a:solidFill>
                <a:schemeClr val="dk2"/>
              </a:solidFill>
              <a:latin typeface="Roboto Mono"/>
              <a:ea typeface="Roboto Mono"/>
              <a:cs typeface="Roboto Mono"/>
              <a:sym typeface="Roboto Mono"/>
            </a:endParaRPr>
          </a:p>
          <a:p>
            <a:pPr marL="0" lvl="0" indent="0" algn="ctr" rtl="0">
              <a:spcBef>
                <a:spcPts val="0"/>
              </a:spcBef>
              <a:spcAft>
                <a:spcPts val="0"/>
              </a:spcAft>
              <a:buNone/>
            </a:pPr>
            <a:r>
              <a:rPr lang="en" sz="1400">
                <a:solidFill>
                  <a:schemeClr val="dk2"/>
                </a:solidFill>
                <a:latin typeface="Roboto Mono"/>
                <a:ea typeface="Roboto Mono"/>
                <a:cs typeface="Roboto Mono"/>
                <a:sym typeface="Roboto Mono"/>
              </a:rPr>
              <a:t>3</a:t>
            </a:r>
            <a:endParaRPr sz="1400">
              <a:solidFill>
                <a:schemeClr val="dk2"/>
              </a:solidFill>
              <a:latin typeface="Roboto Mono"/>
              <a:ea typeface="Roboto Mono"/>
              <a:cs typeface="Roboto Mono"/>
              <a:sym typeface="Roboto Mono"/>
            </a:endParaRPr>
          </a:p>
          <a:p>
            <a:pPr marL="0" lvl="0" indent="0" algn="ctr" rtl="0">
              <a:spcBef>
                <a:spcPts val="0"/>
              </a:spcBef>
              <a:spcAft>
                <a:spcPts val="0"/>
              </a:spcAft>
              <a:buNone/>
            </a:pPr>
            <a:r>
              <a:rPr lang="en" sz="1400">
                <a:solidFill>
                  <a:schemeClr val="dk2"/>
                </a:solidFill>
                <a:latin typeface="Roboto Mono"/>
                <a:ea typeface="Roboto Mono"/>
                <a:cs typeface="Roboto Mono"/>
                <a:sym typeface="Roboto Mono"/>
              </a:rPr>
              <a:t>OP_CHECKMULTISIG</a:t>
            </a:r>
            <a:endParaRPr sz="1400">
              <a:solidFill>
                <a:schemeClr val="dk2"/>
              </a:solidFill>
              <a:latin typeface="Roboto Mono"/>
              <a:ea typeface="Roboto Mono"/>
              <a:cs typeface="Roboto Mono"/>
              <a:sym typeface="Roboto Mono"/>
            </a:endParaRPr>
          </a:p>
        </p:txBody>
      </p:sp>
      <p:sp>
        <p:nvSpPr>
          <p:cNvPr id="1638" name="Google Shape;1638;p117"/>
          <p:cNvSpPr txBox="1"/>
          <p:nvPr/>
        </p:nvSpPr>
        <p:spPr>
          <a:xfrm>
            <a:off x="5156083" y="1695131"/>
            <a:ext cx="1858200" cy="525000"/>
          </a:xfrm>
          <a:prstGeom prst="rect">
            <a:avLst/>
          </a:prstGeom>
          <a:no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400">
                <a:solidFill>
                  <a:schemeClr val="dk2"/>
                </a:solidFill>
                <a:latin typeface="Roboto Mono"/>
                <a:ea typeface="Roboto Mono"/>
                <a:cs typeface="Roboto Mono"/>
                <a:sym typeface="Roboto Mono"/>
              </a:rPr>
              <a:t>sig1</a:t>
            </a:r>
            <a:endParaRPr sz="1400">
              <a:solidFill>
                <a:schemeClr val="dk2"/>
              </a:solidFill>
              <a:latin typeface="Roboto Mono"/>
              <a:ea typeface="Roboto Mono"/>
              <a:cs typeface="Roboto Mono"/>
              <a:sym typeface="Roboto Mono"/>
            </a:endParaRPr>
          </a:p>
          <a:p>
            <a:pPr marL="0" lvl="0" indent="0" algn="ctr" rtl="0">
              <a:spcBef>
                <a:spcPts val="0"/>
              </a:spcBef>
              <a:spcAft>
                <a:spcPts val="0"/>
              </a:spcAft>
              <a:buNone/>
            </a:pPr>
            <a:r>
              <a:rPr lang="en" sz="1400">
                <a:solidFill>
                  <a:schemeClr val="dk2"/>
                </a:solidFill>
                <a:latin typeface="Roboto Mono"/>
                <a:ea typeface="Roboto Mono"/>
                <a:cs typeface="Roboto Mono"/>
                <a:sym typeface="Roboto Mono"/>
              </a:rPr>
              <a:t>sig2</a:t>
            </a:r>
            <a:endParaRPr sz="1400">
              <a:solidFill>
                <a:schemeClr val="dk2"/>
              </a:solidFill>
              <a:latin typeface="Roboto Mono"/>
              <a:ea typeface="Roboto Mono"/>
              <a:cs typeface="Roboto Mono"/>
              <a:sym typeface="Roboto Mono"/>
            </a:endParaRPr>
          </a:p>
        </p:txBody>
      </p:sp>
      <p:sp>
        <p:nvSpPr>
          <p:cNvPr id="1639" name="Google Shape;1639;p117"/>
          <p:cNvSpPr txBox="1"/>
          <p:nvPr/>
        </p:nvSpPr>
        <p:spPr>
          <a:xfrm>
            <a:off x="5156083" y="3720863"/>
            <a:ext cx="1858200" cy="857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lnSpc>
                <a:spcPct val="115000"/>
              </a:lnSpc>
              <a:spcBef>
                <a:spcPts val="0"/>
              </a:spcBef>
              <a:spcAft>
                <a:spcPts val="0"/>
              </a:spcAft>
              <a:buNone/>
            </a:pPr>
            <a:r>
              <a:rPr lang="en" sz="1400">
                <a:latin typeface="Roboto Mono"/>
                <a:ea typeface="Roboto Mono"/>
                <a:cs typeface="Roboto Mono"/>
                <a:sym typeface="Roboto Mono"/>
              </a:rPr>
              <a:t> OP_HASH160</a:t>
            </a:r>
            <a:endParaRPr sz="1400">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a:latin typeface="Roboto Mono"/>
                <a:ea typeface="Roboto Mono"/>
                <a:cs typeface="Roboto Mono"/>
                <a:sym typeface="Roboto Mono"/>
              </a:rPr>
              <a:t>&lt;hash?&gt;</a:t>
            </a:r>
            <a:endParaRPr sz="1400">
              <a:latin typeface="Roboto Mono"/>
              <a:ea typeface="Roboto Mono"/>
              <a:cs typeface="Roboto Mono"/>
              <a:sym typeface="Roboto Mono"/>
            </a:endParaRPr>
          </a:p>
          <a:p>
            <a:pPr marL="0" lvl="0" indent="0" algn="ctr" rtl="0">
              <a:lnSpc>
                <a:spcPct val="115000"/>
              </a:lnSpc>
              <a:spcBef>
                <a:spcPts val="0"/>
              </a:spcBef>
              <a:spcAft>
                <a:spcPts val="0"/>
              </a:spcAft>
              <a:buNone/>
            </a:pPr>
            <a:r>
              <a:rPr lang="en" sz="1400">
                <a:latin typeface="Roboto Mono"/>
                <a:ea typeface="Roboto Mono"/>
                <a:cs typeface="Roboto Mono"/>
                <a:sym typeface="Roboto Mono"/>
              </a:rPr>
              <a:t>OP_EQUALVERIFY</a:t>
            </a:r>
            <a:endParaRPr sz="1400">
              <a:latin typeface="Roboto Mono"/>
              <a:ea typeface="Roboto Mono"/>
              <a:cs typeface="Roboto Mono"/>
              <a:sym typeface="Roboto Mono"/>
            </a:endParaRPr>
          </a:p>
        </p:txBody>
      </p:sp>
      <p:sp>
        <p:nvSpPr>
          <p:cNvPr id="1640" name="Google Shape;1640;p117"/>
          <p:cNvSpPr txBox="1"/>
          <p:nvPr/>
        </p:nvSpPr>
        <p:spPr>
          <a:xfrm>
            <a:off x="4735355" y="757294"/>
            <a:ext cx="2728500" cy="8574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400">
                <a:solidFill>
                  <a:schemeClr val="dk2"/>
                </a:solidFill>
                <a:latin typeface="Proxima Nova"/>
                <a:ea typeface="Proxima Nova"/>
                <a:cs typeface="Proxima Nova"/>
                <a:sym typeface="Proxima Nova"/>
              </a:rPr>
              <a:t>e.g. Gillian, Brian and </a:t>
            </a:r>
            <a:r>
              <a:rPr lang="en">
                <a:solidFill>
                  <a:schemeClr val="dk2"/>
                </a:solidFill>
                <a:latin typeface="Proxima Nova"/>
                <a:ea typeface="Proxima Nova"/>
                <a:cs typeface="Proxima Nova"/>
                <a:sym typeface="Proxima Nova"/>
              </a:rPr>
              <a:t>Gloria</a:t>
            </a:r>
            <a:r>
              <a:rPr lang="en" sz="1400">
                <a:solidFill>
                  <a:schemeClr val="dk2"/>
                </a:solidFill>
                <a:latin typeface="Proxima Nova"/>
                <a:ea typeface="Proxima Nova"/>
                <a:cs typeface="Proxima Nova"/>
                <a:sym typeface="Proxima Nova"/>
              </a:rPr>
              <a:t> are in charge of a joint account and make all spending decisions together: </a:t>
            </a:r>
            <a:endParaRPr sz="1400">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 sz="1400" b="1">
                <a:solidFill>
                  <a:schemeClr val="dk2"/>
                </a:solidFill>
                <a:latin typeface="Proxima Nova"/>
                <a:ea typeface="Proxima Nova"/>
                <a:cs typeface="Proxima Nova"/>
                <a:sym typeface="Proxima Nova"/>
              </a:rPr>
              <a:t>2 of 3 MultiSig</a:t>
            </a:r>
            <a:endParaRPr sz="1400" b="1"/>
          </a:p>
        </p:txBody>
      </p:sp>
      <p:sp>
        <p:nvSpPr>
          <p:cNvPr id="1641" name="Google Shape;1641;p117"/>
          <p:cNvSpPr txBox="1"/>
          <p:nvPr/>
        </p:nvSpPr>
        <p:spPr>
          <a:xfrm>
            <a:off x="7415981" y="3575109"/>
            <a:ext cx="1488900" cy="6615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Sender of transaction only has to provide this output script!</a:t>
            </a:r>
            <a:endParaRPr sz="1100">
              <a:latin typeface="Proxima Nova"/>
              <a:ea typeface="Proxima Nova"/>
              <a:cs typeface="Proxima Nova"/>
              <a:sym typeface="Proxima Nova"/>
            </a:endParaRPr>
          </a:p>
        </p:txBody>
      </p:sp>
      <p:cxnSp>
        <p:nvCxnSpPr>
          <p:cNvPr id="1642" name="Google Shape;1642;p117"/>
          <p:cNvCxnSpPr/>
          <p:nvPr/>
        </p:nvCxnSpPr>
        <p:spPr>
          <a:xfrm flipH="1">
            <a:off x="7123446" y="4007588"/>
            <a:ext cx="447000" cy="165900"/>
          </a:xfrm>
          <a:prstGeom prst="straightConnector1">
            <a:avLst/>
          </a:prstGeom>
          <a:noFill/>
          <a:ln w="38100" cap="flat" cmpd="sng">
            <a:solidFill>
              <a:srgbClr val="FF0000"/>
            </a:solidFill>
            <a:prstDash val="solid"/>
            <a:round/>
            <a:headEnd type="none" w="med" len="med"/>
            <a:tailEnd type="triangle" w="med" len="med"/>
          </a:ln>
        </p:spPr>
      </p:cxnSp>
      <p:sp>
        <p:nvSpPr>
          <p:cNvPr id="1643" name="Google Shape;1643;p117"/>
          <p:cNvSpPr txBox="1"/>
          <p:nvPr/>
        </p:nvSpPr>
        <p:spPr>
          <a:xfrm>
            <a:off x="7346663" y="2382253"/>
            <a:ext cx="1488900" cy="8574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Gillian, Brian and Gloria provide the script for multisig redemption of coins</a:t>
            </a:r>
            <a:endParaRPr sz="1100">
              <a:latin typeface="Proxima Nova"/>
              <a:ea typeface="Proxima Nova"/>
              <a:cs typeface="Proxima Nova"/>
              <a:sym typeface="Proxima Nova"/>
            </a:endParaRPr>
          </a:p>
        </p:txBody>
      </p:sp>
      <p:cxnSp>
        <p:nvCxnSpPr>
          <p:cNvPr id="1644" name="Google Shape;1644;p117"/>
          <p:cNvCxnSpPr/>
          <p:nvPr/>
        </p:nvCxnSpPr>
        <p:spPr>
          <a:xfrm flipH="1">
            <a:off x="7140136" y="2843109"/>
            <a:ext cx="331800" cy="894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Phlox Light">
      <a:dk1>
        <a:srgbClr val="7F7F7F"/>
      </a:dk1>
      <a:lt1>
        <a:srgbClr val="FFFFFF"/>
      </a:lt1>
      <a:dk2>
        <a:srgbClr val="000000"/>
      </a:dk2>
      <a:lt2>
        <a:srgbClr val="FFFFFF"/>
      </a:lt2>
      <a:accent1>
        <a:srgbClr val="2E2E35"/>
      </a:accent1>
      <a:accent2>
        <a:srgbClr val="FFD816"/>
      </a:accent2>
      <a:accent3>
        <a:srgbClr val="9F9EA2"/>
      </a:accent3>
      <a:accent4>
        <a:srgbClr val="D7D5D4"/>
      </a:accent4>
      <a:accent5>
        <a:srgbClr val="2E2E35"/>
      </a:accent5>
      <a:accent6>
        <a:srgbClr val="9F9EA2"/>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Phlox Light">
      <a:dk1>
        <a:srgbClr val="7F7F7F"/>
      </a:dk1>
      <a:lt1>
        <a:srgbClr val="FFFFFF"/>
      </a:lt1>
      <a:dk2>
        <a:srgbClr val="000000"/>
      </a:dk2>
      <a:lt2>
        <a:srgbClr val="FFFFFF"/>
      </a:lt2>
      <a:accent1>
        <a:srgbClr val="2E2E35"/>
      </a:accent1>
      <a:accent2>
        <a:srgbClr val="FFD816"/>
      </a:accent2>
      <a:accent3>
        <a:srgbClr val="9F9EA2"/>
      </a:accent3>
      <a:accent4>
        <a:srgbClr val="D7D5D4"/>
      </a:accent4>
      <a:accent5>
        <a:srgbClr val="2E2E35"/>
      </a:accent5>
      <a:accent6>
        <a:srgbClr val="9F9EA2"/>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4789</TotalTime>
  <Words>12090</Words>
  <Application>Microsoft Office PowerPoint</Application>
  <PresentationFormat>Ekran Gösterisi (16:9)</PresentationFormat>
  <Paragraphs>1665</Paragraphs>
  <Slides>94</Slides>
  <Notes>82</Notes>
  <HiddenSlides>0</HiddenSlides>
  <MMClips>0</MMClips>
  <ScaleCrop>false</ScaleCrop>
  <HeadingPairs>
    <vt:vector size="6" baseType="variant">
      <vt:variant>
        <vt:lpstr>Kullanılan Yazı Tipleri</vt:lpstr>
      </vt:variant>
      <vt:variant>
        <vt:i4>12</vt:i4>
      </vt:variant>
      <vt:variant>
        <vt:lpstr>Tema</vt:lpstr>
      </vt:variant>
      <vt:variant>
        <vt:i4>3</vt:i4>
      </vt:variant>
      <vt:variant>
        <vt:lpstr>Slayt Başlıkları</vt:lpstr>
      </vt:variant>
      <vt:variant>
        <vt:i4>94</vt:i4>
      </vt:variant>
    </vt:vector>
  </HeadingPairs>
  <TitlesOfParts>
    <vt:vector size="109" baseType="lpstr">
      <vt:lpstr>Times New Roman</vt:lpstr>
      <vt:lpstr>Montserrat</vt:lpstr>
      <vt:lpstr>Roboto Mono</vt:lpstr>
      <vt:lpstr>Nunito Sans</vt:lpstr>
      <vt:lpstr>Proxima Nova Semibold</vt:lpstr>
      <vt:lpstr>Amatic SC</vt:lpstr>
      <vt:lpstr>Arial</vt:lpstr>
      <vt:lpstr>Proxima Nova</vt:lpstr>
      <vt:lpstr>Economica</vt:lpstr>
      <vt:lpstr>Lato</vt:lpstr>
      <vt:lpstr>Roboto</vt:lpstr>
      <vt:lpstr>Roboto Mono Light</vt:lpstr>
      <vt:lpstr>Simple Light</vt:lpstr>
      <vt:lpstr>Default Theme</vt:lpstr>
      <vt:lpstr>Default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nuray Yıldırım</cp:lastModifiedBy>
  <cp:revision>26</cp:revision>
  <dcterms:modified xsi:type="dcterms:W3CDTF">2022-03-26T13:20:12Z</dcterms:modified>
</cp:coreProperties>
</file>